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0"/>
  </p:notesMasterIdLst>
  <p:handoutMasterIdLst>
    <p:handoutMasterId r:id="rId151"/>
  </p:handoutMasterIdLst>
  <p:sldIdLst>
    <p:sldId id="256" r:id="rId2"/>
    <p:sldId id="389" r:id="rId3"/>
    <p:sldId id="390" r:id="rId4"/>
    <p:sldId id="391" r:id="rId5"/>
    <p:sldId id="392" r:id="rId6"/>
    <p:sldId id="393" r:id="rId7"/>
    <p:sldId id="394" r:id="rId8"/>
    <p:sldId id="395" r:id="rId9"/>
    <p:sldId id="258" r:id="rId10"/>
    <p:sldId id="259"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97" r:id="rId35"/>
    <p:sldId id="300" r:id="rId36"/>
    <p:sldId id="398" r:id="rId37"/>
    <p:sldId id="301" r:id="rId38"/>
    <p:sldId id="302" r:id="rId39"/>
    <p:sldId id="303" r:id="rId40"/>
    <p:sldId id="304" r:id="rId41"/>
    <p:sldId id="305" r:id="rId42"/>
    <p:sldId id="306" r:id="rId43"/>
    <p:sldId id="307" r:id="rId44"/>
    <p:sldId id="308" r:id="rId45"/>
    <p:sldId id="309" r:id="rId46"/>
    <p:sldId id="310" r:id="rId47"/>
    <p:sldId id="400" r:id="rId48"/>
    <p:sldId id="401" r:id="rId49"/>
    <p:sldId id="399"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6" r:id="rId65"/>
    <p:sldId id="403" r:id="rId66"/>
    <p:sldId id="404" r:id="rId67"/>
    <p:sldId id="405" r:id="rId68"/>
    <p:sldId id="406" r:id="rId69"/>
    <p:sldId id="407" r:id="rId70"/>
    <p:sldId id="325" r:id="rId71"/>
    <p:sldId id="402" r:id="rId72"/>
    <p:sldId id="327" r:id="rId73"/>
    <p:sldId id="328" r:id="rId74"/>
    <p:sldId id="329" r:id="rId75"/>
    <p:sldId id="337" r:id="rId76"/>
    <p:sldId id="330" r:id="rId77"/>
    <p:sldId id="338" r:id="rId78"/>
    <p:sldId id="408" r:id="rId79"/>
    <p:sldId id="409" r:id="rId80"/>
    <p:sldId id="410" r:id="rId81"/>
    <p:sldId id="411" r:id="rId82"/>
    <p:sldId id="331" r:id="rId83"/>
    <p:sldId id="332" r:id="rId84"/>
    <p:sldId id="333" r:id="rId85"/>
    <p:sldId id="334" r:id="rId86"/>
    <p:sldId id="339" r:id="rId87"/>
    <p:sldId id="335" r:id="rId88"/>
    <p:sldId id="336" r:id="rId89"/>
    <p:sldId id="340" r:id="rId90"/>
    <p:sldId id="341" r:id="rId91"/>
    <p:sldId id="342" r:id="rId92"/>
    <p:sldId id="343" r:id="rId93"/>
    <p:sldId id="344" r:id="rId94"/>
    <p:sldId id="345" r:id="rId95"/>
    <p:sldId id="412" r:id="rId96"/>
    <p:sldId id="413" r:id="rId97"/>
    <p:sldId id="414" r:id="rId98"/>
    <p:sldId id="41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73" r:id="rId127"/>
    <p:sldId id="374" r:id="rId128"/>
    <p:sldId id="416" r:id="rId129"/>
    <p:sldId id="375" r:id="rId130"/>
    <p:sldId id="376" r:id="rId131"/>
    <p:sldId id="377" r:id="rId132"/>
    <p:sldId id="378" r:id="rId133"/>
    <p:sldId id="379" r:id="rId134"/>
    <p:sldId id="380" r:id="rId135"/>
    <p:sldId id="381" r:id="rId136"/>
    <p:sldId id="382" r:id="rId137"/>
    <p:sldId id="383" r:id="rId138"/>
    <p:sldId id="384" r:id="rId139"/>
    <p:sldId id="385" r:id="rId140"/>
    <p:sldId id="386" r:id="rId141"/>
    <p:sldId id="417" r:id="rId142"/>
    <p:sldId id="418" r:id="rId143"/>
    <p:sldId id="419" r:id="rId144"/>
    <p:sldId id="387" r:id="rId145"/>
    <p:sldId id="388" r:id="rId146"/>
    <p:sldId id="271" r:id="rId147"/>
    <p:sldId id="276" r:id="rId148"/>
    <p:sldId id="396" r:id="rId149"/>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1C8"/>
    <a:srgbClr val="13294B"/>
    <a:srgbClr val="0076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356" autoAdjust="0"/>
    <p:restoredTop sz="64052" autoAdjust="0"/>
  </p:normalViewPr>
  <p:slideViewPr>
    <p:cSldViewPr snapToGrid="0">
      <p:cViewPr varScale="1">
        <p:scale>
          <a:sx n="69" d="100"/>
          <a:sy n="69" d="100"/>
        </p:scale>
        <p:origin x="2310" y="78"/>
      </p:cViewPr>
      <p:guideLst>
        <p:guide orient="horz" pos="2160"/>
        <p:guide pos="2880"/>
      </p:guideLst>
    </p:cSldViewPr>
  </p:slideViewPr>
  <p:notesTextViewPr>
    <p:cViewPr>
      <p:scale>
        <a:sx n="3" d="2"/>
        <a:sy n="3" d="2"/>
      </p:scale>
      <p:origin x="0" y="0"/>
    </p:cViewPr>
  </p:notesTextViewPr>
  <p:sorterViewPr>
    <p:cViewPr>
      <p:scale>
        <a:sx n="200" d="100"/>
        <a:sy n="200" d="100"/>
      </p:scale>
      <p:origin x="0" y="-1114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it-IT"/>
          </a:p>
        </p:txBody>
      </p:sp>
      <p:sp>
        <p:nvSpPr>
          <p:cNvPr id="3" name="Date Placeholder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7335BD5A-E657-4960-8236-36C023DC54BE}" type="datetimeFigureOut">
              <a:rPr lang="it-IT" smtClean="0"/>
              <a:pPr/>
              <a:t>30/04/2018</a:t>
            </a:fld>
            <a:endParaRPr lang="it-IT"/>
          </a:p>
        </p:txBody>
      </p:sp>
      <p:sp>
        <p:nvSpPr>
          <p:cNvPr id="4" name="Footer Placeholder 3"/>
          <p:cNvSpPr>
            <a:spLocks noGrp="1"/>
          </p:cNvSpPr>
          <p:nvPr>
            <p:ph type="ftr" sz="quarter" idx="2"/>
          </p:nvPr>
        </p:nvSpPr>
        <p:spPr>
          <a:xfrm>
            <a:off x="0" y="9722309"/>
            <a:ext cx="3077137" cy="512304"/>
          </a:xfrm>
          <a:prstGeom prst="rect">
            <a:avLst/>
          </a:prstGeom>
        </p:spPr>
        <p:txBody>
          <a:bodyPr vert="horz" lIns="94768" tIns="47384" rIns="94768" bIns="47384" rtlCol="0" anchor="b"/>
          <a:lstStyle>
            <a:lvl1pPr algn="l">
              <a:defRPr sz="1200"/>
            </a:lvl1pPr>
          </a:lstStyle>
          <a:p>
            <a:endParaRPr lang="it-IT"/>
          </a:p>
        </p:txBody>
      </p:sp>
      <p:sp>
        <p:nvSpPr>
          <p:cNvPr id="5" name="Slide Number Placeholder 4"/>
          <p:cNvSpPr>
            <a:spLocks noGrp="1"/>
          </p:cNvSpPr>
          <p:nvPr>
            <p:ph type="sldNum" sz="quarter" idx="3"/>
          </p:nvPr>
        </p:nvSpPr>
        <p:spPr>
          <a:xfrm>
            <a:off x="4020506" y="9722309"/>
            <a:ext cx="3077137" cy="512304"/>
          </a:xfrm>
          <a:prstGeom prst="rect">
            <a:avLst/>
          </a:prstGeom>
        </p:spPr>
        <p:txBody>
          <a:bodyPr vert="horz" lIns="94768" tIns="47384" rIns="94768" bIns="47384" rtlCol="0" anchor="b"/>
          <a:lstStyle>
            <a:lvl1pPr algn="r">
              <a:defRPr sz="1200"/>
            </a:lvl1pPr>
          </a:lstStyle>
          <a:p>
            <a:fld id="{6A5A9ED8-7D25-4C42-B180-A25701261235}" type="slidenum">
              <a:rPr lang="it-IT" smtClean="0"/>
              <a:pPr/>
              <a:t>‹N›</a:t>
            </a:fld>
            <a:endParaRPr lang="it-IT"/>
          </a:p>
        </p:txBody>
      </p:sp>
    </p:spTree>
    <p:extLst>
      <p:ext uri="{BB962C8B-B14F-4D97-AF65-F5344CB8AC3E}">
        <p14:creationId xmlns:p14="http://schemas.microsoft.com/office/powerpoint/2010/main" val="117665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it-IT"/>
          </a:p>
        </p:txBody>
      </p:sp>
      <p:sp>
        <p:nvSpPr>
          <p:cNvPr id="3" name="Segnaposto dat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1B52065F-8B9A-254A-A75F-662D69A8FF7D}" type="datetimeFigureOut">
              <a:rPr lang="it-IT" smtClean="0"/>
              <a:t>30/04/2018</a:t>
            </a:fld>
            <a:endParaRPr lang="it-IT"/>
          </a:p>
        </p:txBody>
      </p:sp>
      <p:sp>
        <p:nvSpPr>
          <p:cNvPr id="4" name="Segnaposto immagine diapositiva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4768" tIns="47384" rIns="94768" bIns="47384" rtlCol="0" anchor="ctr"/>
          <a:lstStyle/>
          <a:p>
            <a:endParaRPr lang="it-IT"/>
          </a:p>
        </p:txBody>
      </p:sp>
      <p:sp>
        <p:nvSpPr>
          <p:cNvPr id="5" name="Segnaposto note 4"/>
          <p:cNvSpPr>
            <a:spLocks noGrp="1"/>
          </p:cNvSpPr>
          <p:nvPr>
            <p:ph type="body" sz="quarter" idx="3"/>
          </p:nvPr>
        </p:nvSpPr>
        <p:spPr>
          <a:xfrm>
            <a:off x="709599" y="4924989"/>
            <a:ext cx="5680103" cy="4029684"/>
          </a:xfrm>
          <a:prstGeom prst="rect">
            <a:avLst/>
          </a:prstGeom>
        </p:spPr>
        <p:txBody>
          <a:bodyPr vert="horz" lIns="94768" tIns="47384" rIns="94768" bIns="47384"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2309"/>
            <a:ext cx="3077137" cy="512304"/>
          </a:xfrm>
          <a:prstGeom prst="rect">
            <a:avLst/>
          </a:prstGeom>
        </p:spPr>
        <p:txBody>
          <a:bodyPr vert="horz" lIns="94768" tIns="47384" rIns="94768" bIns="47384" rtlCol="0" anchor="b"/>
          <a:lstStyle>
            <a:lvl1pPr algn="l">
              <a:defRPr sz="1200"/>
            </a:lvl1pPr>
          </a:lstStyle>
          <a:p>
            <a:endParaRPr lang="it-IT"/>
          </a:p>
        </p:txBody>
      </p:sp>
      <p:sp>
        <p:nvSpPr>
          <p:cNvPr id="7" name="Segnaposto numero diapositiva 6"/>
          <p:cNvSpPr>
            <a:spLocks noGrp="1"/>
          </p:cNvSpPr>
          <p:nvPr>
            <p:ph type="sldNum" sz="quarter" idx="5"/>
          </p:nvPr>
        </p:nvSpPr>
        <p:spPr>
          <a:xfrm>
            <a:off x="4020506" y="9722309"/>
            <a:ext cx="3077137" cy="512304"/>
          </a:xfrm>
          <a:prstGeom prst="rect">
            <a:avLst/>
          </a:prstGeom>
        </p:spPr>
        <p:txBody>
          <a:bodyPr vert="horz" lIns="94768" tIns="47384" rIns="94768" bIns="47384" rtlCol="0" anchor="b"/>
          <a:lstStyle>
            <a:lvl1pPr algn="r">
              <a:defRPr sz="1200"/>
            </a:lvl1pPr>
          </a:lstStyle>
          <a:p>
            <a:fld id="{06DD04A6-3E96-CA47-A0BF-366D7F62BB3B}" type="slidenum">
              <a:rPr lang="it-IT" smtClean="0"/>
              <a:t>‹N›</a:t>
            </a:fld>
            <a:endParaRPr lang="it-IT"/>
          </a:p>
        </p:txBody>
      </p:sp>
    </p:spTree>
    <p:extLst>
      <p:ext uri="{BB962C8B-B14F-4D97-AF65-F5344CB8AC3E}">
        <p14:creationId xmlns:p14="http://schemas.microsoft.com/office/powerpoint/2010/main" val="77376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file:///D:\Dropbox\00_Privacy\2017_Privacy_Codex\Slides_base_2018_GDPR\allegati_per_slides\EUR-Lex_Competenze_Unione_europea.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_Articolo_21_&#8211;"/><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_Articolo_21_&#8211;"/><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_Articolo_33_&#8211;"/><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a:t>
            </a:fld>
            <a:endParaRPr lang="it-IT"/>
          </a:p>
        </p:txBody>
      </p:sp>
    </p:spTree>
    <p:extLst>
      <p:ext uri="{BB962C8B-B14F-4D97-AF65-F5344CB8AC3E}">
        <p14:creationId xmlns:p14="http://schemas.microsoft.com/office/powerpoint/2010/main" val="1807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Focus sulle persone fisiche</a:t>
            </a:r>
          </a:p>
          <a:p>
            <a:r>
              <a:rPr lang="it-IT" dirty="0"/>
              <a:t>Protezione dei dati che consentono in maniera diretta o indiretta</a:t>
            </a:r>
            <a:r>
              <a:rPr lang="it-IT" baseline="0" dirty="0"/>
              <a:t> di individuare una persona fisica</a:t>
            </a:r>
          </a:p>
          <a:p>
            <a:r>
              <a:rPr lang="it-IT" baseline="0" dirty="0"/>
              <a:t>Si applica se il soggetto (interessato) è nell’unione o se il titolare del trattamento è fisicamente ubicato in UE</a:t>
            </a:r>
            <a:endParaRPr lang="it-IT" dirty="0"/>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24</a:t>
            </a:fld>
            <a:endParaRPr lang="it-IT"/>
          </a:p>
        </p:txBody>
      </p:sp>
    </p:spTree>
    <p:extLst>
      <p:ext uri="{BB962C8B-B14F-4D97-AF65-F5344CB8AC3E}">
        <p14:creationId xmlns:p14="http://schemas.microsoft.com/office/powerpoint/2010/main" val="4031172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139°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b="1" dirty="0">
                <a:latin typeface="Garamond" panose="02020404030301010803" pitchFamily="18" charset="0"/>
              </a:rPr>
              <a:t>Per promuovere l’applicazione coerente del presente regolamento</a:t>
            </a:r>
            <a:r>
              <a:rPr lang="it-IT" dirty="0">
                <a:latin typeface="Garamond" panose="02020404030301010803" pitchFamily="18" charset="0"/>
              </a:rPr>
              <a:t>, il comitato dovrebbe essere istituito come un organismo indipendente dell’Unione. Per conseguire i suoi obiettivi, il comitato dovrebbe essere </a:t>
            </a:r>
            <a:r>
              <a:rPr lang="it-IT" b="1" dirty="0">
                <a:latin typeface="Garamond" panose="02020404030301010803" pitchFamily="18" charset="0"/>
              </a:rPr>
              <a:t>dotato di personalità giuridica</a:t>
            </a:r>
            <a:r>
              <a:rPr lang="it-IT" dirty="0">
                <a:latin typeface="Garamond" panose="02020404030301010803" pitchFamily="18" charset="0"/>
              </a:rPr>
              <a:t>. Il comitato dovrebbe essere rappresentato dal suo presidente. Esso dovrebbe </a:t>
            </a:r>
            <a:r>
              <a:rPr lang="it-IT" b="1" dirty="0">
                <a:latin typeface="Garamond" panose="02020404030301010803" pitchFamily="18" charset="0"/>
              </a:rPr>
              <a:t>sostituire il gruppo per la tutela delle persone con riguardo al trattamento dei dati personali istituito con direttiva 95/46/CE</a:t>
            </a:r>
            <a:r>
              <a:rPr lang="it-IT" dirty="0">
                <a:latin typeface="Garamond" panose="02020404030301010803" pitchFamily="18" charset="0"/>
              </a:rPr>
              <a:t>. Il comitato dovrebbe essere composto dalla figura di vertice dell’autorità di controllo di ciascuno Stato membro e dal garante europeo della protezione dei dati, o dai rispettivi rappresentanti. È opportuno che la Commissione partecipi alle attività del comitato senza diritto di voto e che il garante europeo della protezione dei dati abbia diritti di voto specifici. Il comitato </a:t>
            </a:r>
            <a:r>
              <a:rPr lang="it-IT" b="1" dirty="0">
                <a:latin typeface="Garamond" panose="02020404030301010803" pitchFamily="18" charset="0"/>
              </a:rPr>
              <a:t>dovrebbe contribuire all’applicazione coerente del presente regolamento in tutta l’Unione</a:t>
            </a:r>
            <a:r>
              <a:rPr lang="it-IT" dirty="0">
                <a:latin typeface="Garamond" panose="02020404030301010803" pitchFamily="18" charset="0"/>
              </a:rPr>
              <a:t>, anche fornendo consulenza alla Commissione, </a:t>
            </a:r>
            <a:r>
              <a:rPr lang="it-IT" b="1" dirty="0">
                <a:latin typeface="Garamond" panose="02020404030301010803" pitchFamily="18" charset="0"/>
              </a:rPr>
              <a:t>in particolare sul livello di protezione garantito dai paesi terzi o dalle organizzazioni internazionali</a:t>
            </a:r>
            <a:r>
              <a:rPr lang="it-IT" dirty="0">
                <a:latin typeface="Garamond" panose="02020404030301010803" pitchFamily="18" charset="0"/>
              </a:rPr>
              <a:t>, e </a:t>
            </a:r>
            <a:r>
              <a:rPr lang="it-IT" b="1" dirty="0">
                <a:latin typeface="Garamond" panose="02020404030301010803" pitchFamily="18" charset="0"/>
              </a:rPr>
              <a:t>promuovendo la cooperazione delle autorità di controllo in tutta l’Unione</a:t>
            </a:r>
            <a:r>
              <a:rPr lang="it-IT" dirty="0">
                <a:latin typeface="Garamond" panose="02020404030301010803" pitchFamily="18" charset="0"/>
              </a:rPr>
              <a:t>. Esso dovrebbe assolvere i suoi compiti in piena indipendenza.</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139</a:t>
            </a:fld>
            <a:endParaRPr lang="it-IT"/>
          </a:p>
        </p:txBody>
      </p:sp>
    </p:spTree>
    <p:extLst>
      <p:ext uri="{BB962C8B-B14F-4D97-AF65-F5344CB8AC3E}">
        <p14:creationId xmlns:p14="http://schemas.microsoft.com/office/powerpoint/2010/main" val="10740618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98°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Le associazioni o altre organizzazioni rappresentanti le categorie di titolari del trattamento o di responsabili del trattamento dovrebbero essere incoraggiate a </a:t>
            </a:r>
            <a:r>
              <a:rPr lang="it-IT" b="1" dirty="0">
                <a:latin typeface="Garamond" panose="02020404030301010803" pitchFamily="18" charset="0"/>
              </a:rPr>
              <a:t>elaborare codici di condotta</a:t>
            </a:r>
            <a:r>
              <a:rPr lang="it-IT" dirty="0">
                <a:latin typeface="Garamond" panose="02020404030301010803" pitchFamily="18" charset="0"/>
              </a:rPr>
              <a:t>, nei limiti del presente regolamento, </a:t>
            </a:r>
            <a:r>
              <a:rPr lang="it-IT" b="1" dirty="0">
                <a:latin typeface="Garamond" panose="02020404030301010803" pitchFamily="18" charset="0"/>
              </a:rPr>
              <a:t>in modo da facilitarne l’effettiva applicazione</a:t>
            </a:r>
            <a:r>
              <a:rPr lang="it-IT" dirty="0">
                <a:latin typeface="Garamond" panose="02020404030301010803" pitchFamily="18" charset="0"/>
              </a:rPr>
              <a:t>, tenendo conto delle caratteristiche specifiche dei trattamenti effettuati in alcuni settori e delle esigenze specifiche delle microimprese e delle piccole e medie imprese. In particolare, tali codici di condotta potrebbero </a:t>
            </a:r>
            <a:r>
              <a:rPr lang="it-IT" b="1" dirty="0">
                <a:latin typeface="Garamond" panose="02020404030301010803" pitchFamily="18" charset="0"/>
              </a:rPr>
              <a:t>calibrare gli obblighi dei titolari del trattamento e dei responsabili del trattamento</a:t>
            </a:r>
            <a:r>
              <a:rPr lang="it-IT" dirty="0">
                <a:latin typeface="Garamond" panose="02020404030301010803" pitchFamily="18" charset="0"/>
              </a:rPr>
              <a:t>, tenuto conto del potenziale rischio del trattamento per i diritti e le libertà delle persone fisiche.</a:t>
            </a:r>
          </a:p>
          <a:p>
            <a:r>
              <a:rPr lang="it-IT" b="1" cap="small" dirty="0">
                <a:latin typeface="Garamond" panose="02020404030301010803" pitchFamily="18" charset="0"/>
              </a:rPr>
              <a:t>99°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Nell’elaborare un codice di condotta, o nel modificare o prorogare tale codice, le associazioni e gli altri organismi rappresentanti le categorie di titolari del trattamento o di responsabili del trattamento dovrebbero </a:t>
            </a:r>
            <a:r>
              <a:rPr lang="it-IT" b="1" dirty="0">
                <a:latin typeface="Garamond" panose="02020404030301010803" pitchFamily="18" charset="0"/>
              </a:rPr>
              <a:t>consultare le parti interessate pertinenti</a:t>
            </a:r>
            <a:r>
              <a:rPr lang="it-IT" dirty="0">
                <a:latin typeface="Garamond" panose="02020404030301010803" pitchFamily="18" charset="0"/>
              </a:rPr>
              <a:t>, compresi, quando possibile, gli interessati, e tener conto delle osservazioni ricevute e delle opinioni espresse in riscontro a tali consultazioni.</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140</a:t>
            </a:fld>
            <a:endParaRPr lang="it-IT"/>
          </a:p>
        </p:txBody>
      </p:sp>
    </p:spTree>
    <p:extLst>
      <p:ext uri="{BB962C8B-B14F-4D97-AF65-F5344CB8AC3E}">
        <p14:creationId xmlns:p14="http://schemas.microsoft.com/office/powerpoint/2010/main" val="9380714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141</a:t>
            </a:fld>
            <a:endParaRPr lang="it-IT"/>
          </a:p>
        </p:txBody>
      </p:sp>
    </p:spTree>
    <p:extLst>
      <p:ext uri="{BB962C8B-B14F-4D97-AF65-F5344CB8AC3E}">
        <p14:creationId xmlns:p14="http://schemas.microsoft.com/office/powerpoint/2010/main" val="28029432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Tra i compiti del RPD, poi, v’è anche quello di sorvegliare le politiche del titolare e/o del responsabile del trattamento, compresa “</a:t>
            </a:r>
            <a:r>
              <a:rPr lang="it-IT" sz="1200" i="1" kern="1200" dirty="0">
                <a:solidFill>
                  <a:schemeClr val="tx1"/>
                </a:solidFill>
                <a:effectLst/>
                <a:latin typeface="+mn-lt"/>
                <a:ea typeface="+mn-ea"/>
                <a:cs typeface="+mn-cs"/>
              </a:rPr>
              <a:t>la </a:t>
            </a:r>
            <a:r>
              <a:rPr lang="it-IT" sz="1200" i="1" u="sng" kern="1200" dirty="0">
                <a:solidFill>
                  <a:schemeClr val="tx1"/>
                </a:solidFill>
                <a:effectLst/>
                <a:latin typeface="+mn-lt"/>
                <a:ea typeface="+mn-ea"/>
                <a:cs typeface="+mn-cs"/>
              </a:rPr>
              <a:t>sensibilizzazione</a:t>
            </a:r>
            <a:r>
              <a:rPr lang="it-IT" sz="1200" i="1" kern="1200" dirty="0">
                <a:solidFill>
                  <a:schemeClr val="tx1"/>
                </a:solidFill>
                <a:effectLst/>
                <a:latin typeface="+mn-lt"/>
                <a:ea typeface="+mn-ea"/>
                <a:cs typeface="+mn-cs"/>
              </a:rPr>
              <a:t> e la </a:t>
            </a:r>
            <a:r>
              <a:rPr lang="it-IT" sz="1200" i="1" u="sng" kern="1200" dirty="0">
                <a:solidFill>
                  <a:schemeClr val="tx1"/>
                </a:solidFill>
                <a:effectLst/>
                <a:latin typeface="+mn-lt"/>
                <a:ea typeface="+mn-ea"/>
                <a:cs typeface="+mn-cs"/>
              </a:rPr>
              <a:t>formazione del personale</a:t>
            </a:r>
            <a:r>
              <a:rPr lang="it-IT" sz="1200" i="1" kern="1200" dirty="0">
                <a:solidFill>
                  <a:schemeClr val="tx1"/>
                </a:solidFill>
                <a:effectLst/>
                <a:latin typeface="+mn-lt"/>
                <a:ea typeface="+mn-ea"/>
                <a:cs typeface="+mn-cs"/>
              </a:rPr>
              <a:t> che partecipa ai trattamenti e alle connesse attività di controllo</a:t>
            </a:r>
            <a:r>
              <a:rPr lang="it-IT" sz="1200" kern="1200" dirty="0">
                <a:solidFill>
                  <a:schemeClr val="tx1"/>
                </a:solidFill>
                <a:effectLst/>
                <a:latin typeface="+mn-lt"/>
                <a:ea typeface="+mn-ea"/>
                <a:cs typeface="+mn-cs"/>
              </a:rPr>
              <a:t>.” </a:t>
            </a:r>
            <a:r>
              <a:rPr lang="it-IT" sz="1200" kern="1200" baseline="30000" dirty="0">
                <a:solidFill>
                  <a:schemeClr val="tx1"/>
                </a:solidFill>
                <a:effectLst/>
                <a:latin typeface="+mn-lt"/>
                <a:ea typeface="+mn-ea"/>
                <a:cs typeface="+mn-cs"/>
              </a:rPr>
              <a:t>(Art. 39, 1, b)</a:t>
            </a:r>
            <a:r>
              <a:rPr lang="it-IT" sz="1200" kern="1200" dirty="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142</a:t>
            </a:fld>
            <a:endParaRPr lang="it-IT"/>
          </a:p>
        </p:txBody>
      </p:sp>
    </p:spTree>
    <p:extLst>
      <p:ext uri="{BB962C8B-B14F-4D97-AF65-F5344CB8AC3E}">
        <p14:creationId xmlns:p14="http://schemas.microsoft.com/office/powerpoint/2010/main" val="39574283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La formazione in tale materia è inoltre una delle componenti chiave di </a:t>
            </a:r>
            <a:r>
              <a:rPr lang="it-IT" sz="1200" u="sng" kern="1200" dirty="0">
                <a:solidFill>
                  <a:schemeClr val="tx1"/>
                </a:solidFill>
                <a:effectLst/>
                <a:latin typeface="+mn-lt"/>
                <a:ea typeface="+mn-ea"/>
                <a:cs typeface="+mn-cs"/>
              </a:rPr>
              <a:t>un sistema di politiche di protezione dei dati personali che tenga conto dei principi di base introdotti dal Regolamento</a:t>
            </a:r>
            <a:r>
              <a:rPr lang="it-IT" sz="1200" kern="1200" dirty="0">
                <a:solidFill>
                  <a:schemeClr val="tx1"/>
                </a:solidFill>
                <a:effectLst/>
                <a:latin typeface="+mn-lt"/>
                <a:ea typeface="+mn-ea"/>
                <a:cs typeface="+mn-cs"/>
              </a:rPr>
              <a:t>: responsabilizzazione (</a:t>
            </a:r>
            <a:r>
              <a:rPr lang="it-IT" sz="1200" i="1" kern="1200" dirty="0">
                <a:solidFill>
                  <a:schemeClr val="tx1"/>
                </a:solidFill>
                <a:effectLst/>
                <a:latin typeface="+mn-lt"/>
                <a:ea typeface="+mn-ea"/>
                <a:cs typeface="+mn-cs"/>
              </a:rPr>
              <a:t>accountability</a:t>
            </a:r>
            <a:r>
              <a:rPr lang="it-IT" sz="1200" kern="1200" dirty="0">
                <a:solidFill>
                  <a:schemeClr val="tx1"/>
                </a:solidFill>
                <a:effectLst/>
                <a:latin typeface="+mn-lt"/>
                <a:ea typeface="+mn-ea"/>
                <a:cs typeface="+mn-cs"/>
              </a:rPr>
              <a:t>), protezione dei dati fin dalla progettazione (</a:t>
            </a:r>
            <a:r>
              <a:rPr lang="it-IT" sz="1200" i="1" kern="1200" dirty="0">
                <a:solidFill>
                  <a:schemeClr val="tx1"/>
                </a:solidFill>
                <a:effectLst/>
                <a:latin typeface="+mn-lt"/>
                <a:ea typeface="+mn-ea"/>
                <a:cs typeface="+mn-cs"/>
              </a:rPr>
              <a:t>by design</a:t>
            </a:r>
            <a:r>
              <a:rPr lang="it-IT" sz="1200" kern="1200" dirty="0">
                <a:solidFill>
                  <a:schemeClr val="tx1"/>
                </a:solidFill>
                <a:effectLst/>
                <a:latin typeface="+mn-lt"/>
                <a:ea typeface="+mn-ea"/>
                <a:cs typeface="+mn-cs"/>
              </a:rPr>
              <a:t>) e per impostazione predefinita (</a:t>
            </a:r>
            <a:r>
              <a:rPr lang="it-IT" sz="1200" i="1" kern="1200" dirty="0">
                <a:solidFill>
                  <a:schemeClr val="tx1"/>
                </a:solidFill>
                <a:effectLst/>
                <a:latin typeface="+mn-lt"/>
                <a:ea typeface="+mn-ea"/>
                <a:cs typeface="+mn-cs"/>
              </a:rPr>
              <a:t>privacy by default</a:t>
            </a:r>
            <a:r>
              <a:rPr lang="it-IT" sz="1200" kern="1200" dirty="0">
                <a:solidFill>
                  <a:schemeClr val="tx1"/>
                </a:solidFill>
                <a:effectLst/>
                <a:latin typeface="+mn-lt"/>
                <a:ea typeface="+mn-ea"/>
                <a:cs typeface="+mn-cs"/>
              </a:rPr>
              <a:t>), sicurezza dei dati e dei trattamenti, tutela dei diritti e delle libertà fondamentali delle persone fisiche.</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143</a:t>
            </a:fld>
            <a:endParaRPr lang="it-IT"/>
          </a:p>
        </p:txBody>
      </p:sp>
    </p:spTree>
    <p:extLst>
      <p:ext uri="{BB962C8B-B14F-4D97-AF65-F5344CB8AC3E}">
        <p14:creationId xmlns:p14="http://schemas.microsoft.com/office/powerpoint/2010/main" val="35922970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19°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La protezione delle persone fisiche con riguardo al </a:t>
            </a:r>
            <a:r>
              <a:rPr lang="it-IT" b="1" dirty="0">
                <a:latin typeface="Garamond" panose="02020404030301010803" pitchFamily="18" charset="0"/>
              </a:rPr>
              <a:t>trattamento</a:t>
            </a:r>
            <a:r>
              <a:rPr lang="it-IT" dirty="0">
                <a:latin typeface="Garamond" panose="02020404030301010803" pitchFamily="18" charset="0"/>
              </a:rPr>
              <a:t> dei dati personali da parte delle autorità competenti </a:t>
            </a:r>
            <a:r>
              <a:rPr lang="it-IT" b="1" dirty="0">
                <a:latin typeface="Garamond" panose="02020404030301010803" pitchFamily="18" charset="0"/>
              </a:rPr>
              <a:t>a fini di prevenzione, indagine, accertamento e perseguimento di reati o esecuzione di sanzioni penali, incluse la salvaguardia contro, e la prevenzione di, minacce alla sicurezza pubblica</a:t>
            </a:r>
            <a:r>
              <a:rPr lang="it-IT" dirty="0">
                <a:latin typeface="Garamond" panose="02020404030301010803" pitchFamily="18" charset="0"/>
              </a:rPr>
              <a:t>, e la libera circolazione di tali dati sono oggetto di uno specifico atto dell’Unione. Il presente regolamento non dovrebbe pertanto applicarsi ai trattamenti effettuati per tali finalità. I dati personali trattati dalle autorità pubbliche in forza del presente regolamento, quando utilizzati per tali finalità, dovrebbero invece essere disciplinati da un più specifico atto dell’Unione, segnatamente la direttiva (UE) 2016/680 del Parlamento europeo e del Consiglio . Gli Stati membri possono conferire alle autorità competenti ai sensi della direttiva (UE) 2016/680 altri compiti che non siano necessariamente svolti a fini di prevenzione, indagine, accertamento e perseguimento di reati o esecuzione di sanzioni penali, incluse la salvaguardia contro, e la prevenzione di, minacce alla sicurezza pubblica, affinché il trattamento di dati personali per tali altre finalità, nella misura in cui ricada nell’ambito di applicazione del diritto dell’Unione, rientri nell’ambito di applicazione del presente regolamento.</a:t>
            </a:r>
          </a:p>
          <a:p>
            <a:r>
              <a:rPr lang="it-IT" dirty="0">
                <a:latin typeface="Garamond" panose="02020404030301010803" pitchFamily="18" charset="0"/>
              </a:rPr>
              <a:t>Con riguardo al trattamento dei dati personali da parte di tali autorità competenti per finalità rientranti nell’ambito di applicazione del presente regolamento, gli Stati membri dovrebbero poter mantenere o introdurre disposizioni più specifiche per adattare l’applicazione delle disposizioni del presente regolamento. Tali disposizioni possono determinare con maggiore precisione requisiti specifici per il trattamento di dati personali da parte di dette autorità competenti per tali altre finalità, tenuto conto della struttura costituzionale, organizzativa e amministrativa dei rispettivi Stati membri. Quando il trattamento dei dati personali effettuato da organismi privati rientra nell’ambito di applicazione del presente regolamento, è opportuno che lo stesso preveda la facoltà per gli Stati membri, a determinate condizioni, di adottare disposizioni legislative intese a limitare determinati obblighi e diritti, qualora tale limitazione costituisca una misura necessaria e proporzionata in una società democratica per la salvaguardia di importanti interessi specifici, comprese la sicurezza pubblica e le attività di prevenzione, indagine, accertamento e perseguimento di reati o l’esecuzione di sanzioni penali, incluse la salvaguardia contro, e la prevenzione di, minacce alla sicurezza pubblica. Ciò riveste particolare importanza ad esempio nel quadro del riciclaggio o di attività di medicina legale.</a:t>
            </a:r>
          </a:p>
          <a:p>
            <a:r>
              <a:rPr lang="it-IT" cap="small" dirty="0">
                <a:latin typeface="Garamond" panose="02020404030301010803" pitchFamily="18" charset="0"/>
              </a:rPr>
              <a:t>Direttiva (UE) 2016/680 del Parlamento europeo e del Consiglio, del 27 aprile 2016</a:t>
            </a:r>
            <a:r>
              <a:rPr lang="it-IT" dirty="0">
                <a:latin typeface="Garamond" panose="02020404030301010803" pitchFamily="18" charset="0"/>
              </a:rPr>
              <a:t>, concernente la tutela delle persone fisiche con riguardo al trattamento dei dati personali da parte delle autorità competenti a fini di prevenzione, indagine, accertamento e perseguimento di reati o esecuzione di sanzioni penali, e la libera circolazione di tali dati e che abroga la decisione quadro 2008/977/GAI del Consiglio (GU L 119 del 04.05.2016, p. 89).</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144</a:t>
            </a:fld>
            <a:endParaRPr lang="it-IT"/>
          </a:p>
        </p:txBody>
      </p:sp>
    </p:spTree>
    <p:extLst>
      <p:ext uri="{BB962C8B-B14F-4D97-AF65-F5344CB8AC3E}">
        <p14:creationId xmlns:p14="http://schemas.microsoft.com/office/powerpoint/2010/main" val="197971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1° </a:t>
            </a:r>
            <a:r>
              <a:rPr lang="it-IT" b="1" cap="small" baseline="0" dirty="0" err="1"/>
              <a:t>Considerandum</a:t>
            </a:r>
            <a:r>
              <a:rPr lang="it-IT" b="1" dirty="0"/>
              <a:t> — </a:t>
            </a:r>
            <a:r>
              <a:rPr lang="it-IT" dirty="0"/>
              <a:t>La protezione delle persone fisiche con riguardo al trattamento dei dati di carattere personale è un diritto fondamentale. L’articolo 8, paragrafo 1, della Carta dei diritti fondamentali dell’Unione europea («Carta») e l’articolo 16, paragrafo 1, del trattato sul funzionamento dell’Unione europea («TFUE») stabiliscono che </a:t>
            </a:r>
            <a:r>
              <a:rPr lang="it-IT" i="1" dirty="0"/>
              <a:t>ogni persona ha diritto alla protezione dei dati di carattere personale che la riguardano</a:t>
            </a:r>
            <a:r>
              <a:rPr lang="it-IT" dirty="0"/>
              <a:t>.</a:t>
            </a:r>
          </a:p>
          <a:p>
            <a:pPr defTabSz="1026531">
              <a:defRPr/>
            </a:pPr>
            <a:r>
              <a:rPr lang="it-IT" sz="1900" dirty="0">
                <a:solidFill>
                  <a:prstClr val="black"/>
                </a:solidFill>
              </a:rPr>
              <a:t>——————————////</a:t>
            </a:r>
          </a:p>
          <a:p>
            <a:pPr defTabSz="1026531">
              <a:defRPr/>
            </a:pPr>
            <a:r>
              <a:rPr lang="it-IT" sz="1900" b="1" dirty="0">
                <a:solidFill>
                  <a:prstClr val="black"/>
                </a:solidFill>
              </a:rPr>
              <a:t>2° </a:t>
            </a:r>
            <a:r>
              <a:rPr lang="it-IT" sz="1900" b="1" cap="small" dirty="0" err="1">
                <a:solidFill>
                  <a:prstClr val="black"/>
                </a:solidFill>
              </a:rPr>
              <a:t>Considerandum</a:t>
            </a:r>
            <a:r>
              <a:rPr lang="it-IT" sz="1900" b="1" dirty="0">
                <a:solidFill>
                  <a:prstClr val="black"/>
                </a:solidFill>
              </a:rPr>
              <a:t> ― </a:t>
            </a:r>
            <a:r>
              <a:rPr lang="it-IT" sz="1900" dirty="0">
                <a:solidFill>
                  <a:prstClr val="black"/>
                </a:solidFill>
              </a:rPr>
              <a:t>omissis... Il presente regolamento è inteso a contribuire alla realizzazione di uno spazio di libertà, sicurezza e giustizia e di un’unione economica, al progresso economico e sociale, al rafforzamento e alla convergenza delle economie nel mercato interno e al benessere delle persone fisiche.</a:t>
            </a:r>
          </a:p>
          <a:p>
            <a:r>
              <a:rPr lang="it-IT" dirty="0"/>
              <a:t>——————————////</a:t>
            </a:r>
          </a:p>
          <a:p>
            <a:r>
              <a:rPr lang="it-IT" b="1" dirty="0"/>
              <a:t>5° </a:t>
            </a:r>
            <a:r>
              <a:rPr lang="it-IT" b="1" cap="small" baseline="0" dirty="0" err="1"/>
              <a:t>Considerandum</a:t>
            </a:r>
            <a:r>
              <a:rPr lang="it-IT" b="1" dirty="0"/>
              <a:t> </a:t>
            </a:r>
            <a:r>
              <a:rPr lang="it-IT" sz="1900" b="1" dirty="0">
                <a:solidFill>
                  <a:prstClr val="black"/>
                </a:solidFill>
              </a:rPr>
              <a:t>―  </a:t>
            </a:r>
            <a:r>
              <a:rPr lang="it-IT" dirty="0"/>
              <a:t>L’integrazione economica e sociale conseguente al funzionamento del mercato interno ha condotto a un considerevole aumento dei flussi transfrontalieri di dati personali e quindi anche dei dati personali scambiati, in tutta l’Unione, tra attori pubblici e privati, comprese persone fisiche, associazioni e imprese. Il diritto dell’Unione impone alle autorità nazionali degli Stati membri di cooperare e scambiarsi dati personali per essere in grado di svolgere le rispettive funzioni o eseguire compiti per conto di un’autorità di un altro Stato membro.</a:t>
            </a:r>
          </a:p>
          <a:p>
            <a:pPr defTabSz="1026531">
              <a:defRPr/>
            </a:pPr>
            <a:r>
              <a:rPr lang="it-IT" dirty="0"/>
              <a:t>——————————////</a:t>
            </a:r>
          </a:p>
          <a:p>
            <a:r>
              <a:rPr lang="it-IT" cap="small" baseline="0" dirty="0"/>
              <a:t>Articolo 1 – Oggetto e finalità</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25</a:t>
            </a:fld>
            <a:endParaRPr lang="it-IT"/>
          </a:p>
        </p:txBody>
      </p:sp>
    </p:spTree>
    <p:extLst>
      <p:ext uri="{BB962C8B-B14F-4D97-AF65-F5344CB8AC3E}">
        <p14:creationId xmlns:p14="http://schemas.microsoft.com/office/powerpoint/2010/main" val="26215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2° </a:t>
            </a:r>
            <a:r>
              <a:rPr lang="it-IT" b="1" cap="small" baseline="0" dirty="0" err="1"/>
              <a:t>Considerandum</a:t>
            </a:r>
            <a:r>
              <a:rPr lang="it-IT" b="1" dirty="0"/>
              <a:t> ― </a:t>
            </a:r>
            <a:r>
              <a:rPr lang="it-IT" dirty="0"/>
              <a:t>I principi e le norme a tutela delle persone fisiche con riguardo al trattamento dei dati personali dovrebbero rispettarne i diritti e le libertà fondamentali, in particolare il diritto alla protezione dei dati personali, a prescindere dalla loro nazionalità o dalla loro residenza. </a:t>
            </a:r>
          </a:p>
          <a:p>
            <a:pPr defTabSz="1026531">
              <a:defRPr/>
            </a:pPr>
            <a:r>
              <a:rPr lang="it-IT" dirty="0"/>
              <a:t>——————————////</a:t>
            </a:r>
          </a:p>
          <a:p>
            <a:r>
              <a:rPr lang="it-IT" b="1" dirty="0"/>
              <a:t>14° </a:t>
            </a:r>
            <a:r>
              <a:rPr lang="it-IT" b="1" cap="small" baseline="0" dirty="0" err="1"/>
              <a:t>Considerandum</a:t>
            </a:r>
            <a:r>
              <a:rPr lang="it-IT" b="1" dirty="0"/>
              <a:t> ― </a:t>
            </a:r>
            <a:r>
              <a:rPr lang="it-IT" dirty="0"/>
              <a:t>È opportuno che la protezione prevista dal presente regolamento si applichi alle persone fisiche, a prescindere dalla </a:t>
            </a:r>
            <a:r>
              <a:rPr lang="it-IT" dirty="0" err="1"/>
              <a:t>nazio-nalità</a:t>
            </a:r>
            <a:r>
              <a:rPr lang="it-IT" dirty="0"/>
              <a:t> o dal luogo di residenza, in relazione al trattamento dei loro dati personali. Il presente regolamento non disciplina il trattamento dei dati personali relativi a persone giuridiche, in particolare imprese dotate di personalità giuridica, compresi il nome e la forma della persona giuridica e i suoi dati di contatto</a:t>
            </a:r>
          </a:p>
        </p:txBody>
      </p:sp>
      <p:sp>
        <p:nvSpPr>
          <p:cNvPr id="4" name="Segnaposto numero diapositiva 3"/>
          <p:cNvSpPr>
            <a:spLocks noGrp="1"/>
          </p:cNvSpPr>
          <p:nvPr>
            <p:ph type="sldNum" sz="quarter" idx="10"/>
          </p:nvPr>
        </p:nvSpPr>
        <p:spPr/>
        <p:txBody>
          <a:bodyPr/>
          <a:lstStyle/>
          <a:p>
            <a:fld id="{06DD04A6-3E96-CA47-A0BF-366D7F62BB3B}" type="slidenum">
              <a:rPr lang="it-IT" smtClean="0"/>
              <a:t>26</a:t>
            </a:fld>
            <a:endParaRPr lang="it-IT"/>
          </a:p>
        </p:txBody>
      </p:sp>
    </p:spTree>
    <p:extLst>
      <p:ext uri="{BB962C8B-B14F-4D97-AF65-F5344CB8AC3E}">
        <p14:creationId xmlns:p14="http://schemas.microsoft.com/office/powerpoint/2010/main" val="83114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1026531">
              <a:defRPr/>
            </a:pPr>
            <a:r>
              <a:rPr lang="it-IT" b="1" dirty="0">
                <a:solidFill>
                  <a:prstClr val="black"/>
                </a:solidFill>
              </a:rPr>
              <a:t>14° </a:t>
            </a:r>
            <a:r>
              <a:rPr lang="it-IT" b="1" cap="small" dirty="0" err="1">
                <a:solidFill>
                  <a:prstClr val="black"/>
                </a:solidFill>
              </a:rPr>
              <a:t>Considerandum</a:t>
            </a:r>
            <a:r>
              <a:rPr lang="it-IT" b="1" dirty="0">
                <a:solidFill>
                  <a:prstClr val="black"/>
                </a:solidFill>
              </a:rPr>
              <a:t> ― </a:t>
            </a:r>
            <a:r>
              <a:rPr lang="it-IT" dirty="0">
                <a:solidFill>
                  <a:prstClr val="black"/>
                </a:solidFill>
              </a:rPr>
              <a:t>È opportuno che la protezione prevista dal presente regolamento si applichi alle persone fisiche, a prescindere dalla nazionalità o dal luogo di residenza, in relazione al trattamento dei loro dati personali. Il presente regolamento non disciplina il trattamento dei dati personali relativi a persone giuridiche, in particolare imprese dotate di personalità giuridica, compresi il nome e la forma della persona giuridica e i suoi dati di contatto.</a:t>
            </a:r>
          </a:p>
          <a:p>
            <a:r>
              <a:rPr lang="it-IT" cap="small" dirty="0"/>
              <a:t>———————————///</a:t>
            </a:r>
          </a:p>
          <a:p>
            <a:r>
              <a:rPr lang="it-IT" b="1" cap="small" dirty="0"/>
              <a:t>CGUE, cause riunite C-92/09 e C-93/09</a:t>
            </a:r>
            <a:r>
              <a:rPr lang="it-IT" cap="small" dirty="0"/>
              <a:t>, Grande Sezione, sentenza del 9 novembre 2010</a:t>
            </a:r>
            <a:r>
              <a:rPr lang="it-IT" dirty="0"/>
              <a:t>, </a:t>
            </a:r>
            <a:r>
              <a:rPr lang="it-IT" i="1" dirty="0" err="1"/>
              <a:t>Volker</a:t>
            </a:r>
            <a:r>
              <a:rPr lang="it-IT" i="1" dirty="0"/>
              <a:t> und Markus </a:t>
            </a:r>
            <a:r>
              <a:rPr lang="it-IT" i="1" dirty="0" err="1"/>
              <a:t>Schecke</a:t>
            </a:r>
            <a:r>
              <a:rPr lang="it-IT" i="1" dirty="0"/>
              <a:t> </a:t>
            </a:r>
            <a:r>
              <a:rPr lang="it-IT" i="1" dirty="0" err="1"/>
              <a:t>GbR</a:t>
            </a:r>
            <a:r>
              <a:rPr lang="it-IT" dirty="0"/>
              <a:t> (C-92/09) e </a:t>
            </a:r>
            <a:r>
              <a:rPr lang="it-IT" i="1" dirty="0" err="1"/>
              <a:t>Hartmut</a:t>
            </a:r>
            <a:r>
              <a:rPr lang="it-IT" i="1" dirty="0"/>
              <a:t> </a:t>
            </a:r>
            <a:r>
              <a:rPr lang="it-IT" i="1" dirty="0" err="1"/>
              <a:t>Eifert</a:t>
            </a:r>
            <a:r>
              <a:rPr lang="it-IT" dirty="0"/>
              <a:t> (C-93/09) </a:t>
            </a:r>
            <a:r>
              <a:rPr lang="it-IT" i="1" dirty="0"/>
              <a:t>contro Land </a:t>
            </a:r>
            <a:r>
              <a:rPr lang="it-IT" i="1" dirty="0" err="1"/>
              <a:t>Hessen</a:t>
            </a:r>
            <a:r>
              <a:rPr lang="it-IT" dirty="0"/>
              <a:t>, domande di pronuncia pregiudiziale; </a:t>
            </a:r>
            <a:r>
              <a:rPr lang="it-IT" b="1" cap="small" dirty="0"/>
              <a:t>motivazione</a:t>
            </a:r>
            <a:r>
              <a:rPr lang="it-IT" dirty="0"/>
              <a:t>: “</a:t>
            </a:r>
            <a:r>
              <a:rPr lang="it-IT" i="1" dirty="0"/>
              <a:t>53 </a:t>
            </a:r>
            <a:r>
              <a:rPr lang="it-IT" dirty="0"/>
              <a:t>… </a:t>
            </a:r>
            <a:r>
              <a:rPr lang="it-IT" i="1" dirty="0"/>
              <a:t>le persone giuridiche possono invocare la tutela degli artt. 7 e 8 della Carta nei confronti di una simile identificazione solamente </a:t>
            </a:r>
            <a:r>
              <a:rPr lang="it-IT" b="1" i="1" dirty="0"/>
              <a:t>qualora la ragione sociale della persona giuridica identifichi una o più persone fisiche</a:t>
            </a:r>
            <a:r>
              <a:rPr lang="it-IT" dirty="0"/>
              <a:t>.”.</a:t>
            </a:r>
            <a:endParaRPr lang="it-IT" dirty="0">
              <a:latin typeface="Arial Nova Cond" panose="020B0506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27</a:t>
            </a:fld>
            <a:endParaRPr lang="it-IT"/>
          </a:p>
        </p:txBody>
      </p:sp>
    </p:spTree>
    <p:extLst>
      <p:ext uri="{BB962C8B-B14F-4D97-AF65-F5344CB8AC3E}">
        <p14:creationId xmlns:p14="http://schemas.microsoft.com/office/powerpoint/2010/main" val="136363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15° </a:t>
            </a:r>
            <a:r>
              <a:rPr lang="it-IT" b="1" cap="small" baseline="0" dirty="0" err="1"/>
              <a:t>Considerandum</a:t>
            </a:r>
            <a:r>
              <a:rPr lang="it-IT" b="1" dirty="0"/>
              <a:t> </a:t>
            </a:r>
            <a:r>
              <a:rPr lang="it-IT" dirty="0"/>
              <a:t>― Al fine di evitare l’insorgere di gravi rischi di elusione, la protezione delle persone fisiche dovrebbe essere neutrale sotto il profilo tecnologico e non dovrebbe dipendere dalle tecniche impiegate. La protezione delle persone fisiche dovrebbe applicarsi sia al trattamento automatizzato che al trattamento manuale dei dati personali, </a:t>
            </a:r>
            <a:r>
              <a:rPr lang="it-IT" i="1" dirty="0"/>
              <a:t>se i dati personali sono contenuti o destinati a essere contenuti in un archivio</a:t>
            </a:r>
            <a:r>
              <a:rPr lang="it-IT" dirty="0"/>
              <a:t>. Non dovrebbero rientrare nell’ambito di applicazione del presente regolamento i </a:t>
            </a:r>
            <a:r>
              <a:rPr lang="it-IT" b="1" dirty="0"/>
              <a:t>fascicoli</a:t>
            </a:r>
            <a:r>
              <a:rPr lang="it-IT" dirty="0"/>
              <a:t> o le </a:t>
            </a:r>
            <a:r>
              <a:rPr lang="it-IT" b="1" dirty="0"/>
              <a:t>serie di fascicoli non strutturati</a:t>
            </a:r>
            <a:r>
              <a:rPr lang="it-IT" dirty="0"/>
              <a:t> secondo criteri specifici, così come le rispettive copertine. </a:t>
            </a:r>
          </a:p>
          <a:p>
            <a:r>
              <a:rPr lang="it-IT" dirty="0"/>
              <a:t>――――――――――///</a:t>
            </a:r>
          </a:p>
          <a:p>
            <a:r>
              <a:rPr lang="it-IT" cap="small" baseline="0" dirty="0"/>
              <a:t>Articolo 2 – Ambito di applicazione materiale </a:t>
            </a:r>
            <a:r>
              <a:rPr lang="it-IT" dirty="0"/>
              <a:t>― 1. Il presente regolamento si applica al trattamento interamente o parzialmente automatizzato di dati personali e al trattamento non automatizzato di dati personali contenuti in un archivio o destinati a figurarvi. </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28</a:t>
            </a:fld>
            <a:endParaRPr lang="it-IT"/>
          </a:p>
        </p:txBody>
      </p:sp>
    </p:spTree>
    <p:extLst>
      <p:ext uri="{BB962C8B-B14F-4D97-AF65-F5344CB8AC3E}">
        <p14:creationId xmlns:p14="http://schemas.microsoft.com/office/powerpoint/2010/main" val="8418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cap="small" baseline="0" dirty="0"/>
              <a:t>Articolo 2 – Ambito di applicazione materiale</a:t>
            </a:r>
          </a:p>
          <a:p>
            <a:r>
              <a:rPr lang="it-IT" dirty="0"/>
              <a:t>――――――――――///</a:t>
            </a:r>
          </a:p>
          <a:p>
            <a:r>
              <a:rPr lang="it-IT" sz="1900" dirty="0"/>
              <a:t>Qualsiasi competenza non attribuita all’Unione nei trattati appartiene agli Stati membri (Art. 5, 2, TUE).</a:t>
            </a:r>
          </a:p>
          <a:p>
            <a:r>
              <a:rPr lang="it-IT" dirty="0"/>
              <a:t>――――――――――///</a:t>
            </a:r>
          </a:p>
          <a:p>
            <a:r>
              <a:rPr lang="it-IT" b="1" dirty="0"/>
              <a:t>16° </a:t>
            </a:r>
            <a:r>
              <a:rPr lang="it-IT" b="1" cap="small" baseline="0" dirty="0" err="1"/>
              <a:t>Considerandum</a:t>
            </a:r>
            <a:r>
              <a:rPr lang="it-IT" b="1" dirty="0"/>
              <a:t> ― </a:t>
            </a:r>
            <a:r>
              <a:rPr lang="it-IT" dirty="0"/>
              <a:t>Il presente regolamento non si applica a questioni di tutela dei diritti e delle libertà fondamentali o di libera circolazione dei dati personali riferite ad attività che non rientrano nell’ambito di applicazione del diritto dell’Unione, quali le attività riguardanti </a:t>
            </a:r>
            <a:r>
              <a:rPr lang="it-IT" b="1" dirty="0"/>
              <a:t>la sicurezza nazionale</a:t>
            </a:r>
            <a:r>
              <a:rPr lang="it-IT" dirty="0"/>
              <a:t>. Il presente regolamento non si applica al trattamento dei dati personali effettuato dagli Stati membri nell’esercizio di attività relative alla </a:t>
            </a:r>
            <a:r>
              <a:rPr lang="it-IT" b="1" dirty="0"/>
              <a:t>politica estera e di sicurezza comune dell’Unione.</a:t>
            </a:r>
          </a:p>
          <a:p>
            <a:pPr defTabSz="1026531">
              <a:defRPr/>
            </a:pPr>
            <a:r>
              <a:rPr lang="it-IT" dirty="0"/>
              <a:t>――――――――――///</a:t>
            </a:r>
          </a:p>
          <a:p>
            <a:r>
              <a:rPr lang="it-IT" dirty="0"/>
              <a:t>PDF ALLEGATO: </a:t>
            </a:r>
            <a:r>
              <a:rPr lang="it-IT" dirty="0">
                <a:hlinkClick r:id="rId3" action="ppaction://hlinkfile" tooltip="8Ripartizione delle competenze in seno all’Unione europea"/>
              </a:rPr>
              <a:t>allegati_per_slides\EUR-Lex_Competenze_Unione_europea.pdf</a:t>
            </a:r>
            <a:endParaRPr lang="it-IT" dirty="0"/>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29</a:t>
            </a:fld>
            <a:endParaRPr lang="it-IT"/>
          </a:p>
        </p:txBody>
      </p:sp>
    </p:spTree>
    <p:extLst>
      <p:ext uri="{BB962C8B-B14F-4D97-AF65-F5344CB8AC3E}">
        <p14:creationId xmlns:p14="http://schemas.microsoft.com/office/powerpoint/2010/main" val="2131636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1026531">
              <a:defRPr/>
            </a:pPr>
            <a:r>
              <a:rPr lang="it-IT" b="0" dirty="0">
                <a:latin typeface="Arial Nova Cond" panose="020B0506020202020204" pitchFamily="34" charset="0"/>
              </a:rPr>
              <a:t>――――――――――/// </a:t>
            </a:r>
          </a:p>
          <a:p>
            <a:r>
              <a:rPr lang="it-IT" dirty="0">
                <a:latin typeface="Arial Nova Cond" panose="020B0506020202020204" pitchFamily="34" charset="0"/>
              </a:rPr>
              <a:t>Articolo 2, 2</a:t>
            </a:r>
          </a:p>
          <a:p>
            <a:r>
              <a:rPr lang="it-IT" dirty="0">
                <a:latin typeface="Arial Nova Cond" panose="020B0506020202020204" pitchFamily="34" charset="0"/>
              </a:rPr>
              <a:t>TUE, TITOLO V — spazio di libertà, sicurezza e giustizia … CAPO 2 — Politiche relative ai controlli alle frontiere, all’asilo e all’immigrazione</a:t>
            </a:r>
          </a:p>
          <a:p>
            <a:r>
              <a:rPr lang="it-IT" dirty="0">
                <a:latin typeface="Arial Nova Cond" panose="020B0506020202020204" pitchFamily="34" charset="0"/>
              </a:rPr>
              <a:t>――――――――――///</a:t>
            </a:r>
          </a:p>
          <a:p>
            <a:r>
              <a:rPr lang="it-IT" b="1" dirty="0">
                <a:latin typeface="Arial Nova Cond" panose="020B0506020202020204" pitchFamily="34" charset="0"/>
              </a:rPr>
              <a:t>16° </a:t>
            </a:r>
            <a:r>
              <a:rPr lang="it-IT" b="1" cap="small" baseline="0" dirty="0" err="1">
                <a:latin typeface="Arial Nova Cond" panose="020B0506020202020204" pitchFamily="34" charset="0"/>
              </a:rPr>
              <a:t>Considerandum</a:t>
            </a:r>
            <a:r>
              <a:rPr lang="it-IT" b="1" dirty="0">
                <a:latin typeface="Arial Nova Cond" panose="020B0506020202020204" pitchFamily="34" charset="0"/>
              </a:rPr>
              <a:t> ―  </a:t>
            </a:r>
            <a:r>
              <a:rPr lang="it-IT" dirty="0">
                <a:latin typeface="Arial Nova Cond" panose="020B0506020202020204" pitchFamily="34" charset="0"/>
              </a:rPr>
              <a:t>Il presente regolamento non si applica a questioni di tutela dei diritti e delle libertà fondamentali o di libera circolazione dei dati personali riferite ad attività che non rientrano nell’ambito di applicazione del diritto dell’Unione, quali le attività riguardanti la </a:t>
            </a:r>
            <a:r>
              <a:rPr lang="it-IT" b="1" dirty="0">
                <a:latin typeface="Arial Nova Cond" panose="020B0506020202020204" pitchFamily="34" charset="0"/>
              </a:rPr>
              <a:t>sicurezza nazionale</a:t>
            </a:r>
            <a:r>
              <a:rPr lang="it-IT" dirty="0">
                <a:latin typeface="Arial Nova Cond" panose="020B0506020202020204" pitchFamily="34" charset="0"/>
              </a:rPr>
              <a:t>. Il presente regolamento non si applica al trattamento dei dati personali effettuato dagli Stati membri nell’esercizio di attività relative alla </a:t>
            </a:r>
            <a:r>
              <a:rPr lang="it-IT" b="1" dirty="0">
                <a:latin typeface="Arial Nova Cond" panose="020B0506020202020204" pitchFamily="34" charset="0"/>
              </a:rPr>
              <a:t>politica estera e di sicurezza comune dell’Unione</a:t>
            </a:r>
            <a:r>
              <a:rPr lang="it-IT" dirty="0">
                <a:latin typeface="Arial Nova Cond" panose="020B0506020202020204" pitchFamily="34" charset="0"/>
              </a:rPr>
              <a:t>.</a:t>
            </a:r>
          </a:p>
          <a:p>
            <a:endParaRPr lang="it-IT" dirty="0">
              <a:latin typeface="Arial Nova Cond" panose="020B0506020202020204" pitchFamily="34" charset="0"/>
            </a:endParaRPr>
          </a:p>
          <a:p>
            <a:r>
              <a:rPr lang="it-IT" b="1" dirty="0">
                <a:latin typeface="Arial Nova Cond" panose="020B0506020202020204" pitchFamily="34" charset="0"/>
              </a:rPr>
              <a:t>18° </a:t>
            </a:r>
            <a:r>
              <a:rPr lang="it-IT" b="1" cap="small" baseline="0" dirty="0" err="1">
                <a:latin typeface="Arial Nova Cond" panose="020B0506020202020204" pitchFamily="34" charset="0"/>
              </a:rPr>
              <a:t>Considerandum</a:t>
            </a:r>
            <a:r>
              <a:rPr lang="it-IT" b="1" dirty="0">
                <a:latin typeface="Arial Nova Cond" panose="020B0506020202020204" pitchFamily="34" charset="0"/>
              </a:rPr>
              <a:t> ― </a:t>
            </a:r>
            <a:r>
              <a:rPr lang="it-IT" dirty="0">
                <a:latin typeface="Arial Nova Cond" panose="020B0506020202020204" pitchFamily="34" charset="0"/>
              </a:rPr>
              <a:t>Il presente regolamento non si applica al trattamento di dati personali effettuato da una persona fisica nell’ambito di attività a carattere esclusivamente personale o domestico e quindi </a:t>
            </a:r>
            <a:r>
              <a:rPr lang="it-IT" i="1" dirty="0">
                <a:latin typeface="Arial Nova Cond" panose="020B0506020202020204" pitchFamily="34" charset="0"/>
              </a:rPr>
              <a:t>senza una connessione con un’attività commerciale o professionale</a:t>
            </a:r>
            <a:r>
              <a:rPr lang="it-IT" dirty="0">
                <a:latin typeface="Arial Nova Cond" panose="020B0506020202020204" pitchFamily="34" charset="0"/>
              </a:rPr>
              <a:t>. Le attività a carattere personale o domestico potrebbero comprendere la </a:t>
            </a:r>
            <a:r>
              <a:rPr lang="it-IT" i="1" dirty="0">
                <a:latin typeface="Arial Nova Cond" panose="020B0506020202020204" pitchFamily="34" charset="0"/>
              </a:rPr>
              <a:t>corrispondenza</a:t>
            </a:r>
            <a:r>
              <a:rPr lang="it-IT" dirty="0">
                <a:latin typeface="Arial Nova Cond" panose="020B0506020202020204" pitchFamily="34" charset="0"/>
              </a:rPr>
              <a:t> e gli </a:t>
            </a:r>
            <a:r>
              <a:rPr lang="it-IT" i="1" dirty="0">
                <a:latin typeface="Arial Nova Cond" panose="020B0506020202020204" pitchFamily="34" charset="0"/>
              </a:rPr>
              <a:t>indirizzari</a:t>
            </a:r>
            <a:r>
              <a:rPr lang="it-IT" dirty="0">
                <a:latin typeface="Arial Nova Cond" panose="020B0506020202020204" pitchFamily="34" charset="0"/>
              </a:rPr>
              <a:t>, o l’</a:t>
            </a:r>
            <a:r>
              <a:rPr lang="it-IT" i="1" dirty="0">
                <a:latin typeface="Arial Nova Cond" panose="020B0506020202020204" pitchFamily="34" charset="0"/>
              </a:rPr>
              <a:t>uso dei social network </a:t>
            </a:r>
            <a:r>
              <a:rPr lang="it-IT" dirty="0">
                <a:latin typeface="Arial Nova Cond" panose="020B0506020202020204" pitchFamily="34" charset="0"/>
              </a:rPr>
              <a:t>e </a:t>
            </a:r>
            <a:r>
              <a:rPr lang="it-IT" i="1" dirty="0">
                <a:latin typeface="Arial Nova Cond" panose="020B0506020202020204" pitchFamily="34" charset="0"/>
              </a:rPr>
              <a:t>attività online </a:t>
            </a:r>
            <a:r>
              <a:rPr lang="it-IT" dirty="0">
                <a:latin typeface="Arial Nova Cond" panose="020B0506020202020204" pitchFamily="34" charset="0"/>
              </a:rPr>
              <a:t>intraprese nel quadro di tali attività. Tuttavia, il presente regolamento si applica ai titolari del trattamento o ai responsabili del trattamento che forniscono i mezzi per trattare dati personali nell’ambito di tali attività a carattere personale o domestico.</a:t>
            </a:r>
          </a:p>
          <a:p>
            <a:endParaRPr lang="it-IT" dirty="0">
              <a:latin typeface="Arial Nova Cond" panose="020B0506020202020204" pitchFamily="34" charset="0"/>
            </a:endParaRPr>
          </a:p>
          <a:p>
            <a:r>
              <a:rPr lang="it-IT" b="1" dirty="0">
                <a:latin typeface="Arial Nova Cond" panose="020B0506020202020204" pitchFamily="34" charset="0"/>
              </a:rPr>
              <a:t>19° </a:t>
            </a:r>
            <a:r>
              <a:rPr lang="it-IT" b="1" dirty="0" err="1">
                <a:latin typeface="Arial Nova Cond" panose="020B0506020202020204" pitchFamily="34" charset="0"/>
              </a:rPr>
              <a:t>Considerandum</a:t>
            </a:r>
            <a:r>
              <a:rPr lang="it-IT" b="1" dirty="0">
                <a:latin typeface="Arial Nova Cond" panose="020B0506020202020204" pitchFamily="34" charset="0"/>
              </a:rPr>
              <a:t> ― </a:t>
            </a:r>
            <a:r>
              <a:rPr lang="it-IT" dirty="0">
                <a:latin typeface="Arial Nova Cond" panose="020B0506020202020204" pitchFamily="34" charset="0"/>
              </a:rPr>
              <a:t>La protezione delle persone fisiche con riguardo al trattamento dei dati personali da parte delle autorità competenti a fini di prevenzione, indagine, accertamento e perseguimento di reati o esecuzione di sanzioni penali, incluse la salvaguardia contro, e la prevenzione di, minacce alla sicurezza pubblica, e la libera circolazione di tali dati sono </a:t>
            </a:r>
            <a:r>
              <a:rPr lang="it-IT" b="1" dirty="0">
                <a:latin typeface="Arial Nova Cond" panose="020B0506020202020204" pitchFamily="34" charset="0"/>
              </a:rPr>
              <a:t>oggetto di uno specifico atto dell’Unione</a:t>
            </a:r>
            <a:r>
              <a:rPr lang="it-IT" dirty="0">
                <a:latin typeface="Arial Nova Cond" panose="020B0506020202020204" pitchFamily="34" charset="0"/>
              </a:rPr>
              <a:t>. Il presente regolamento non dovrebbe pertanto applicarsi ai trattamenti effettuati per tali finalità. I dati personali trattati dalle autorità pubbliche in forza del presente regolamento, quando utilizzati per tali finalità, dovrebbero invece essere disciplinati da un più specifico atto dell’Unione, segnatamente la </a:t>
            </a:r>
            <a:r>
              <a:rPr lang="it-IT" b="1" dirty="0">
                <a:latin typeface="Arial Nova Cond" panose="020B0506020202020204" pitchFamily="34" charset="0"/>
              </a:rPr>
              <a:t>direttiva </a:t>
            </a:r>
            <a:r>
              <a:rPr lang="it-IT" b="0" dirty="0">
                <a:latin typeface="Arial Nova Cond" panose="020B0506020202020204" pitchFamily="34" charset="0"/>
              </a:rPr>
              <a:t>――――――――――/// </a:t>
            </a:r>
          </a:p>
          <a:p>
            <a:r>
              <a:rPr lang="it-IT" b="1" dirty="0">
                <a:latin typeface="Arial Nova Cond" panose="020B0506020202020204" pitchFamily="34" charset="0"/>
              </a:rPr>
              <a:t>(UE) 2016/680 del Parlamento europeo e del Consiglio </a:t>
            </a:r>
            <a:r>
              <a:rPr lang="it-IT" dirty="0">
                <a:latin typeface="Arial Nova Cond" panose="020B0506020202020204" pitchFamily="34" charset="0"/>
              </a:rPr>
              <a:t>. </a:t>
            </a:r>
            <a:r>
              <a:rPr lang="it-IT" dirty="0">
                <a:solidFill>
                  <a:srgbClr val="C00000"/>
                </a:solidFill>
                <a:latin typeface="Arial Nova Cond" panose="020B0506020202020204" pitchFamily="34" charset="0"/>
              </a:rPr>
              <a:t>Gli Stati membri possono conferire alle autorità competenti </a:t>
            </a:r>
            <a:r>
              <a:rPr lang="it-IT" dirty="0">
                <a:latin typeface="Arial Nova Cond" panose="020B0506020202020204" pitchFamily="34" charset="0"/>
              </a:rPr>
              <a:t>ai sensi della direttiva (UE) 2016/680 </a:t>
            </a:r>
            <a:r>
              <a:rPr lang="it-IT" i="1" dirty="0">
                <a:latin typeface="Arial Nova Cond" panose="020B0506020202020204" pitchFamily="34" charset="0"/>
              </a:rPr>
              <a:t>altri compiti che non siano necessariamente svolti a fini </a:t>
            </a:r>
            <a:r>
              <a:rPr lang="it-IT" dirty="0">
                <a:latin typeface="Arial Nova Cond" panose="020B0506020202020204" pitchFamily="34" charset="0"/>
              </a:rPr>
              <a:t>di prevenzione, indagine, accertamento e perseguimento di reati o esecuzione di sanzioni penali, incluse la salvaguardia contro, e la prevenzione di, minacce alla sicurezza pubblica, </a:t>
            </a:r>
            <a:r>
              <a:rPr lang="it-IT" i="1" dirty="0">
                <a:latin typeface="Arial Nova Cond" panose="020B0506020202020204" pitchFamily="34" charset="0"/>
              </a:rPr>
              <a:t>affinché il trattamento di dati personali per tali altre finalità, nella misura in cui ricada nell’ambito di applicazione del diritto dell’Unione, rientri nell’ambito di applicazione del presente regolamento</a:t>
            </a:r>
            <a:r>
              <a:rPr lang="it-IT" dirty="0">
                <a:latin typeface="Arial Nova Cond" panose="020B0506020202020204" pitchFamily="34" charset="0"/>
              </a:rPr>
              <a:t>.</a:t>
            </a:r>
          </a:p>
          <a:p>
            <a:r>
              <a:rPr lang="it-IT" sz="1900" cap="small" dirty="0">
                <a:ea typeface="Lucida Sans Unicode" panose="020B0602030504020204" pitchFamily="34" charset="0"/>
                <a:cs typeface="Times New Roman" panose="02020603050405020304" pitchFamily="18" charset="0"/>
              </a:rPr>
              <a:t>(Direttiva (UE) 2016/680 del Parlamento europeo e del Consiglio, del 27 aprile 2016</a:t>
            </a:r>
            <a:r>
              <a:rPr lang="it-IT" sz="1900" dirty="0">
                <a:ea typeface="Lucida Sans Unicode" panose="020B0602030504020204" pitchFamily="34" charset="0"/>
                <a:cs typeface="Times New Roman" panose="02020603050405020304" pitchFamily="18" charset="0"/>
              </a:rPr>
              <a:t>, concernente la tutela delle persone fisiche con riguardo al trattamento dei dati personali da parte delle autorità competenti a fini di prevenzione, indagine, accertamento e perseguimento di reati o esecuzione di sanzioni penali, e la libera circolazione di tali dati e che abroga la decisione quadro 2008/977/GAI del Consiglio (GU L 119 del 04.05.2016, p. 89).).</a:t>
            </a:r>
            <a:endParaRPr lang="it-IT" dirty="0">
              <a:latin typeface="Arial Nova Cond" panose="020B0506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30</a:t>
            </a:fld>
            <a:endParaRPr lang="it-IT"/>
          </a:p>
        </p:txBody>
      </p:sp>
    </p:spTree>
    <p:extLst>
      <p:ext uri="{BB962C8B-B14F-4D97-AF65-F5344CB8AC3E}">
        <p14:creationId xmlns:p14="http://schemas.microsoft.com/office/powerpoint/2010/main" val="88622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1026531">
              <a:defRPr/>
            </a:pPr>
            <a:r>
              <a:rPr lang="it-IT" b="1" dirty="0">
                <a:latin typeface="Arial Nova Cond" panose="020B0506020202020204" pitchFamily="34" charset="0"/>
              </a:rPr>
              <a:t>18° </a:t>
            </a:r>
            <a:r>
              <a:rPr lang="it-IT" b="1" cap="small" baseline="0" dirty="0" err="1">
                <a:latin typeface="Arial Nova Cond" panose="020B0506020202020204" pitchFamily="34" charset="0"/>
              </a:rPr>
              <a:t>Considerandum</a:t>
            </a:r>
            <a:r>
              <a:rPr lang="it-IT" b="1" dirty="0">
                <a:latin typeface="Arial Nova Cond" panose="020B0506020202020204" pitchFamily="34" charset="0"/>
              </a:rPr>
              <a:t> ― </a:t>
            </a:r>
            <a:r>
              <a:rPr lang="it-IT" dirty="0">
                <a:latin typeface="Arial Nova Cond" panose="020B0506020202020204" pitchFamily="34" charset="0"/>
              </a:rPr>
              <a:t>Il presente regolamento non si applica al trattamento di dati personali effettuato da una persona fisica nell’ambito di attività a carattere esclusivamente personale o domestico e quindi </a:t>
            </a:r>
            <a:r>
              <a:rPr lang="it-IT" i="1" dirty="0">
                <a:latin typeface="Arial Nova Cond" panose="020B0506020202020204" pitchFamily="34" charset="0"/>
              </a:rPr>
              <a:t>senza una connessione con un’attività commerciale o professionale</a:t>
            </a:r>
            <a:r>
              <a:rPr lang="it-IT" dirty="0">
                <a:latin typeface="Arial Nova Cond" panose="020B0506020202020204" pitchFamily="34" charset="0"/>
              </a:rPr>
              <a:t>. Le attività a carattere personale o domestico potrebbero comprendere la </a:t>
            </a:r>
            <a:r>
              <a:rPr lang="it-IT" i="1" dirty="0">
                <a:latin typeface="Arial Nova Cond" panose="020B0506020202020204" pitchFamily="34" charset="0"/>
              </a:rPr>
              <a:t>corrispondenza</a:t>
            </a:r>
            <a:r>
              <a:rPr lang="it-IT" dirty="0">
                <a:latin typeface="Arial Nova Cond" panose="020B0506020202020204" pitchFamily="34" charset="0"/>
              </a:rPr>
              <a:t> e gli </a:t>
            </a:r>
            <a:r>
              <a:rPr lang="it-IT" i="1" dirty="0">
                <a:latin typeface="Arial Nova Cond" panose="020B0506020202020204" pitchFamily="34" charset="0"/>
              </a:rPr>
              <a:t>indirizzari</a:t>
            </a:r>
            <a:r>
              <a:rPr lang="it-IT" dirty="0">
                <a:latin typeface="Arial Nova Cond" panose="020B0506020202020204" pitchFamily="34" charset="0"/>
              </a:rPr>
              <a:t>, o l’</a:t>
            </a:r>
            <a:r>
              <a:rPr lang="it-IT" i="1" dirty="0">
                <a:latin typeface="Arial Nova Cond" panose="020B0506020202020204" pitchFamily="34" charset="0"/>
              </a:rPr>
              <a:t>uso dei social network </a:t>
            </a:r>
            <a:r>
              <a:rPr lang="it-IT" dirty="0">
                <a:latin typeface="Arial Nova Cond" panose="020B0506020202020204" pitchFamily="34" charset="0"/>
              </a:rPr>
              <a:t>e </a:t>
            </a:r>
            <a:r>
              <a:rPr lang="it-IT" i="1" dirty="0">
                <a:latin typeface="Arial Nova Cond" panose="020B0506020202020204" pitchFamily="34" charset="0"/>
              </a:rPr>
              <a:t>attività online </a:t>
            </a:r>
            <a:r>
              <a:rPr lang="it-IT" dirty="0">
                <a:latin typeface="Arial Nova Cond" panose="020B0506020202020204" pitchFamily="34" charset="0"/>
              </a:rPr>
              <a:t>intraprese nel quadro di tali attività. Tuttavia,</a:t>
            </a:r>
            <a:r>
              <a:rPr lang="it-IT" b="0" i="1" dirty="0">
                <a:latin typeface="Arial Nova Cond" panose="020B0506020202020204" pitchFamily="34" charset="0"/>
              </a:rPr>
              <a:t> il presente regolamento si applica ai titolari del trattamento o ai responsabili del trattamento che forniscono i mezzi per trattare dati personali nell’ambito di tali attività a carattere personale o domestico</a:t>
            </a:r>
            <a:endParaRPr lang="it-IT" dirty="0">
              <a:latin typeface="Arial Nova Cond" panose="020B0506020202020204" pitchFamily="34" charset="0"/>
            </a:endParaRPr>
          </a:p>
          <a:p>
            <a:r>
              <a:rPr lang="it-IT" dirty="0">
                <a:latin typeface="Arial Nova Cond" panose="020B0506020202020204" pitchFamily="34" charset="0"/>
              </a:rPr>
              <a:t>――――――――――///</a:t>
            </a:r>
          </a:p>
          <a:p>
            <a:pPr algn="just">
              <a:spcAft>
                <a:spcPts val="674"/>
              </a:spcAft>
              <a:tabLst>
                <a:tab pos="202455" algn="l"/>
              </a:tabLst>
            </a:pPr>
            <a:r>
              <a:rPr lang="it-IT" sz="1900" b="1" cap="small" dirty="0">
                <a:ea typeface="Lucida Sans Unicode" panose="020B0602030504020204" pitchFamily="34" charset="0"/>
                <a:cs typeface="Times New Roman" panose="02020603050405020304" pitchFamily="18" charset="0"/>
              </a:rPr>
              <a:t>CGUE, C-101/01, sentenza del 6 novembre 2003</a:t>
            </a:r>
            <a:r>
              <a:rPr lang="it-IT" sz="1900" dirty="0">
                <a:ea typeface="Lucida Sans Unicode" panose="020B0602030504020204" pitchFamily="34" charset="0"/>
                <a:cs typeface="Times New Roman" panose="02020603050405020304" pitchFamily="18" charset="0"/>
              </a:rPr>
              <a:t>, </a:t>
            </a:r>
            <a:r>
              <a:rPr lang="it-IT" sz="1900" i="1" dirty="0">
                <a:ea typeface="Lucida Sans Unicode" panose="020B0602030504020204" pitchFamily="34" charset="0"/>
                <a:cs typeface="Times New Roman" panose="02020603050405020304" pitchFamily="18" charset="0"/>
              </a:rPr>
              <a:t>procedimento penale a carico di </a:t>
            </a:r>
            <a:r>
              <a:rPr lang="it-IT" sz="1900" i="1" dirty="0" err="1">
                <a:ea typeface="Lucida Sans Unicode" panose="020B0602030504020204" pitchFamily="34" charset="0"/>
                <a:cs typeface="Times New Roman" panose="02020603050405020304" pitchFamily="18" charset="0"/>
              </a:rPr>
              <a:t>Bodil</a:t>
            </a:r>
            <a:r>
              <a:rPr lang="it-IT" sz="1900" i="1" dirty="0">
                <a:ea typeface="Lucida Sans Unicode" panose="020B0602030504020204" pitchFamily="34" charset="0"/>
                <a:cs typeface="Times New Roman" panose="02020603050405020304" pitchFamily="18" charset="0"/>
              </a:rPr>
              <a:t> </a:t>
            </a:r>
            <a:r>
              <a:rPr lang="it-IT" sz="1900" i="1" dirty="0" err="1">
                <a:ea typeface="Lucida Sans Unicode" panose="020B0602030504020204" pitchFamily="34" charset="0"/>
                <a:cs typeface="Times New Roman" panose="02020603050405020304" pitchFamily="18" charset="0"/>
              </a:rPr>
              <a:t>Lindqvist</a:t>
            </a:r>
            <a:r>
              <a:rPr lang="it-IT" sz="1900" dirty="0">
                <a:ea typeface="Lucida Sans Unicode" panose="020B0602030504020204" pitchFamily="34" charset="0"/>
                <a:cs typeface="Times New Roman" panose="02020603050405020304" pitchFamily="18" charset="0"/>
              </a:rPr>
              <a:t>, domanda di pronuncia pregiudiziale; </a:t>
            </a:r>
            <a:r>
              <a:rPr lang="it-IT" sz="1900" b="1" cap="small" dirty="0">
                <a:ea typeface="Lucida Sans Unicode" panose="020B0602030504020204" pitchFamily="34" charset="0"/>
                <a:cs typeface="Times New Roman" panose="02020603050405020304" pitchFamily="18" charset="0"/>
              </a:rPr>
              <a:t>motivazione</a:t>
            </a:r>
            <a:r>
              <a:rPr lang="it-IT" sz="1900" dirty="0">
                <a:ea typeface="Lucida Sans Unicode" panose="020B0602030504020204" pitchFamily="34" charset="0"/>
                <a:cs typeface="Times New Roman" panose="02020603050405020304" pitchFamily="18" charset="0"/>
              </a:rPr>
              <a:t>: “27. …. (omissis) l’operazione consistente nel fare riferimento, in una pagina Internet, a diverse persone e nell’identificarle vuoi con il loro nome, vuoi con altri mezzi, ad esempio indicando il loro numero di telefono o informazioni relative alla loro situazione lavorativa e ai loro passatempo, costituisce un trattamento di dati personali interamente o parzialmente automatizzato …. — </a:t>
            </a:r>
            <a:r>
              <a:rPr lang="it-IT" sz="1900" i="1" dirty="0">
                <a:ea typeface="Lucida Sans Unicode" panose="020B0602030504020204" pitchFamily="34" charset="0"/>
                <a:cs typeface="Times New Roman" panose="02020603050405020304" pitchFamily="18" charset="0"/>
              </a:rPr>
              <a:t>46. Per quanto riguarda l’eccezione di cui all’art. 3, n. 2, secondo trattino, della direttiva 95/46, il dodicesimo ’considerando’ di questa, relativo a tale eccezione, menziona, a titolo di esempio di trattamento di dati effettuato da una persona fisica nell’esercizio di attività a carattere esclusivamente personale o domestico, la corrispondenza e la compilazione di elenchi di indirizzi. — 47. Tale eccezione deve quindi interpretarsi nel senso che comprende unicamente le attività che rientrano nell’ambito della vita privata o familiare dei singoli, il che manifestamente non avviene nel caso del trattamento di dati personali consistente nella loro pubblicazione su Internet in modo da rendere tali dati accessibili ad un numero indefinito di persone</a:t>
            </a:r>
            <a:r>
              <a:rPr lang="it-IT" sz="1900" dirty="0">
                <a:ea typeface="Lucida Sans Unicode" panose="020B0602030504020204" pitchFamily="34" charset="0"/>
                <a:cs typeface="Times New Roman" panose="02020603050405020304" pitchFamily="18" charset="0"/>
              </a:rPr>
              <a:t>.”.</a:t>
            </a:r>
          </a:p>
        </p:txBody>
      </p:sp>
      <p:sp>
        <p:nvSpPr>
          <p:cNvPr id="4" name="Segnaposto numero diapositiva 3"/>
          <p:cNvSpPr>
            <a:spLocks noGrp="1"/>
          </p:cNvSpPr>
          <p:nvPr>
            <p:ph type="sldNum" sz="quarter" idx="10"/>
          </p:nvPr>
        </p:nvSpPr>
        <p:spPr/>
        <p:txBody>
          <a:bodyPr/>
          <a:lstStyle/>
          <a:p>
            <a:fld id="{06DD04A6-3E96-CA47-A0BF-366D7F62BB3B}" type="slidenum">
              <a:rPr lang="it-IT" smtClean="0"/>
              <a:t>31</a:t>
            </a:fld>
            <a:endParaRPr lang="it-IT"/>
          </a:p>
        </p:txBody>
      </p:sp>
    </p:spTree>
    <p:extLst>
      <p:ext uri="{BB962C8B-B14F-4D97-AF65-F5344CB8AC3E}">
        <p14:creationId xmlns:p14="http://schemas.microsoft.com/office/powerpoint/2010/main" val="177401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2021"/>
              </a:spcBef>
              <a:spcAft>
                <a:spcPts val="674"/>
              </a:spcAft>
              <a:tabLst>
                <a:tab pos="202455" algn="l"/>
              </a:tabLst>
            </a:pPr>
            <a:r>
              <a:rPr lang="it-IT" cap="small" baseline="0" dirty="0"/>
              <a:t>Articolo 3 – Ambito di applicazione territoriale</a:t>
            </a:r>
          </a:p>
          <a:p>
            <a:pPr algn="just">
              <a:spcBef>
                <a:spcPts val="2021"/>
              </a:spcBef>
              <a:spcAft>
                <a:spcPts val="674"/>
              </a:spcAft>
              <a:tabLst>
                <a:tab pos="202455" algn="l"/>
              </a:tabLst>
            </a:pPr>
            <a:endParaRPr lang="it-IT" dirty="0"/>
          </a:p>
          <a:p>
            <a:r>
              <a:rPr lang="it-IT" b="1" cap="small" dirty="0"/>
              <a:t>22° </a:t>
            </a:r>
            <a:r>
              <a:rPr lang="it-IT" b="1" cap="small" dirty="0" err="1"/>
              <a:t>Considerandum</a:t>
            </a:r>
            <a:r>
              <a:rPr lang="it-IT" b="1" cap="small" dirty="0"/>
              <a:t> ― </a:t>
            </a:r>
            <a:r>
              <a:rPr lang="it-IT" dirty="0"/>
              <a:t>Qualsiasi trattamento di dati personali effettuato nell’ambito delle attività di uno stabilimento di un titolare del trattamento o responsabile del trattamento nel territorio dell’Unione dovrebbe essere conforme al presente regolamento, indipendentemente dal fatto che il trattamento avvenga all’interno dell’Unione. Lo stabilimento implica l’effettivo e reale svolgimento di attività nel quadro di un’organizzazione stabile. A tale riguardo, non è determinante la forma giuridica assunta, sia essa una succursale o una filiale dotata di personalità giuridica.</a:t>
            </a:r>
          </a:p>
          <a:p>
            <a:pPr algn="just">
              <a:spcBef>
                <a:spcPts val="2021"/>
              </a:spcBef>
              <a:spcAft>
                <a:spcPts val="674"/>
              </a:spcAft>
              <a:tabLst>
                <a:tab pos="202455" algn="l"/>
              </a:tabLst>
            </a:pPr>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32</a:t>
            </a:fld>
            <a:endParaRPr lang="it-IT"/>
          </a:p>
        </p:txBody>
      </p:sp>
    </p:spTree>
    <p:extLst>
      <p:ext uri="{BB962C8B-B14F-4D97-AF65-F5344CB8AC3E}">
        <p14:creationId xmlns:p14="http://schemas.microsoft.com/office/powerpoint/2010/main" val="1469309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2021"/>
              </a:spcBef>
              <a:spcAft>
                <a:spcPts val="674"/>
              </a:spcAft>
              <a:tabLst>
                <a:tab pos="202455" algn="l"/>
              </a:tabLst>
            </a:pPr>
            <a:r>
              <a:rPr lang="it-IT" cap="small" baseline="0" dirty="0"/>
              <a:t>Articolo 3 – Ambito di applicazione territoriale</a:t>
            </a:r>
          </a:p>
          <a:p>
            <a:pPr algn="just">
              <a:spcBef>
                <a:spcPts val="2021"/>
              </a:spcBef>
              <a:spcAft>
                <a:spcPts val="674"/>
              </a:spcAft>
              <a:tabLst>
                <a:tab pos="202455" algn="l"/>
              </a:tabLst>
            </a:pPr>
            <a:r>
              <a:rPr lang="it-IT" dirty="0"/>
              <a:t>――――――――――///</a:t>
            </a:r>
          </a:p>
          <a:p>
            <a:r>
              <a:rPr lang="it-IT" b="1" cap="small" dirty="0"/>
              <a:t>23° </a:t>
            </a:r>
            <a:r>
              <a:rPr lang="it-IT" b="1" cap="small" dirty="0" err="1"/>
              <a:t>Considerandum</a:t>
            </a:r>
            <a:r>
              <a:rPr lang="it-IT" b="1" cap="small" dirty="0"/>
              <a:t> ― </a:t>
            </a:r>
            <a:r>
              <a:rPr lang="it-IT" dirty="0"/>
              <a:t>Onde evitare che una persona fisica venga privata della protezione cui ha diritto in base al presente regolamento, è opportuno che questo disciplini il trattamento dei dati personali degli interessati che si trovano nell’Unione effettuato da un titolare del trattamento o da un responsabile del trattamento non stabilito nell’Unione, </a:t>
            </a:r>
            <a:r>
              <a:rPr lang="it-IT" b="1" dirty="0"/>
              <a:t>quando le attività di trattamento sono connesse all’offerta di beni o servizi a detti interessati indipendentemente dal fatto che vi sia un pagamento correlato</a:t>
            </a:r>
            <a:r>
              <a:rPr lang="it-IT" dirty="0"/>
              <a:t>. Per determinare se tale titolare o responsabile del trattamento stia offrendo beni o servizi agli interessati che si trovano nell’Unione, è opportuno verificare se risulta che il titolare o il responsabile del trattamento intenda fornire servizi agli interessati in uno o più Stati membri dell’Unione. Mentre la semplice accessibilità del sito web del titolare del trattamento, del responsabile del trattamento o di un intermediario nell’Unione, di un indirizzo di posta elettronica o di altre coordinate di contatto o l’impiego di una lingua abitualmente utilizzata nel paese terzo in cui il titolare del trattamento è stabilito sono insufficienti per accertare tale intenzione, fattori quali l’utilizzo di una lingua o di una moneta abitualmente utilizzata in uno o più Stati membri, con la possibilità di ordinare beni e servizi in tale altra lingua, o la menzione di clienti o utenti che si trovano nell’Unione possono evidenziare l’intenzione del titolare o del responsabile del trattamento di offrire beni o servizi agli interessati nell’Unione.</a:t>
            </a:r>
          </a:p>
          <a:p>
            <a:pPr algn="just" defTabSz="1026531">
              <a:spcBef>
                <a:spcPts val="2021"/>
              </a:spcBef>
              <a:spcAft>
                <a:spcPts val="674"/>
              </a:spcAft>
              <a:tabLst>
                <a:tab pos="202455" algn="l"/>
              </a:tabLst>
              <a:defRPr/>
            </a:pPr>
            <a:r>
              <a:rPr lang="it-IT" dirty="0"/>
              <a:t>――――――――――///</a:t>
            </a:r>
          </a:p>
          <a:p>
            <a:r>
              <a:rPr lang="it-IT" b="1" cap="small" dirty="0"/>
              <a:t>24° </a:t>
            </a:r>
            <a:r>
              <a:rPr lang="it-IT" b="1" cap="small" dirty="0" err="1"/>
              <a:t>Considerandum</a:t>
            </a:r>
            <a:r>
              <a:rPr lang="it-IT" b="1" cap="small" dirty="0"/>
              <a:t> ― </a:t>
            </a:r>
            <a:r>
              <a:rPr lang="it-IT" dirty="0"/>
              <a:t>È opportuno che anche il trattamento dei dati personali degli interessati che si trovano nell’Unione ad opera di un titolare del trattamento o di un responsabile del trattamento non stabilito nell’Unione sia soggetto al presente regolamento </a:t>
            </a:r>
            <a:r>
              <a:rPr lang="it-IT" b="1" dirty="0"/>
              <a:t>quando è riferito al monitoraggio del comportamento di detti interessati</a:t>
            </a:r>
            <a:r>
              <a:rPr lang="it-IT" dirty="0"/>
              <a:t>, nella misura in cui tale comportamento ha luogo all’interno dell’Unione. Per stabilire se un’attività di trattamento sia assimilabile al controllo del comportamento dell’interessato, è opportuno verificare se le persone fisiche sono tracciate su internet, compreso l’eventuale ricorso successivo a tecniche di trattamento dei dati personali che consistono nella </a:t>
            </a:r>
            <a:r>
              <a:rPr lang="it-IT" dirty="0" err="1"/>
              <a:t>profilazione</a:t>
            </a:r>
            <a:r>
              <a:rPr lang="it-IT" dirty="0"/>
              <a:t> della persona fisica, in particolare per adottare decisioni che la riguardano o analizzarne o prevederne le preferenze, i comportamenti e le posizioni personali. </a:t>
            </a:r>
          </a:p>
          <a:p>
            <a:pPr algn="just">
              <a:spcBef>
                <a:spcPts val="2021"/>
              </a:spcBef>
              <a:spcAft>
                <a:spcPts val="674"/>
              </a:spcAft>
              <a:tabLst>
                <a:tab pos="202455" algn="l"/>
              </a:tabLst>
            </a:pPr>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33</a:t>
            </a:fld>
            <a:endParaRPr lang="it-IT"/>
          </a:p>
        </p:txBody>
      </p:sp>
    </p:spTree>
    <p:extLst>
      <p:ext uri="{BB962C8B-B14F-4D97-AF65-F5344CB8AC3E}">
        <p14:creationId xmlns:p14="http://schemas.microsoft.com/office/powerpoint/2010/main" val="193770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7684">
              <a:defRPr/>
            </a:pPr>
            <a:r>
              <a:rPr lang="it-IT" dirty="0">
                <a:latin typeface="Garamond" panose="02020404030301010803" pitchFamily="18" charset="0"/>
              </a:rPr>
              <a:t>Due giuristi di Boston, Warren e </a:t>
            </a:r>
            <a:r>
              <a:rPr lang="it-IT" dirty="0" err="1">
                <a:latin typeface="Garamond" panose="02020404030301010803" pitchFamily="18" charset="0"/>
              </a:rPr>
              <a:t>Brandeis</a:t>
            </a:r>
            <a:r>
              <a:rPr lang="it-IT" dirty="0">
                <a:latin typeface="Garamond" panose="02020404030301010803" pitchFamily="18" charset="0"/>
              </a:rPr>
              <a:t>, che, in un </a:t>
            </a:r>
            <a:r>
              <a:rPr lang="it-IT" i="1" dirty="0" err="1">
                <a:latin typeface="Garamond" panose="02020404030301010803" pitchFamily="18" charset="0"/>
              </a:rPr>
              <a:t>paper</a:t>
            </a:r>
            <a:r>
              <a:rPr lang="it-IT" i="1" dirty="0">
                <a:latin typeface="Garamond" panose="02020404030301010803" pitchFamily="18" charset="0"/>
              </a:rPr>
              <a:t> </a:t>
            </a:r>
            <a:r>
              <a:rPr lang="it-IT" dirty="0">
                <a:latin typeface="Garamond" panose="02020404030301010803" pitchFamily="18" charset="0"/>
              </a:rPr>
              <a:t>del 1890: </a:t>
            </a:r>
            <a:r>
              <a:rPr lang="en-US" dirty="0"/>
              <a:t>right to be let alone.</a:t>
            </a:r>
            <a:endParaRPr lang="it-IT" dirty="0"/>
          </a:p>
          <a:p>
            <a:endParaRPr lang="it-IT" dirty="0"/>
          </a:p>
        </p:txBody>
      </p:sp>
      <p:sp>
        <p:nvSpPr>
          <p:cNvPr id="4" name="Segnaposto numero diapositiva 3"/>
          <p:cNvSpPr>
            <a:spLocks noGrp="1"/>
          </p:cNvSpPr>
          <p:nvPr>
            <p:ph type="sldNum" sz="quarter" idx="10"/>
          </p:nvPr>
        </p:nvSpPr>
        <p:spPr/>
        <p:txBody>
          <a:bodyPr/>
          <a:lstStyle/>
          <a:p>
            <a:fld id="{349CA743-2B33-C94D-99B9-8CD3D332BA04}" type="slidenum">
              <a:rPr lang="it-IT" smtClean="0"/>
              <a:t>8</a:t>
            </a:fld>
            <a:endParaRPr lang="it-IT"/>
          </a:p>
        </p:txBody>
      </p:sp>
    </p:spTree>
    <p:extLst>
      <p:ext uri="{BB962C8B-B14F-4D97-AF65-F5344CB8AC3E}">
        <p14:creationId xmlns:p14="http://schemas.microsoft.com/office/powerpoint/2010/main" val="210003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00000"/>
              </a:lnSpc>
              <a:spcBef>
                <a:spcPts val="2021"/>
              </a:spcBef>
              <a:spcAft>
                <a:spcPts val="674"/>
              </a:spcAft>
              <a:buClrTx/>
              <a:buSzTx/>
              <a:buFontTx/>
              <a:buNone/>
              <a:tabLst>
                <a:tab pos="202455" algn="l"/>
              </a:tabLst>
              <a:defRPr/>
            </a:pPr>
            <a:r>
              <a:rPr lang="it-IT" sz="1200" kern="1200" dirty="0">
                <a:solidFill>
                  <a:schemeClr val="tx1"/>
                </a:solidFill>
                <a:effectLst/>
                <a:latin typeface="+mn-lt"/>
                <a:ea typeface="+mn-ea"/>
                <a:cs typeface="+mn-cs"/>
              </a:rPr>
              <a:t>Per quanto riguarda il trattamento dei dati personali per l’adempimento di un obbligo legale, </a:t>
            </a:r>
            <a:r>
              <a:rPr lang="it-IT" sz="1200" i="1" u="sng" kern="1200" dirty="0">
                <a:solidFill>
                  <a:schemeClr val="tx1"/>
                </a:solidFill>
                <a:effectLst/>
                <a:latin typeface="+mn-lt"/>
                <a:ea typeface="+mn-ea"/>
                <a:cs typeface="+mn-cs"/>
              </a:rPr>
              <a:t>per l’esecuzione di un compito di interesse pubblico</a:t>
            </a:r>
            <a:r>
              <a:rPr lang="it-IT" sz="1200" kern="1200" dirty="0">
                <a:solidFill>
                  <a:schemeClr val="tx1"/>
                </a:solidFill>
                <a:effectLst/>
                <a:latin typeface="+mn-lt"/>
                <a:ea typeface="+mn-ea"/>
                <a:cs typeface="+mn-cs"/>
              </a:rPr>
              <a:t> o connesso all’esercizio di pubblici poteri di cui è investito il titolare del trattamento, </a:t>
            </a:r>
            <a:r>
              <a:rPr lang="it-IT" sz="1200" u="sng" kern="1200" dirty="0">
                <a:solidFill>
                  <a:schemeClr val="tx1"/>
                </a:solidFill>
                <a:effectLst/>
                <a:latin typeface="+mn-lt"/>
                <a:ea typeface="+mn-ea"/>
                <a:cs typeface="+mn-cs"/>
              </a:rPr>
              <a:t>gli Stati membri dovrebbero rimanere liberi di mantenere o introdurre norme nazionali al fine di specificare ulteriormente l’applicazione delle norme del presente regolamento</a:t>
            </a:r>
            <a:r>
              <a:rPr lang="it-IT" sz="1200" kern="1200" dirty="0">
                <a:solidFill>
                  <a:schemeClr val="tx1"/>
                </a:solidFill>
                <a:effectLst/>
                <a:latin typeface="+mn-lt"/>
                <a:ea typeface="+mn-ea"/>
                <a:cs typeface="+mn-cs"/>
              </a:rPr>
              <a:t>. In combinato disposto con la legislazione generale e orizzontale in materia di protezione dei dati che attua la direttiva 95/46/CE gli Stati membri dispongono di varie leggi settoriali in settori che richiedono disposizioni più specifiche. Il presente regolamento prevede anche un margine di manovra degli Stati membri per precisarne le norme, anche con riguardo al trattamento di categorie particolari di dati personali («</a:t>
            </a:r>
            <a:r>
              <a:rPr lang="it-IT" sz="1200" i="1" kern="1200" dirty="0">
                <a:solidFill>
                  <a:schemeClr val="tx1"/>
                </a:solidFill>
                <a:effectLst/>
                <a:latin typeface="+mn-lt"/>
                <a:ea typeface="+mn-ea"/>
                <a:cs typeface="+mn-cs"/>
              </a:rPr>
              <a:t>dati sensibili</a:t>
            </a:r>
            <a:r>
              <a:rPr lang="it-IT" sz="1200" kern="1200" dirty="0">
                <a:solidFill>
                  <a:schemeClr val="tx1"/>
                </a:solidFill>
                <a:effectLst/>
                <a:latin typeface="+mn-lt"/>
                <a:ea typeface="+mn-ea"/>
                <a:cs typeface="+mn-cs"/>
              </a:rPr>
              <a:t>»). In tal senso, </a:t>
            </a:r>
            <a:r>
              <a:rPr lang="it-IT" sz="1200" u="sng" kern="1200" dirty="0">
                <a:solidFill>
                  <a:schemeClr val="tx1"/>
                </a:solidFill>
                <a:effectLst/>
                <a:latin typeface="+mn-lt"/>
                <a:ea typeface="+mn-ea"/>
                <a:cs typeface="+mn-cs"/>
              </a:rPr>
              <a:t>il presente regolamento non esclude che il diritto degli Stati membri stabilisca le condizioni per specifiche situazioni di trattamento</a:t>
            </a:r>
            <a:r>
              <a:rPr lang="it-IT" sz="1200" kern="1200" dirty="0">
                <a:solidFill>
                  <a:schemeClr val="tx1"/>
                </a:solidFill>
                <a:effectLst/>
                <a:latin typeface="+mn-lt"/>
                <a:ea typeface="+mn-ea"/>
                <a:cs typeface="+mn-cs"/>
              </a:rPr>
              <a:t>, anche determinando con maggiore precisione le condizioni alle quali il trattamento di dati personali è lecito.</a:t>
            </a:r>
          </a:p>
          <a:p>
            <a:pPr algn="just">
              <a:spcBef>
                <a:spcPts val="2021"/>
              </a:spcBef>
              <a:spcAft>
                <a:spcPts val="674"/>
              </a:spcAft>
              <a:tabLst>
                <a:tab pos="202455" algn="l"/>
              </a:tabLst>
            </a:pPr>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34</a:t>
            </a:fld>
            <a:endParaRPr lang="it-IT"/>
          </a:p>
        </p:txBody>
      </p:sp>
    </p:spTree>
    <p:extLst>
      <p:ext uri="{BB962C8B-B14F-4D97-AF65-F5344CB8AC3E}">
        <p14:creationId xmlns:p14="http://schemas.microsoft.com/office/powerpoint/2010/main" val="2305059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26° </a:t>
            </a:r>
            <a:r>
              <a:rPr lang="it-IT" b="1" cap="small" dirty="0" err="1"/>
              <a:t>Considerandum</a:t>
            </a:r>
            <a:r>
              <a:rPr lang="it-IT" b="1" cap="small" dirty="0"/>
              <a:t> ― </a:t>
            </a:r>
            <a:r>
              <a:rPr lang="it-IT" dirty="0"/>
              <a:t>È auspicabile applicare i principi di protezione dei dati a </a:t>
            </a:r>
            <a:r>
              <a:rPr lang="it-IT" b="1" dirty="0"/>
              <a:t>tutte le informazioni relative a una persona fisica identificata o identificabile</a:t>
            </a:r>
            <a:r>
              <a:rPr lang="it-IT" dirty="0"/>
              <a:t>. I </a:t>
            </a:r>
            <a:r>
              <a:rPr lang="it-IT" b="1" dirty="0"/>
              <a:t>dati personali sottoposti a </a:t>
            </a:r>
            <a:r>
              <a:rPr lang="it-IT" b="1" dirty="0" err="1"/>
              <a:t>pseudonimizzazione</a:t>
            </a:r>
            <a:r>
              <a:rPr lang="it-IT" dirty="0"/>
              <a:t>, i quali potrebbero essere attribuiti a una persona fisica mediante l’utilizzo di ulteriori informazioni, dovrebbero essere considerati informazioni su una persona fisica identificabile. Per stabilire l’identificabilità di una persona è opportuno considerare tutti i mezzi, come l’individuazione, di cui il titolare del trattamento o un terzo può ragionevolmente avvalersi per identificare detta persona fisica direttamente o indirettamente. Per accertare la ragionevole probabilità di utilizzo dei mezzi per identificare la persona fisica, si dovrebbe prendere in considerazione l’insieme dei fattori obiettivi, tra cui i costi e il tempo necessario per l’identificazione, tenendo conto sia delle tecnologie disponibili al momento del trattamento, sia degli sviluppi tecnologici. I principi di protezione dei dati non dovrebbero pertanto applicarsi a </a:t>
            </a:r>
            <a:r>
              <a:rPr lang="it-IT" b="1" dirty="0"/>
              <a:t>informazioni anonime</a:t>
            </a:r>
            <a:r>
              <a:rPr lang="it-IT" dirty="0"/>
              <a:t>, vale a dire informazioni che non si riferiscono a una persona fisica identificata o identificabile o a dati personali resi sufficientemente anonimi da impedire o da non consentire più l’identificazione dell’interessato. Il presente regolamento non si applica pertanto al trattamento di tali informazioni anonime, anche per finalità statistiche o di ricerca.</a:t>
            </a:r>
          </a:p>
          <a:p>
            <a:endParaRPr lang="it-IT" dirty="0"/>
          </a:p>
          <a:p>
            <a:r>
              <a:rPr lang="it-IT" b="1" cap="small" dirty="0"/>
              <a:t>30° </a:t>
            </a:r>
            <a:r>
              <a:rPr lang="it-IT" b="1" cap="small" dirty="0" err="1"/>
              <a:t>Considerandum</a:t>
            </a:r>
            <a:r>
              <a:rPr lang="it-IT" b="1" cap="small" dirty="0"/>
              <a:t> ― </a:t>
            </a:r>
            <a:r>
              <a:rPr lang="it-IT" dirty="0"/>
              <a:t>Le persone fisiche possono essere associate a </a:t>
            </a:r>
            <a:r>
              <a:rPr lang="it-IT" b="1" dirty="0"/>
              <a:t>identificativi online </a:t>
            </a:r>
            <a:r>
              <a:rPr lang="it-IT" dirty="0"/>
              <a:t>prodotti dai dispositivi, dalle applicazioni, dagli strumenti e dai protocolli utilizzati, quali gli indirizzi IP, a marcatori temporanei (cookies) o a </a:t>
            </a:r>
            <a:r>
              <a:rPr lang="it-IT" b="1" dirty="0"/>
              <a:t>identificativi di altro tipo</a:t>
            </a:r>
            <a:r>
              <a:rPr lang="it-IT" dirty="0"/>
              <a:t>, come i </a:t>
            </a:r>
            <a:r>
              <a:rPr lang="it-IT" dirty="0" err="1"/>
              <a:t>tag</a:t>
            </a:r>
            <a:r>
              <a:rPr lang="it-IT" dirty="0"/>
              <a:t> di identificazione a radiofrequenza. Tali identificativi possono lasciare tracce che, in particolare se combinate con identificativi univoci e altre informazioni ricevute dai server, possono essere utilizzate per </a:t>
            </a:r>
            <a:r>
              <a:rPr lang="it-IT" b="1" dirty="0"/>
              <a:t>creare profili </a:t>
            </a:r>
            <a:r>
              <a:rPr lang="it-IT" dirty="0"/>
              <a:t>delle persone fisiche e identificarle.</a:t>
            </a:r>
          </a:p>
          <a:p>
            <a:endParaRPr lang="it-IT"/>
          </a:p>
          <a:p>
            <a:endParaRPr lang="it-IT"/>
          </a:p>
        </p:txBody>
      </p:sp>
      <p:sp>
        <p:nvSpPr>
          <p:cNvPr id="4" name="Segnaposto numero diapositiva 3"/>
          <p:cNvSpPr>
            <a:spLocks noGrp="1"/>
          </p:cNvSpPr>
          <p:nvPr>
            <p:ph type="sldNum" sz="quarter" idx="10"/>
          </p:nvPr>
        </p:nvSpPr>
        <p:spPr/>
        <p:txBody>
          <a:bodyPr/>
          <a:lstStyle/>
          <a:p>
            <a:fld id="{06DD04A6-3E96-CA47-A0BF-366D7F62BB3B}" type="slidenum">
              <a:rPr lang="it-IT" smtClean="0"/>
              <a:t>35</a:t>
            </a:fld>
            <a:endParaRPr lang="it-IT"/>
          </a:p>
        </p:txBody>
      </p:sp>
    </p:spTree>
    <p:extLst>
      <p:ext uri="{BB962C8B-B14F-4D97-AF65-F5344CB8AC3E}">
        <p14:creationId xmlns:p14="http://schemas.microsoft.com/office/powerpoint/2010/main" val="192339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Articolo 33 Cost. — L’arte e la scienza sono libere e libero ne è l’insegnamento.</a:t>
            </a:r>
          </a:p>
          <a:p>
            <a:r>
              <a:rPr lang="it-IT" sz="1200" kern="1200" dirty="0">
                <a:solidFill>
                  <a:schemeClr val="tx1"/>
                </a:solidFill>
                <a:effectLst/>
                <a:latin typeface="+mn-lt"/>
                <a:ea typeface="+mn-ea"/>
                <a:cs typeface="+mn-cs"/>
              </a:rPr>
              <a:t>La Repubblica detta le norme generali sull’istruzione ed istituisce scuole statali per tutti gli ordini e gradi.</a:t>
            </a:r>
          </a:p>
          <a:p>
            <a:r>
              <a:rPr lang="it-IT" sz="1200" kern="1200" dirty="0">
                <a:solidFill>
                  <a:schemeClr val="tx1"/>
                </a:solidFill>
                <a:effectLst/>
                <a:latin typeface="+mn-lt"/>
                <a:ea typeface="+mn-ea"/>
                <a:cs typeface="+mn-cs"/>
              </a:rPr>
              <a:t>Enti e privati hanno il diritto di istituire scuole ed istituti di educazione, senza oneri per lo Stato.</a:t>
            </a:r>
          </a:p>
          <a:p>
            <a:r>
              <a:rPr lang="it-IT" sz="1200" kern="1200" dirty="0">
                <a:solidFill>
                  <a:schemeClr val="tx1"/>
                </a:solidFill>
                <a:effectLst/>
                <a:latin typeface="+mn-lt"/>
                <a:ea typeface="+mn-ea"/>
                <a:cs typeface="+mn-cs"/>
              </a:rPr>
              <a:t>La legge, nel fissare i diritti e gli obblighi delle scuole non statali che chiedono la parità, deve assicurare ad esse piena libertà e ai loro alunni un trattamento scolastico equipollente a quello degli alunni di scuole statali.</a:t>
            </a:r>
          </a:p>
          <a:p>
            <a:r>
              <a:rPr lang="it-IT" sz="1200" kern="1200" dirty="0">
                <a:solidFill>
                  <a:schemeClr val="tx1"/>
                </a:solidFill>
                <a:effectLst/>
                <a:latin typeface="+mn-lt"/>
                <a:ea typeface="+mn-ea"/>
                <a:cs typeface="+mn-cs"/>
              </a:rPr>
              <a:t>È prescritto un esame di Stato per l’ammissione ai vari ordini e gradi di scuole o per la conclusione di essi e per l’abilitazione all’esercizio professionale.</a:t>
            </a:r>
          </a:p>
          <a:p>
            <a:r>
              <a:rPr lang="it-IT" sz="1200" kern="1200" dirty="0">
                <a:solidFill>
                  <a:schemeClr val="tx1"/>
                </a:solidFill>
                <a:effectLst/>
                <a:latin typeface="+mn-lt"/>
                <a:ea typeface="+mn-ea"/>
                <a:cs typeface="+mn-cs"/>
              </a:rPr>
              <a:t>Le istituzioni di alta cultura, università ed accademie, hanno il diritto di darsi ordinamenti autonomi nei limiti stabiliti dalle leggi dello Stato.</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36</a:t>
            </a:fld>
            <a:endParaRPr lang="it-IT"/>
          </a:p>
        </p:txBody>
      </p:sp>
    </p:spTree>
    <p:extLst>
      <p:ext uri="{BB962C8B-B14F-4D97-AF65-F5344CB8AC3E}">
        <p14:creationId xmlns:p14="http://schemas.microsoft.com/office/powerpoint/2010/main" val="1645461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4611" indent="-194611" defTabSz="947684">
              <a:buFont typeface="Arial" panose="020B0604020202020204" pitchFamily="34" charset="0"/>
              <a:buChar char="•"/>
              <a:defRPr/>
            </a:pPr>
            <a:r>
              <a:rPr lang="it-IT" dirty="0">
                <a:solidFill>
                  <a:prstClr val="black"/>
                </a:solidFill>
                <a:latin typeface="Garamond" panose="02020404030301010803" pitchFamily="18" charset="0"/>
              </a:rPr>
              <a:t>In alcuni casi, in cui vi è uno stretto legame tra un oggetto o un evento – per esempio: un telefono cellulare, un’autovettura, un incidente – da un lato e una persona – per esempio: il suo proprietario, un utente, una vittima – dall’altro, </a:t>
            </a:r>
            <a:r>
              <a:rPr lang="it-IT" u="sng" dirty="0">
                <a:solidFill>
                  <a:prstClr val="black"/>
                </a:solidFill>
                <a:latin typeface="Garamond" panose="02020404030301010803" pitchFamily="18" charset="0"/>
              </a:rPr>
              <a:t>le informazioni relative a un oggetto o a un evento dovrebbero essere ugualmente considerate dati personali</a:t>
            </a:r>
            <a:r>
              <a:rPr lang="it-IT" dirty="0">
                <a:solidFill>
                  <a:prstClr val="black"/>
                </a:solidFill>
                <a:latin typeface="Garamond" panose="02020404030301010803" pitchFamily="18" charset="0"/>
              </a:rPr>
              <a:t>.</a:t>
            </a:r>
          </a:p>
        </p:txBody>
      </p:sp>
      <p:sp>
        <p:nvSpPr>
          <p:cNvPr id="4" name="Segnaposto numero diapositiva 3"/>
          <p:cNvSpPr>
            <a:spLocks noGrp="1"/>
          </p:cNvSpPr>
          <p:nvPr>
            <p:ph type="sldNum" sz="quarter" idx="10"/>
          </p:nvPr>
        </p:nvSpPr>
        <p:spPr/>
        <p:txBody>
          <a:bodyPr/>
          <a:lstStyle/>
          <a:p>
            <a:fld id="{06DD04A6-3E96-CA47-A0BF-366D7F62BB3B}" type="slidenum">
              <a:rPr lang="it-IT" smtClean="0"/>
              <a:t>38</a:t>
            </a:fld>
            <a:endParaRPr lang="it-IT"/>
          </a:p>
        </p:txBody>
      </p:sp>
    </p:spTree>
    <p:extLst>
      <p:ext uri="{BB962C8B-B14F-4D97-AF65-F5344CB8AC3E}">
        <p14:creationId xmlns:p14="http://schemas.microsoft.com/office/powerpoint/2010/main" val="707013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7684">
              <a:defRPr/>
            </a:pPr>
            <a:r>
              <a:rPr lang="it-IT" dirty="0"/>
              <a:t>La forma in cui i dati personali sono conservati o utilizzati non è rilevante ai fini dell’applicabilità del diritto in materia di protezione dei dati. Le </a:t>
            </a:r>
            <a:r>
              <a:rPr lang="it-IT" i="1" dirty="0"/>
              <a:t>comunicazioni scritte o orali </a:t>
            </a:r>
            <a:r>
              <a:rPr lang="it-IT" dirty="0"/>
              <a:t>possono contenere dati personali e lo stesso vale per le immagini, compresi i filmati o i suoni rilevati da impianti televisivi a circuito chiuso (CCTV). Le informazioni registrate elettronicamente, come anche le informazioni in formato cartaceo, possono costituire dati personali; anche i campioni cellulari di tessuti umani possono costituire dati personali, dal momento che contengono il DNA di una persona</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39</a:t>
            </a:fld>
            <a:endParaRPr lang="it-IT"/>
          </a:p>
        </p:txBody>
      </p:sp>
    </p:spTree>
    <p:extLst>
      <p:ext uri="{BB962C8B-B14F-4D97-AF65-F5344CB8AC3E}">
        <p14:creationId xmlns:p14="http://schemas.microsoft.com/office/powerpoint/2010/main" val="1416922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26° </a:t>
            </a:r>
            <a:r>
              <a:rPr lang="it-IT" b="1" cap="small" dirty="0" err="1"/>
              <a:t>Considerandum</a:t>
            </a:r>
            <a:r>
              <a:rPr lang="it-IT" b="1" cap="small" dirty="0"/>
              <a:t> ― </a:t>
            </a:r>
            <a:r>
              <a:rPr lang="it-IT" dirty="0"/>
              <a:t>È auspicabile applicare i principi di protezione dei dati a </a:t>
            </a:r>
            <a:r>
              <a:rPr lang="it-IT" b="1" dirty="0"/>
              <a:t>tutte le informazioni relative a una persona fisica identificata o identificabile</a:t>
            </a:r>
            <a:r>
              <a:rPr lang="it-IT" dirty="0"/>
              <a:t>. I </a:t>
            </a:r>
            <a:r>
              <a:rPr lang="it-IT" b="1" dirty="0"/>
              <a:t>dati personali sottoposti a </a:t>
            </a:r>
            <a:r>
              <a:rPr lang="it-IT" b="1" dirty="0" err="1"/>
              <a:t>pseudonimizzazione</a:t>
            </a:r>
            <a:r>
              <a:rPr lang="it-IT" dirty="0"/>
              <a:t>, i quali potrebbero essere attribuiti a una persona fisica mediante l’utilizzo di ulteriori informazioni, dovrebbero essere considerati informazioni su una persona fisica identificabile. Per stabilire l’identificabilità di una persona è opportuno considerare tutti i mezzi, come l’individuazione, di cui il titolare del trattamento o un terzo può ragionevolmente avvalersi per identificare detta persona fisica direttamente o indirettamente. Per accertare la ragionevole probabilità di utilizzo dei mezzi per identificare la persona fisica, si dovrebbe prendere in considerazione l’insieme dei fattori obiettivi, tra cui i costi e il tempo necessario per l’identificazione, tenendo conto sia delle tecnologie disponibili al momento del trattamento, sia degli sviluppi tecnologici. I principi di protezione dei dati non dovrebbero pertanto applicarsi a </a:t>
            </a:r>
            <a:r>
              <a:rPr lang="it-IT" b="1" dirty="0"/>
              <a:t>informazioni anonime</a:t>
            </a:r>
            <a:r>
              <a:rPr lang="it-IT" dirty="0"/>
              <a:t>, vale a dire informazioni che non si riferiscono a una persona fisica identificata o identificabile o a dati personali resi sufficientemente anonimi da impedire o da non consentire più l’identificazione dell’interessato. Il presente regolamento non si applica pertanto al trattamento di tali informazioni anonime, anche per finalità statistiche o di ricerca.</a:t>
            </a:r>
          </a:p>
          <a:p>
            <a:endParaRPr lang="it-IT" dirty="0"/>
          </a:p>
          <a:p>
            <a:r>
              <a:rPr lang="it-IT" b="1" cap="small" dirty="0"/>
              <a:t>30° </a:t>
            </a:r>
            <a:r>
              <a:rPr lang="it-IT" b="1" cap="small" dirty="0" err="1"/>
              <a:t>Considerandum</a:t>
            </a:r>
            <a:r>
              <a:rPr lang="it-IT" b="1" cap="small" dirty="0"/>
              <a:t> ― </a:t>
            </a:r>
            <a:r>
              <a:rPr lang="it-IT" dirty="0"/>
              <a:t>Le persone fisiche possono essere associate a </a:t>
            </a:r>
            <a:r>
              <a:rPr lang="it-IT" b="1" dirty="0"/>
              <a:t>identificativi online </a:t>
            </a:r>
            <a:r>
              <a:rPr lang="it-IT" dirty="0"/>
              <a:t>prodotti dai dispositivi, dalle applicazioni, dagli strumenti e dai protocolli utilizzati, quali gli indirizzi IP, a marcatori temporanei (cookies) o a </a:t>
            </a:r>
            <a:r>
              <a:rPr lang="it-IT" b="1" dirty="0"/>
              <a:t>identificativi di altro tipo</a:t>
            </a:r>
            <a:r>
              <a:rPr lang="it-IT" dirty="0"/>
              <a:t>, come i </a:t>
            </a:r>
            <a:r>
              <a:rPr lang="it-IT" dirty="0" err="1"/>
              <a:t>tag</a:t>
            </a:r>
            <a:r>
              <a:rPr lang="it-IT" dirty="0"/>
              <a:t> di identificazione a radiofrequenza. Tali identificativi possono lasciare tracce che, in particolare se combinate con identificativi univoci e altre informazioni ricevute dai server, possono essere utilizzate per </a:t>
            </a:r>
            <a:r>
              <a:rPr lang="it-IT" b="1" dirty="0"/>
              <a:t>creare profili </a:t>
            </a:r>
            <a:r>
              <a:rPr lang="it-IT" dirty="0"/>
              <a:t>delle persone fisiche e identificarle.</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40</a:t>
            </a:fld>
            <a:endParaRPr lang="it-IT"/>
          </a:p>
        </p:txBody>
      </p:sp>
    </p:spTree>
    <p:extLst>
      <p:ext uri="{BB962C8B-B14F-4D97-AF65-F5344CB8AC3E}">
        <p14:creationId xmlns:p14="http://schemas.microsoft.com/office/powerpoint/2010/main" val="1594710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2021"/>
              </a:spcBef>
              <a:spcAft>
                <a:spcPts val="674"/>
              </a:spcAft>
              <a:tabLst>
                <a:tab pos="202455" algn="l"/>
              </a:tabLst>
            </a:pPr>
            <a:r>
              <a:rPr lang="it-IT" b="1" cap="small" dirty="0">
                <a:latin typeface="Garamond" panose="02020404030301010803" pitchFamily="18" charset="0"/>
              </a:rPr>
              <a:t>Articolo 9 – Trattamento di categorie particolari di dati personali</a:t>
            </a:r>
          </a:p>
          <a:p>
            <a:pPr defTabSz="1026531">
              <a:defRPr/>
            </a:pPr>
            <a:r>
              <a:rPr lang="it-IT" b="1" cap="small" dirty="0">
                <a:solidFill>
                  <a:prstClr val="black"/>
                </a:solidFill>
              </a:rPr>
              <a:t>――――――――――///</a:t>
            </a:r>
          </a:p>
          <a:p>
            <a:pPr defTabSz="1026531">
              <a:defRPr/>
            </a:pPr>
            <a:r>
              <a:rPr lang="it-IT" b="1" cap="small" dirty="0">
                <a:solidFill>
                  <a:prstClr val="black"/>
                </a:solidFill>
              </a:rPr>
              <a:t>51° </a:t>
            </a:r>
            <a:r>
              <a:rPr lang="it-IT" b="1" cap="small" dirty="0" err="1">
                <a:solidFill>
                  <a:prstClr val="black"/>
                </a:solidFill>
              </a:rPr>
              <a:t>Considerandum</a:t>
            </a:r>
            <a:r>
              <a:rPr lang="it-IT" b="1" cap="small" dirty="0">
                <a:solidFill>
                  <a:prstClr val="black"/>
                </a:solidFill>
              </a:rPr>
              <a:t> ― </a:t>
            </a:r>
            <a:r>
              <a:rPr lang="it-IT" dirty="0">
                <a:solidFill>
                  <a:prstClr val="black"/>
                </a:solidFill>
              </a:rPr>
              <a:t>Meritano una specifica protezione i </a:t>
            </a:r>
            <a:r>
              <a:rPr lang="it-IT" b="1" dirty="0">
                <a:solidFill>
                  <a:prstClr val="black"/>
                </a:solidFill>
              </a:rPr>
              <a:t>dati personali che, per loro natura, sono particolarmente sensibili sotto il profilo dei diritti e delle libertà fondamentali</a:t>
            </a:r>
            <a:r>
              <a:rPr lang="it-IT" dirty="0">
                <a:solidFill>
                  <a:prstClr val="black"/>
                </a:solidFill>
              </a:rPr>
              <a:t>, dal momento che il contesto del loro trattamento potrebbe creare </a:t>
            </a:r>
            <a:r>
              <a:rPr lang="it-IT" b="1" dirty="0">
                <a:solidFill>
                  <a:prstClr val="black"/>
                </a:solidFill>
              </a:rPr>
              <a:t>rischi significativi per i diritti e le libertà fondamentali</a:t>
            </a:r>
            <a:r>
              <a:rPr lang="it-IT" dirty="0">
                <a:solidFill>
                  <a:prstClr val="black"/>
                </a:solidFill>
              </a:rPr>
              <a:t>. Tra tali dati personali dovrebbero essere compresi anche i dati personali che rivelano l’origine razziale o etnica, </a:t>
            </a:r>
            <a:r>
              <a:rPr lang="it-IT" i="1" dirty="0">
                <a:solidFill>
                  <a:prstClr val="black"/>
                </a:solidFill>
              </a:rPr>
              <a:t>essendo inteso che l’utilizzo dei termini «origine razziale» nel presente regolamento non implica l’accettazione da parte dell’Unione di teorie che tentano di dimostrare l’esistenza di razze umane distinte</a:t>
            </a:r>
            <a:r>
              <a:rPr lang="it-IT" dirty="0">
                <a:solidFill>
                  <a:prstClr val="black"/>
                </a:solidFill>
              </a:rPr>
              <a:t>. Il </a:t>
            </a:r>
            <a:r>
              <a:rPr lang="it-IT" b="1" dirty="0">
                <a:solidFill>
                  <a:prstClr val="black"/>
                </a:solidFill>
              </a:rPr>
              <a:t>trattamento di fotografie non dovrebbe costituire sistematicamente un trattamento di categorie particolari di dati personali</a:t>
            </a:r>
            <a:r>
              <a:rPr lang="it-IT" dirty="0">
                <a:solidFill>
                  <a:prstClr val="black"/>
                </a:solidFill>
              </a:rPr>
              <a:t>, poiché esse rientrano nella definizione di dati biometrici soltanto quando saranno trattate attraverso un dispositivo tecnico specifico che consente l’identificazione univoca o l’autenticazione di una persona fisica. Tali dati personali non dovrebbero essere oggetto di trattamento, </a:t>
            </a:r>
            <a:r>
              <a:rPr lang="it-IT" b="1" dirty="0">
                <a:solidFill>
                  <a:prstClr val="black"/>
                </a:solidFill>
              </a:rPr>
              <a:t>a meno che il trattamento non sia consentito nei casi specifici di cui al presente regolamento</a:t>
            </a:r>
            <a:r>
              <a:rPr lang="it-IT" dirty="0">
                <a:solidFill>
                  <a:prstClr val="black"/>
                </a:solidFill>
              </a:rPr>
              <a:t>, tenendo conto del fatto che il diritto degli Stati membri può stabilire disposizioni specifiche sulla protezione dei dati per adeguare l’applicazione delle norme del presente regolamento ai fini della conformità a un obbligo legale o dell’esecuzione di un compito di interesse pubblico o per l’esercizio di pubblici poteri di cui è investito il titolare del trattamento. Oltre ai requisiti specifici per tale trattamento, dovrebbero applicarsi i principi generali e altre norme del presente regolamento, in particolare per quanto riguarda le condizioni per il trattamento lecito. È opportuno prevedere espressamente </a:t>
            </a:r>
            <a:r>
              <a:rPr lang="it-IT" b="1" dirty="0">
                <a:solidFill>
                  <a:prstClr val="black"/>
                </a:solidFill>
              </a:rPr>
              <a:t>deroghe al divieto generale di trattare tali categorie particolari di dati personali</a:t>
            </a:r>
            <a:r>
              <a:rPr lang="it-IT" dirty="0">
                <a:solidFill>
                  <a:prstClr val="black"/>
                </a:solidFill>
              </a:rPr>
              <a:t>, tra l’altro se l’interessato esprime un consenso esplicito o in relazione a esigenze specifiche, in particolare se il trattamento è eseguito nel corso di legittime attività di talune associazioni o fondazioni il cui scopo sia permettere l’esercizio delle libertà fondamentali.</a:t>
            </a:r>
          </a:p>
        </p:txBody>
      </p:sp>
      <p:sp>
        <p:nvSpPr>
          <p:cNvPr id="4" name="Segnaposto numero diapositiva 3"/>
          <p:cNvSpPr>
            <a:spLocks noGrp="1"/>
          </p:cNvSpPr>
          <p:nvPr>
            <p:ph type="sldNum" sz="quarter" idx="10"/>
          </p:nvPr>
        </p:nvSpPr>
        <p:spPr/>
        <p:txBody>
          <a:bodyPr/>
          <a:lstStyle/>
          <a:p>
            <a:fld id="{06DD04A6-3E96-CA47-A0BF-366D7F62BB3B}" type="slidenum">
              <a:rPr lang="it-IT" smtClean="0"/>
              <a:t>41</a:t>
            </a:fld>
            <a:endParaRPr lang="it-IT"/>
          </a:p>
        </p:txBody>
      </p:sp>
    </p:spTree>
    <p:extLst>
      <p:ext uri="{BB962C8B-B14F-4D97-AF65-F5344CB8AC3E}">
        <p14:creationId xmlns:p14="http://schemas.microsoft.com/office/powerpoint/2010/main" val="1352363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2021"/>
              </a:spcBef>
              <a:spcAft>
                <a:spcPts val="674"/>
              </a:spcAft>
              <a:tabLst>
                <a:tab pos="202455" algn="l"/>
              </a:tabLst>
            </a:pPr>
            <a:r>
              <a:rPr lang="it-IT" b="1" cap="small" dirty="0">
                <a:latin typeface="Garamond" panose="02020404030301010803" pitchFamily="18" charset="0"/>
              </a:rPr>
              <a:t>Articolo 9 – Trattamento di categorie particolari di dati personali</a:t>
            </a:r>
          </a:p>
          <a:p>
            <a:pPr defTabSz="1026531">
              <a:defRPr/>
            </a:pPr>
            <a:r>
              <a:rPr lang="it-IT" b="1" cap="small" dirty="0">
                <a:solidFill>
                  <a:prstClr val="black"/>
                </a:solidFill>
              </a:rPr>
              <a:t>――――――――――///</a:t>
            </a:r>
          </a:p>
          <a:p>
            <a:pPr marL="194611" indent="-194611">
              <a:buFont typeface="Arial" panose="020B0604020202020204" pitchFamily="34" charset="0"/>
              <a:buChar char="•"/>
            </a:pPr>
            <a:r>
              <a:rPr lang="it-IT" b="1" cap="small" dirty="0">
                <a:solidFill>
                  <a:prstClr val="black"/>
                </a:solidFill>
              </a:rPr>
              <a:t>―</a:t>
            </a:r>
            <a:r>
              <a:rPr lang="it-IT" dirty="0"/>
              <a:t>Sulla definizione di dati sensibili, sia la Convenzione n. 108 (articolo 6) sia la direttiva sulla protezione dei dati (articolo 8) elencano le seguenti categorie: • dati personali che rivelano l’origine razziale o etnica; • dati personali che rivelano le opinioni politiche, le convinzioni religiose o di altro tipo; • dati personali relativi alla salute o alla vita sessuale.</a:t>
            </a:r>
          </a:p>
          <a:p>
            <a:pPr marL="194611" indent="-194611">
              <a:buFont typeface="Arial" panose="020B0604020202020204" pitchFamily="34" charset="0"/>
              <a:buChar char="•"/>
            </a:pPr>
            <a:r>
              <a:rPr lang="it-IT" dirty="0"/>
              <a:t>In aggiunta, fra i dati sensibili, la direttiva sulla protezione dei dati elenca anche l’”appartenenza sindacale”, in quanto questa informazione può essere un forte indicatore di convinzioni o di appartenenza politiche. La Convenzione n. 108 considera dati sensibili anche i dati personali relativi alle condanne penali. Ai sensi dell’articolo 8, paragrafo 7, della direttiva sulla protezione dei dati, gli Stati membri dell’UE “determinano a quali condizioni un numero nazionale di identificazione o qualsiasi altro mezzo identificativo di portata generale può essere oggetto di trattamento”.</a:t>
            </a:r>
          </a:p>
          <a:p>
            <a:pPr defTabSz="1026531">
              <a:defRPr/>
            </a:pPr>
            <a:r>
              <a:rPr lang="it-IT" b="1" cap="small" dirty="0">
                <a:solidFill>
                  <a:prstClr val="black"/>
                </a:solidFill>
              </a:rPr>
              <a:t>―――――――――///</a:t>
            </a:r>
          </a:p>
          <a:p>
            <a:pPr defTabSz="1026531">
              <a:defRPr/>
            </a:pPr>
            <a:r>
              <a:rPr lang="it-IT" b="1" cap="small" dirty="0">
                <a:solidFill>
                  <a:prstClr val="black"/>
                </a:solidFill>
              </a:rPr>
              <a:t>10° </a:t>
            </a:r>
            <a:r>
              <a:rPr lang="it-IT" b="1" cap="small" dirty="0" err="1">
                <a:solidFill>
                  <a:prstClr val="black"/>
                </a:solidFill>
              </a:rPr>
              <a:t>Considerandum</a:t>
            </a:r>
            <a:r>
              <a:rPr lang="it-IT" b="1" cap="small" dirty="0">
                <a:solidFill>
                  <a:prstClr val="black"/>
                </a:solidFill>
              </a:rPr>
              <a:t> ― </a:t>
            </a:r>
            <a:r>
              <a:rPr lang="it-IT" cap="small" dirty="0">
                <a:solidFill>
                  <a:prstClr val="black"/>
                </a:solidFill>
              </a:rPr>
              <a:t>… … </a:t>
            </a:r>
            <a:r>
              <a:rPr lang="it-IT" dirty="0"/>
              <a:t>Il presente regolamento prevede anche un margine di manovra degli Stati membri per precisarne le norme, anche con riguardo al trattamento di </a:t>
            </a:r>
            <a:r>
              <a:rPr lang="it-IT" b="1" dirty="0"/>
              <a:t>categorie particolari di dati personali</a:t>
            </a:r>
            <a:r>
              <a:rPr lang="it-IT" dirty="0"/>
              <a:t> («</a:t>
            </a:r>
            <a:r>
              <a:rPr lang="it-IT" i="1" dirty="0"/>
              <a:t>dati sensibili</a:t>
            </a:r>
            <a:r>
              <a:rPr lang="it-IT" dirty="0"/>
              <a:t>»). In tal senso, il presente regolamento non esclude che il diritto degli Stati membri stabilisca le condizioni per specifiche situazioni di trattamento, anche determinando con maggiore precisione le condizioni alle quali il trattamento di dati personali è lecito.</a:t>
            </a:r>
            <a:endParaRPr lang="it-IT" b="1" cap="small" dirty="0">
              <a:solidFill>
                <a:prstClr val="black"/>
              </a:solidFill>
            </a:endParaRPr>
          </a:p>
          <a:p>
            <a:pPr defTabSz="1026531">
              <a:defRPr/>
            </a:pPr>
            <a:r>
              <a:rPr lang="it-IT" b="1" cap="small" dirty="0">
                <a:solidFill>
                  <a:prstClr val="black"/>
                </a:solidFill>
              </a:rPr>
              <a:t>――――――――――///</a:t>
            </a:r>
          </a:p>
          <a:p>
            <a:pPr defTabSz="1026531">
              <a:defRPr/>
            </a:pPr>
            <a:r>
              <a:rPr lang="it-IT" b="1" cap="small" dirty="0">
                <a:solidFill>
                  <a:prstClr val="black"/>
                </a:solidFill>
              </a:rPr>
              <a:t>51° </a:t>
            </a:r>
            <a:r>
              <a:rPr lang="it-IT" b="1" cap="small" dirty="0" err="1">
                <a:solidFill>
                  <a:prstClr val="black"/>
                </a:solidFill>
              </a:rPr>
              <a:t>Considerandum</a:t>
            </a:r>
            <a:r>
              <a:rPr lang="it-IT" b="1" cap="small" dirty="0">
                <a:solidFill>
                  <a:prstClr val="black"/>
                </a:solidFill>
              </a:rPr>
              <a:t> ― </a:t>
            </a:r>
            <a:r>
              <a:rPr lang="it-IT" dirty="0">
                <a:solidFill>
                  <a:prstClr val="black"/>
                </a:solidFill>
              </a:rPr>
              <a:t>Meritano una specifica protezione i </a:t>
            </a:r>
            <a:r>
              <a:rPr lang="it-IT" b="1" dirty="0">
                <a:solidFill>
                  <a:prstClr val="black"/>
                </a:solidFill>
              </a:rPr>
              <a:t>dati personali che, per loro natura, sono particolarmente sensibili sotto il profilo dei diritti e delle libertà fondamentali</a:t>
            </a:r>
            <a:r>
              <a:rPr lang="it-IT" dirty="0">
                <a:solidFill>
                  <a:prstClr val="black"/>
                </a:solidFill>
              </a:rPr>
              <a:t>, dal momento che il contesto del loro trattamento potrebbe creare </a:t>
            </a:r>
            <a:r>
              <a:rPr lang="it-IT" b="1" dirty="0">
                <a:solidFill>
                  <a:prstClr val="black"/>
                </a:solidFill>
              </a:rPr>
              <a:t>rischi significativi per i diritti e le libertà fondamentali</a:t>
            </a:r>
            <a:r>
              <a:rPr lang="it-IT" dirty="0">
                <a:solidFill>
                  <a:prstClr val="black"/>
                </a:solidFill>
              </a:rPr>
              <a:t>. Tra tali dati personali dovrebbero essere compresi anche i dati personali che rivelano l’origine razziale o etnica, </a:t>
            </a:r>
            <a:r>
              <a:rPr lang="it-IT" i="1" dirty="0">
                <a:solidFill>
                  <a:prstClr val="black"/>
                </a:solidFill>
              </a:rPr>
              <a:t>essendo inteso che l’utilizzo dei termini «origine razziale» nel presente regolamento non implica l’accettazione da parte dell’Unione di teorie che tentano di dimostrare l’esistenza di razze umane distinte</a:t>
            </a:r>
            <a:r>
              <a:rPr lang="it-IT" dirty="0">
                <a:solidFill>
                  <a:prstClr val="black"/>
                </a:solidFill>
              </a:rPr>
              <a:t>. Il </a:t>
            </a:r>
            <a:r>
              <a:rPr lang="it-IT" b="1" dirty="0">
                <a:solidFill>
                  <a:prstClr val="black"/>
                </a:solidFill>
              </a:rPr>
              <a:t>trattamento di fotografie non dovrebbe costituire sistematicamente un trattamento di categorie particolari di dati personali</a:t>
            </a:r>
            <a:r>
              <a:rPr lang="it-IT" dirty="0">
                <a:solidFill>
                  <a:prstClr val="black"/>
                </a:solidFill>
              </a:rPr>
              <a:t>, poiché esse rientrano nella definizione di dati biometrici soltanto quando saranno trattate attraverso un dispositivo tecnico specifico che consente l’identificazione univoca o l’autenticazione di una persona fisica. Tali dati personali non dovrebbero essere oggetto di trattamento, </a:t>
            </a:r>
            <a:r>
              <a:rPr lang="it-IT" b="1" dirty="0">
                <a:solidFill>
                  <a:prstClr val="black"/>
                </a:solidFill>
              </a:rPr>
              <a:t>a meno che il trattamento non sia consentito nei casi specifici di cui al presente regolamento</a:t>
            </a:r>
            <a:r>
              <a:rPr lang="it-IT" dirty="0">
                <a:solidFill>
                  <a:prstClr val="black"/>
                </a:solidFill>
              </a:rPr>
              <a:t>, tenendo conto del fatto che il diritto degli Stati membri può stabilire disposizioni specifiche sulla protezione dei dati per adeguare l’applicazione delle norme del presente regolamento ai fini della conformità a un obbligo legale o dell’esecuzione di un compito di interesse pubblico o per l’esercizio di pubblici poteri di cui è investito il titolare del trattamento. Oltre ai requisiti specifici per tale trattamento, dovrebbero applicarsi i principi generali e altre norme del presente regolamento, in particolare per quanto riguarda le condizioni per il trattamento lecito. È opportuno prevedere espressamente </a:t>
            </a:r>
            <a:r>
              <a:rPr lang="it-IT" b="1" dirty="0">
                <a:solidFill>
                  <a:prstClr val="black"/>
                </a:solidFill>
              </a:rPr>
              <a:t>deroghe al divieto generale di trattare tali categorie particolari di dati personali</a:t>
            </a:r>
            <a:r>
              <a:rPr lang="it-IT" dirty="0">
                <a:solidFill>
                  <a:prstClr val="black"/>
                </a:solidFill>
              </a:rPr>
              <a:t>, tra l’altro se l’interessato esprime un consenso esplicito o in relazione a esigenze specifiche, in particolare se il trattamento è eseguito nel corso di legittime attività di talune associazioni o fondazioni il cui scopo sia permettere l’esercizio delle libertà fondamentali.</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42</a:t>
            </a:fld>
            <a:endParaRPr lang="it-IT"/>
          </a:p>
        </p:txBody>
      </p:sp>
    </p:spTree>
    <p:extLst>
      <p:ext uri="{BB962C8B-B14F-4D97-AF65-F5344CB8AC3E}">
        <p14:creationId xmlns:p14="http://schemas.microsoft.com/office/powerpoint/2010/main" val="2064924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2021"/>
              </a:spcBef>
              <a:spcAft>
                <a:spcPts val="674"/>
              </a:spcAft>
              <a:tabLst>
                <a:tab pos="202455" algn="l"/>
              </a:tabLst>
            </a:pPr>
            <a:r>
              <a:rPr lang="it-IT" b="1" cap="small" dirty="0">
                <a:latin typeface="Garamond" panose="02020404030301010803" pitchFamily="18" charset="0"/>
              </a:rPr>
              <a:t>Articolo 9 – Trattamento di categorie particolari di dati personali</a:t>
            </a:r>
          </a:p>
          <a:p>
            <a:pPr defTabSz="1026531">
              <a:defRPr/>
            </a:pPr>
            <a:r>
              <a:rPr lang="it-IT" b="1" cap="small" dirty="0">
                <a:solidFill>
                  <a:prstClr val="black"/>
                </a:solidFill>
              </a:rPr>
              <a:t>――――――――――///</a:t>
            </a:r>
          </a:p>
          <a:p>
            <a:pPr defTabSz="1026531">
              <a:defRPr/>
            </a:pPr>
            <a:r>
              <a:rPr lang="it-IT" b="1" cap="small" dirty="0">
                <a:solidFill>
                  <a:prstClr val="black"/>
                </a:solidFill>
              </a:rPr>
              <a:t>52° </a:t>
            </a:r>
            <a:r>
              <a:rPr lang="it-IT" b="1" cap="small" dirty="0" err="1">
                <a:solidFill>
                  <a:prstClr val="black"/>
                </a:solidFill>
              </a:rPr>
              <a:t>Considerandum</a:t>
            </a:r>
            <a:r>
              <a:rPr lang="it-IT" b="1" cap="small" dirty="0">
                <a:solidFill>
                  <a:prstClr val="black"/>
                </a:solidFill>
              </a:rPr>
              <a:t> ― </a:t>
            </a:r>
            <a:r>
              <a:rPr lang="it-IT" dirty="0"/>
              <a:t>La </a:t>
            </a:r>
            <a:r>
              <a:rPr lang="it-IT" b="1" dirty="0"/>
              <a:t>deroga al divieto di trattare categorie particolari di dati personali</a:t>
            </a:r>
            <a:r>
              <a:rPr lang="it-IT" dirty="0"/>
              <a:t> dovrebbe essere consentita anche quando è prevista dal diritto dell’Unione o degli Stati membri, fatte salve adeguate garanzie, per proteggere i dati personali e altri diritti fondamentali, laddove ciò avvenga </a:t>
            </a:r>
            <a:r>
              <a:rPr lang="it-IT" b="1" dirty="0"/>
              <a:t>nell’interesse pubblico</a:t>
            </a:r>
            <a:r>
              <a:rPr lang="it-IT" dirty="0"/>
              <a:t>, in particolare il trattamento dei dati personali nel settore del diritto del lavoro e della protezione sociale, comprese le pensioni, e per finalità di sicurezza sanitaria, controllo e allerta, la prevenzione o il controllo di malattie trasmissibili e altre minacce gravi alla salute. Tale deroga può avere luogo </a:t>
            </a:r>
            <a:r>
              <a:rPr lang="it-IT" b="1" dirty="0"/>
              <a:t>per finalità inerenti alla salute</a:t>
            </a:r>
            <a:r>
              <a:rPr lang="it-IT" dirty="0"/>
              <a:t>, compresa la sanità pubblica e la gestione dei servizi di assistenza sanitaria, soprattutto al fine di assicurare la qualità e l’economicità delle procedure per soddisfare le richieste di prestazioni e servizi nell’ambito del regime di assicurazione sanitaria, o </a:t>
            </a:r>
            <a:r>
              <a:rPr lang="it-IT" b="1" dirty="0"/>
              <a:t>a fini di archiviazione nel pubblico interesse o di ricerca scientifica o storica o a fini statistici</a:t>
            </a:r>
            <a:r>
              <a:rPr lang="it-IT" dirty="0"/>
              <a:t>. La deroga dovrebbe anche consentire di trattare tali dati personali se necessario </a:t>
            </a:r>
            <a:r>
              <a:rPr lang="it-IT" b="1" dirty="0"/>
              <a:t>per accertare, esercitare o difendere un diritto</a:t>
            </a:r>
            <a:r>
              <a:rPr lang="it-IT" dirty="0"/>
              <a:t>, che sia in sede giudiziale, amministrativa o stragiudiziale.</a:t>
            </a:r>
          </a:p>
          <a:p>
            <a:pPr defTabSz="1026531">
              <a:defRPr/>
            </a:pPr>
            <a:endParaRPr lang="it-IT" dirty="0">
              <a:solidFill>
                <a:prstClr val="black"/>
              </a:solidFill>
            </a:endParaRP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43</a:t>
            </a:fld>
            <a:endParaRPr lang="it-IT"/>
          </a:p>
        </p:txBody>
      </p:sp>
    </p:spTree>
    <p:extLst>
      <p:ext uri="{BB962C8B-B14F-4D97-AF65-F5344CB8AC3E}">
        <p14:creationId xmlns:p14="http://schemas.microsoft.com/office/powerpoint/2010/main" val="1775286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Con il nuovo Regolamento, dove non compare tale denominazione, è più corretto parlare di “</a:t>
            </a:r>
            <a:r>
              <a:rPr lang="it-IT" sz="1200" i="1" kern="1200" dirty="0">
                <a:solidFill>
                  <a:schemeClr val="tx1"/>
                </a:solidFill>
                <a:effectLst/>
                <a:latin typeface="+mn-lt"/>
                <a:ea typeface="+mn-ea"/>
                <a:cs typeface="+mn-cs"/>
              </a:rPr>
              <a:t>categorie particolari di dati personali</a:t>
            </a:r>
            <a:r>
              <a:rPr lang="it-IT" sz="1200" kern="1200" dirty="0">
                <a:solidFill>
                  <a:schemeClr val="tx1"/>
                </a:solidFill>
                <a:effectLst/>
                <a:latin typeface="+mn-lt"/>
                <a:ea typeface="+mn-ea"/>
                <a:cs typeface="+mn-cs"/>
              </a:rPr>
              <a:t>” </a:t>
            </a:r>
            <a:r>
              <a:rPr lang="it-IT" sz="1200" kern="1200" baseline="30000" dirty="0">
                <a:solidFill>
                  <a:schemeClr val="tx1"/>
                </a:solidFill>
                <a:effectLst/>
                <a:latin typeface="+mn-lt"/>
                <a:ea typeface="+mn-ea"/>
                <a:cs typeface="+mn-cs"/>
              </a:rPr>
              <a:t>(Art. 9)</a:t>
            </a:r>
            <a:r>
              <a:rPr lang="it-IT" sz="1200" kern="1200" dirty="0">
                <a:solidFill>
                  <a:schemeClr val="tx1"/>
                </a:solidFill>
                <a:effectLst/>
                <a:latin typeface="+mn-lt"/>
                <a:ea typeface="+mn-ea"/>
                <a:cs typeface="+mn-cs"/>
              </a:rPr>
              <a:t>; di qui la bizzarra espressione di </a:t>
            </a:r>
            <a:r>
              <a:rPr lang="it-IT" sz="1200" i="1" kern="1200" dirty="0">
                <a:solidFill>
                  <a:schemeClr val="tx1"/>
                </a:solidFill>
                <a:effectLst/>
                <a:latin typeface="+mn-lt"/>
                <a:ea typeface="+mn-ea"/>
                <a:cs typeface="+mn-cs"/>
              </a:rPr>
              <a:t>dati particolari</a:t>
            </a:r>
            <a:r>
              <a:rPr lang="it-IT" sz="1200" kern="1200" dirty="0">
                <a:solidFill>
                  <a:schemeClr val="tx1"/>
                </a:solidFill>
                <a:effectLst/>
                <a:latin typeface="+mn-lt"/>
                <a:ea typeface="+mn-ea"/>
                <a:cs typeface="+mn-cs"/>
              </a:rPr>
              <a:t>, che già sta prendendo piede nell’uso comune, anche tra specialisti. Si tratta, come tutti sanno, di dati personali particolarmente delicati (sensibili) perché </a:t>
            </a:r>
            <a:r>
              <a:rPr lang="it-IT" sz="1200" u="sng" kern="1200" dirty="0">
                <a:solidFill>
                  <a:schemeClr val="tx1"/>
                </a:solidFill>
                <a:effectLst/>
                <a:latin typeface="+mn-lt"/>
                <a:ea typeface="+mn-ea"/>
                <a:cs typeface="+mn-cs"/>
              </a:rPr>
              <a:t>il trattamento di essi comporta </a:t>
            </a:r>
            <a:r>
              <a:rPr lang="it-IT" sz="1200" i="1" u="sng" kern="1200" dirty="0">
                <a:solidFill>
                  <a:schemeClr val="tx1"/>
                </a:solidFill>
                <a:effectLst/>
                <a:latin typeface="+mn-lt"/>
                <a:ea typeface="+mn-ea"/>
                <a:cs typeface="+mn-cs"/>
              </a:rPr>
              <a:t>rischi significativi</a:t>
            </a:r>
            <a:r>
              <a:rPr lang="it-IT" sz="1200" u="sng" kern="1200" dirty="0">
                <a:solidFill>
                  <a:schemeClr val="tx1"/>
                </a:solidFill>
                <a:effectLst/>
                <a:latin typeface="+mn-lt"/>
                <a:ea typeface="+mn-ea"/>
                <a:cs typeface="+mn-cs"/>
              </a:rPr>
              <a:t> per i diritti e le libertà fondamentali</a:t>
            </a:r>
            <a:r>
              <a:rPr lang="it-IT" sz="1200" kern="1200" dirty="0">
                <a:solidFill>
                  <a:schemeClr val="tx1"/>
                </a:solidFill>
                <a:effectLst/>
                <a:latin typeface="+mn-lt"/>
                <a:ea typeface="+mn-ea"/>
                <a:cs typeface="+mn-cs"/>
              </a:rPr>
              <a:t> delle persone fisiche e per ciò stesso richiedono una specifica protezione.</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46</a:t>
            </a:fld>
            <a:endParaRPr lang="it-IT"/>
          </a:p>
        </p:txBody>
      </p:sp>
    </p:spTree>
    <p:extLst>
      <p:ext uri="{BB962C8B-B14F-4D97-AF65-F5344CB8AC3E}">
        <p14:creationId xmlns:p14="http://schemas.microsoft.com/office/powerpoint/2010/main" val="158254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7684">
              <a:defRPr/>
            </a:pPr>
            <a:r>
              <a:rPr lang="it-IT" dirty="0"/>
              <a:t>Decreto Legislativo 30 giugno 2003, n. 196, Codice in materia di protezione dei dati personali. (GU n.174 del 29-7-2003 - </a:t>
            </a:r>
            <a:r>
              <a:rPr lang="it-IT" dirty="0" err="1"/>
              <a:t>Suppl</a:t>
            </a:r>
            <a:r>
              <a:rPr lang="it-IT" dirty="0"/>
              <a:t>. Ordinario n. 123 ).</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10</a:t>
            </a:fld>
            <a:endParaRPr lang="it-IT"/>
          </a:p>
        </p:txBody>
      </p:sp>
    </p:spTree>
    <p:extLst>
      <p:ext uri="{BB962C8B-B14F-4D97-AF65-F5344CB8AC3E}">
        <p14:creationId xmlns:p14="http://schemas.microsoft.com/office/powerpoint/2010/main" val="1661558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buFont typeface="Arial" panose="020B0604020202020204" pitchFamily="34" charset="0"/>
              <a:buNone/>
            </a:pPr>
            <a:r>
              <a:rPr lang="it-IT" sz="1200" kern="1200" dirty="0">
                <a:solidFill>
                  <a:schemeClr val="tx1"/>
                </a:solidFill>
                <a:effectLst/>
                <a:latin typeface="+mn-lt"/>
                <a:ea typeface="+mn-ea"/>
                <a:cs typeface="+mn-cs"/>
              </a:rPr>
              <a:t>Tra cui:</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c’è il </a:t>
            </a:r>
            <a:r>
              <a:rPr lang="it-IT" sz="1200" u="sng" kern="1200" dirty="0">
                <a:solidFill>
                  <a:schemeClr val="tx1"/>
                </a:solidFill>
                <a:effectLst/>
                <a:latin typeface="+mn-lt"/>
                <a:ea typeface="+mn-ea"/>
                <a:cs typeface="+mn-cs"/>
              </a:rPr>
              <a:t>consenso esplicito</a:t>
            </a:r>
            <a:r>
              <a:rPr lang="it-IT" sz="1200" kern="1200" dirty="0">
                <a:solidFill>
                  <a:schemeClr val="tx1"/>
                </a:solidFill>
                <a:effectLst/>
                <a:latin typeface="+mn-lt"/>
                <a:ea typeface="+mn-ea"/>
                <a:cs typeface="+mn-cs"/>
              </a:rPr>
              <a:t> dell’interessato per finalità specifiche e determinate;</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è </a:t>
            </a:r>
            <a:r>
              <a:rPr lang="it-IT" sz="1200" u="sng" kern="1200" dirty="0">
                <a:solidFill>
                  <a:schemeClr val="tx1"/>
                </a:solidFill>
                <a:effectLst/>
                <a:latin typeface="+mn-lt"/>
                <a:ea typeface="+mn-ea"/>
                <a:cs typeface="+mn-cs"/>
              </a:rPr>
              <a:t>necessario</a:t>
            </a:r>
            <a:r>
              <a:rPr lang="it-IT" sz="1200" kern="1200" dirty="0">
                <a:solidFill>
                  <a:schemeClr val="tx1"/>
                </a:solidFill>
                <a:effectLst/>
                <a:latin typeface="+mn-lt"/>
                <a:ea typeface="+mn-ea"/>
                <a:cs typeface="+mn-cs"/>
              </a:rPr>
              <a:t> per assolvere gli obblighi ed esercitare i diritti specifici del titolare del trattamento o dell’interessato </a:t>
            </a:r>
            <a:r>
              <a:rPr lang="it-IT" sz="1200" u="sng" kern="1200" dirty="0">
                <a:solidFill>
                  <a:schemeClr val="tx1"/>
                </a:solidFill>
                <a:effectLst/>
                <a:latin typeface="+mn-lt"/>
                <a:ea typeface="+mn-ea"/>
                <a:cs typeface="+mn-cs"/>
              </a:rPr>
              <a:t>in materia di diritto del lavoro e della sicurezza sociale e protezione sociale</a:t>
            </a:r>
            <a:r>
              <a:rPr lang="it-IT"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è </a:t>
            </a:r>
            <a:r>
              <a:rPr lang="it-IT" sz="1200" u="sng" kern="1200" dirty="0">
                <a:solidFill>
                  <a:schemeClr val="tx1"/>
                </a:solidFill>
                <a:effectLst/>
                <a:latin typeface="+mn-lt"/>
                <a:ea typeface="+mn-ea"/>
                <a:cs typeface="+mn-cs"/>
              </a:rPr>
              <a:t>necessario per tutelare un interesse vitale</a:t>
            </a:r>
            <a:r>
              <a:rPr lang="it-IT" sz="1200" kern="1200" dirty="0">
                <a:solidFill>
                  <a:schemeClr val="tx1"/>
                </a:solidFill>
                <a:effectLst/>
                <a:latin typeface="+mn-lt"/>
                <a:ea typeface="+mn-ea"/>
                <a:cs typeface="+mn-cs"/>
              </a:rPr>
              <a:t> dell’interessato o di un’altra persona fisica qualora l’interessato si trovi nell’incapacità fisica o giuridica di prestare il proprio consenso;</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riguarda </a:t>
            </a:r>
            <a:r>
              <a:rPr lang="it-IT" sz="1200" u="sng" kern="1200" dirty="0">
                <a:solidFill>
                  <a:schemeClr val="tx1"/>
                </a:solidFill>
                <a:effectLst/>
                <a:latin typeface="+mn-lt"/>
                <a:ea typeface="+mn-ea"/>
                <a:cs typeface="+mn-cs"/>
              </a:rPr>
              <a:t>dati personali resi manifestamente pubblici dall’interessato</a:t>
            </a:r>
            <a:r>
              <a:rPr lang="it-IT"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è </a:t>
            </a:r>
            <a:r>
              <a:rPr lang="it-IT" sz="1200" u="sng" kern="1200" dirty="0">
                <a:solidFill>
                  <a:schemeClr val="tx1"/>
                </a:solidFill>
                <a:effectLst/>
                <a:latin typeface="+mn-lt"/>
                <a:ea typeface="+mn-ea"/>
                <a:cs typeface="+mn-cs"/>
              </a:rPr>
              <a:t>necessario per accertare, esercitare o difendere un diritto</a:t>
            </a:r>
            <a:r>
              <a:rPr lang="it-IT" sz="1200" kern="1200" dirty="0">
                <a:solidFill>
                  <a:schemeClr val="tx1"/>
                </a:solidFill>
                <a:effectLst/>
                <a:latin typeface="+mn-lt"/>
                <a:ea typeface="+mn-ea"/>
                <a:cs typeface="+mn-cs"/>
              </a:rPr>
              <a:t> in sede giudiziaria;</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è necessario per motivi di interesse pubblico rilevante, </a:t>
            </a:r>
            <a:r>
              <a:rPr lang="it-IT" sz="1200" u="sng" kern="1200" dirty="0">
                <a:solidFill>
                  <a:schemeClr val="tx1"/>
                </a:solidFill>
                <a:effectLst/>
                <a:latin typeface="+mn-lt"/>
                <a:ea typeface="+mn-ea"/>
                <a:cs typeface="+mn-cs"/>
              </a:rPr>
              <a:t>che </a:t>
            </a:r>
            <a:r>
              <a:rPr lang="it-IT" sz="1200" i="1" u="sng" kern="1200" dirty="0">
                <a:solidFill>
                  <a:schemeClr val="tx1"/>
                </a:solidFill>
                <a:effectLst/>
                <a:latin typeface="+mn-lt"/>
                <a:ea typeface="+mn-ea"/>
                <a:cs typeface="+mn-cs"/>
              </a:rPr>
              <a:t>deve</a:t>
            </a:r>
            <a:r>
              <a:rPr lang="it-IT" sz="1200" u="sng" kern="1200" dirty="0">
                <a:solidFill>
                  <a:schemeClr val="tx1"/>
                </a:solidFill>
                <a:effectLst/>
                <a:latin typeface="+mn-lt"/>
                <a:ea typeface="+mn-ea"/>
                <a:cs typeface="+mn-cs"/>
              </a:rPr>
              <a:t> essere proporzionato alla finalità perseguita</a:t>
            </a:r>
            <a:r>
              <a:rPr lang="it-IT" sz="1200" kern="1200" dirty="0">
                <a:solidFill>
                  <a:schemeClr val="tx1"/>
                </a:solidFill>
                <a:effectLst/>
                <a:latin typeface="+mn-lt"/>
                <a:ea typeface="+mn-ea"/>
                <a:cs typeface="+mn-cs"/>
              </a:rPr>
              <a:t>, </a:t>
            </a:r>
            <a:r>
              <a:rPr lang="it-IT" sz="1200" u="sng" kern="1200" dirty="0">
                <a:solidFill>
                  <a:schemeClr val="tx1"/>
                </a:solidFill>
                <a:effectLst/>
                <a:latin typeface="+mn-lt"/>
                <a:ea typeface="+mn-ea"/>
                <a:cs typeface="+mn-cs"/>
              </a:rPr>
              <a:t>rispettare l’essenza del diritto alla protezione dei dati</a:t>
            </a:r>
            <a:r>
              <a:rPr lang="it-IT" sz="1200" kern="1200" dirty="0">
                <a:solidFill>
                  <a:schemeClr val="tx1"/>
                </a:solidFill>
                <a:effectLst/>
                <a:latin typeface="+mn-lt"/>
                <a:ea typeface="+mn-ea"/>
                <a:cs typeface="+mn-cs"/>
              </a:rPr>
              <a:t> e </a:t>
            </a:r>
            <a:r>
              <a:rPr lang="it-IT" sz="1200" u="sng" kern="1200" dirty="0">
                <a:solidFill>
                  <a:schemeClr val="tx1"/>
                </a:solidFill>
                <a:effectLst/>
                <a:latin typeface="+mn-lt"/>
                <a:ea typeface="+mn-ea"/>
                <a:cs typeface="+mn-cs"/>
              </a:rPr>
              <a:t>prevedere misure appropriate e specifiche per tutelare i diritti fondamentali e gli interessi dell’interessato</a:t>
            </a:r>
            <a:r>
              <a:rPr lang="it-IT"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è </a:t>
            </a:r>
            <a:r>
              <a:rPr lang="it-IT" sz="1200" u="sng" kern="1200" dirty="0">
                <a:solidFill>
                  <a:schemeClr val="tx1"/>
                </a:solidFill>
                <a:effectLst/>
                <a:latin typeface="+mn-lt"/>
                <a:ea typeface="+mn-ea"/>
                <a:cs typeface="+mn-cs"/>
              </a:rPr>
              <a:t>necessario per finalità di medicina preventiva</a:t>
            </a:r>
            <a:r>
              <a:rPr lang="it-IT" sz="1200" kern="1200" dirty="0">
                <a:solidFill>
                  <a:schemeClr val="tx1"/>
                </a:solidFill>
                <a:effectLst/>
                <a:latin typeface="+mn-lt"/>
                <a:ea typeface="+mn-ea"/>
                <a:cs typeface="+mn-cs"/>
              </a:rPr>
              <a:t> o di </a:t>
            </a:r>
            <a:r>
              <a:rPr lang="it-IT" sz="1200" u="sng" kern="1200" dirty="0">
                <a:solidFill>
                  <a:schemeClr val="tx1"/>
                </a:solidFill>
                <a:effectLst/>
                <a:latin typeface="+mn-lt"/>
                <a:ea typeface="+mn-ea"/>
                <a:cs typeface="+mn-cs"/>
              </a:rPr>
              <a:t>medicina del lavoro</a:t>
            </a:r>
            <a:r>
              <a:rPr lang="it-IT" sz="1200" kern="1200" dirty="0">
                <a:solidFill>
                  <a:schemeClr val="tx1"/>
                </a:solidFill>
                <a:effectLst/>
                <a:latin typeface="+mn-lt"/>
                <a:ea typeface="+mn-ea"/>
                <a:cs typeface="+mn-cs"/>
              </a:rPr>
              <a:t>, valutazione della capacità lavorativa del dipendente etc.</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47</a:t>
            </a:fld>
            <a:endParaRPr lang="it-IT"/>
          </a:p>
        </p:txBody>
      </p:sp>
    </p:spTree>
    <p:extLst>
      <p:ext uri="{BB962C8B-B14F-4D97-AF65-F5344CB8AC3E}">
        <p14:creationId xmlns:p14="http://schemas.microsoft.com/office/powerpoint/2010/main" val="1591891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buFont typeface="Arial" panose="020B0604020202020204" pitchFamily="34" charset="0"/>
              <a:buNone/>
            </a:pPr>
            <a:r>
              <a:rPr lang="it-IT" sz="1200" kern="1200" dirty="0">
                <a:solidFill>
                  <a:schemeClr val="tx1"/>
                </a:solidFill>
                <a:effectLst/>
                <a:latin typeface="+mn-lt"/>
                <a:ea typeface="+mn-ea"/>
                <a:cs typeface="+mn-cs"/>
              </a:rPr>
              <a:t>Tra cui:</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c’è il </a:t>
            </a:r>
            <a:r>
              <a:rPr lang="it-IT" sz="1200" u="sng" kern="1200" dirty="0">
                <a:solidFill>
                  <a:schemeClr val="tx1"/>
                </a:solidFill>
                <a:effectLst/>
                <a:latin typeface="+mn-lt"/>
                <a:ea typeface="+mn-ea"/>
                <a:cs typeface="+mn-cs"/>
              </a:rPr>
              <a:t>consenso esplicito</a:t>
            </a:r>
            <a:r>
              <a:rPr lang="it-IT" sz="1200" kern="1200" dirty="0">
                <a:solidFill>
                  <a:schemeClr val="tx1"/>
                </a:solidFill>
                <a:effectLst/>
                <a:latin typeface="+mn-lt"/>
                <a:ea typeface="+mn-ea"/>
                <a:cs typeface="+mn-cs"/>
              </a:rPr>
              <a:t> dell’interessato per finalità specifiche e determinate;</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è </a:t>
            </a:r>
            <a:r>
              <a:rPr lang="it-IT" sz="1200" u="sng" kern="1200" dirty="0">
                <a:solidFill>
                  <a:schemeClr val="tx1"/>
                </a:solidFill>
                <a:effectLst/>
                <a:latin typeface="+mn-lt"/>
                <a:ea typeface="+mn-ea"/>
                <a:cs typeface="+mn-cs"/>
              </a:rPr>
              <a:t>necessario</a:t>
            </a:r>
            <a:r>
              <a:rPr lang="it-IT" sz="1200" kern="1200" dirty="0">
                <a:solidFill>
                  <a:schemeClr val="tx1"/>
                </a:solidFill>
                <a:effectLst/>
                <a:latin typeface="+mn-lt"/>
                <a:ea typeface="+mn-ea"/>
                <a:cs typeface="+mn-cs"/>
              </a:rPr>
              <a:t> per assolvere gli obblighi ed esercitare i diritti specifici del titolare del trattamento o dell’interessato </a:t>
            </a:r>
            <a:r>
              <a:rPr lang="it-IT" sz="1200" u="sng" kern="1200" dirty="0">
                <a:solidFill>
                  <a:schemeClr val="tx1"/>
                </a:solidFill>
                <a:effectLst/>
                <a:latin typeface="+mn-lt"/>
                <a:ea typeface="+mn-ea"/>
                <a:cs typeface="+mn-cs"/>
              </a:rPr>
              <a:t>in materia di diritto del lavoro e della sicurezza sociale e protezione sociale</a:t>
            </a:r>
            <a:r>
              <a:rPr lang="it-IT"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è </a:t>
            </a:r>
            <a:r>
              <a:rPr lang="it-IT" sz="1200" u="sng" kern="1200" dirty="0">
                <a:solidFill>
                  <a:schemeClr val="tx1"/>
                </a:solidFill>
                <a:effectLst/>
                <a:latin typeface="+mn-lt"/>
                <a:ea typeface="+mn-ea"/>
                <a:cs typeface="+mn-cs"/>
              </a:rPr>
              <a:t>necessario per tutelare un interesse vitale</a:t>
            </a:r>
            <a:r>
              <a:rPr lang="it-IT" sz="1200" kern="1200" dirty="0">
                <a:solidFill>
                  <a:schemeClr val="tx1"/>
                </a:solidFill>
                <a:effectLst/>
                <a:latin typeface="+mn-lt"/>
                <a:ea typeface="+mn-ea"/>
                <a:cs typeface="+mn-cs"/>
              </a:rPr>
              <a:t> dell’interessato o di un’altra persona fisica qualora l’interessato si trovi nell’incapacità fisica o giuridica di prestare il proprio consenso;</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riguarda </a:t>
            </a:r>
            <a:r>
              <a:rPr lang="it-IT" sz="1200" u="sng" kern="1200" dirty="0">
                <a:solidFill>
                  <a:schemeClr val="tx1"/>
                </a:solidFill>
                <a:effectLst/>
                <a:latin typeface="+mn-lt"/>
                <a:ea typeface="+mn-ea"/>
                <a:cs typeface="+mn-cs"/>
              </a:rPr>
              <a:t>dati personali resi manifestamente pubblici dall’interessato</a:t>
            </a:r>
            <a:r>
              <a:rPr lang="it-IT"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è </a:t>
            </a:r>
            <a:r>
              <a:rPr lang="it-IT" sz="1200" u="sng" kern="1200" dirty="0">
                <a:solidFill>
                  <a:schemeClr val="tx1"/>
                </a:solidFill>
                <a:effectLst/>
                <a:latin typeface="+mn-lt"/>
                <a:ea typeface="+mn-ea"/>
                <a:cs typeface="+mn-cs"/>
              </a:rPr>
              <a:t>necessario per accertare, esercitare o difendere un diritto</a:t>
            </a:r>
            <a:r>
              <a:rPr lang="it-IT" sz="1200" kern="1200" dirty="0">
                <a:solidFill>
                  <a:schemeClr val="tx1"/>
                </a:solidFill>
                <a:effectLst/>
                <a:latin typeface="+mn-lt"/>
                <a:ea typeface="+mn-ea"/>
                <a:cs typeface="+mn-cs"/>
              </a:rPr>
              <a:t> in sede giudiziaria;</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è necessario per motivi di interesse pubblico rilevante, </a:t>
            </a:r>
            <a:r>
              <a:rPr lang="it-IT" sz="1200" u="sng" kern="1200" dirty="0">
                <a:solidFill>
                  <a:schemeClr val="tx1"/>
                </a:solidFill>
                <a:effectLst/>
                <a:latin typeface="+mn-lt"/>
                <a:ea typeface="+mn-ea"/>
                <a:cs typeface="+mn-cs"/>
              </a:rPr>
              <a:t>che </a:t>
            </a:r>
            <a:r>
              <a:rPr lang="it-IT" sz="1200" i="1" u="sng" kern="1200" dirty="0">
                <a:solidFill>
                  <a:schemeClr val="tx1"/>
                </a:solidFill>
                <a:effectLst/>
                <a:latin typeface="+mn-lt"/>
                <a:ea typeface="+mn-ea"/>
                <a:cs typeface="+mn-cs"/>
              </a:rPr>
              <a:t>deve</a:t>
            </a:r>
            <a:r>
              <a:rPr lang="it-IT" sz="1200" u="sng" kern="1200" dirty="0">
                <a:solidFill>
                  <a:schemeClr val="tx1"/>
                </a:solidFill>
                <a:effectLst/>
                <a:latin typeface="+mn-lt"/>
                <a:ea typeface="+mn-ea"/>
                <a:cs typeface="+mn-cs"/>
              </a:rPr>
              <a:t> essere proporzionato alla finalità perseguita</a:t>
            </a:r>
            <a:r>
              <a:rPr lang="it-IT" sz="1200" kern="1200" dirty="0">
                <a:solidFill>
                  <a:schemeClr val="tx1"/>
                </a:solidFill>
                <a:effectLst/>
                <a:latin typeface="+mn-lt"/>
                <a:ea typeface="+mn-ea"/>
                <a:cs typeface="+mn-cs"/>
              </a:rPr>
              <a:t>, </a:t>
            </a:r>
            <a:r>
              <a:rPr lang="it-IT" sz="1200" u="sng" kern="1200" dirty="0">
                <a:solidFill>
                  <a:schemeClr val="tx1"/>
                </a:solidFill>
                <a:effectLst/>
                <a:latin typeface="+mn-lt"/>
                <a:ea typeface="+mn-ea"/>
                <a:cs typeface="+mn-cs"/>
              </a:rPr>
              <a:t>rispettare l’essenza del diritto alla protezione dei dati</a:t>
            </a:r>
            <a:r>
              <a:rPr lang="it-IT" sz="1200" kern="1200" dirty="0">
                <a:solidFill>
                  <a:schemeClr val="tx1"/>
                </a:solidFill>
                <a:effectLst/>
                <a:latin typeface="+mn-lt"/>
                <a:ea typeface="+mn-ea"/>
                <a:cs typeface="+mn-cs"/>
              </a:rPr>
              <a:t> e </a:t>
            </a:r>
            <a:r>
              <a:rPr lang="it-IT" sz="1200" u="sng" kern="1200" dirty="0">
                <a:solidFill>
                  <a:schemeClr val="tx1"/>
                </a:solidFill>
                <a:effectLst/>
                <a:latin typeface="+mn-lt"/>
                <a:ea typeface="+mn-ea"/>
                <a:cs typeface="+mn-cs"/>
              </a:rPr>
              <a:t>prevedere misure appropriate e specifiche per tutelare i diritti fondamentali e gli interessi dell’interessato</a:t>
            </a:r>
            <a:r>
              <a:rPr lang="it-IT"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il trattamento è </a:t>
            </a:r>
            <a:r>
              <a:rPr lang="it-IT" sz="1200" u="sng" kern="1200" dirty="0">
                <a:solidFill>
                  <a:schemeClr val="tx1"/>
                </a:solidFill>
                <a:effectLst/>
                <a:latin typeface="+mn-lt"/>
                <a:ea typeface="+mn-ea"/>
                <a:cs typeface="+mn-cs"/>
              </a:rPr>
              <a:t>necessario per finalità di medicina preventiva</a:t>
            </a:r>
            <a:r>
              <a:rPr lang="it-IT" sz="1200" kern="1200" dirty="0">
                <a:solidFill>
                  <a:schemeClr val="tx1"/>
                </a:solidFill>
                <a:effectLst/>
                <a:latin typeface="+mn-lt"/>
                <a:ea typeface="+mn-ea"/>
                <a:cs typeface="+mn-cs"/>
              </a:rPr>
              <a:t> o di </a:t>
            </a:r>
            <a:r>
              <a:rPr lang="it-IT" sz="1200" u="sng" kern="1200" dirty="0">
                <a:solidFill>
                  <a:schemeClr val="tx1"/>
                </a:solidFill>
                <a:effectLst/>
                <a:latin typeface="+mn-lt"/>
                <a:ea typeface="+mn-ea"/>
                <a:cs typeface="+mn-cs"/>
              </a:rPr>
              <a:t>medicina del lavoro</a:t>
            </a:r>
            <a:r>
              <a:rPr lang="it-IT" sz="1200" kern="1200" dirty="0">
                <a:solidFill>
                  <a:schemeClr val="tx1"/>
                </a:solidFill>
                <a:effectLst/>
                <a:latin typeface="+mn-lt"/>
                <a:ea typeface="+mn-ea"/>
                <a:cs typeface="+mn-cs"/>
              </a:rPr>
              <a:t>, valutazione della capacità lavorativa del dipendente etc.</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48</a:t>
            </a:fld>
            <a:endParaRPr lang="it-IT"/>
          </a:p>
        </p:txBody>
      </p:sp>
    </p:spTree>
    <p:extLst>
      <p:ext uri="{BB962C8B-B14F-4D97-AF65-F5344CB8AC3E}">
        <p14:creationId xmlns:p14="http://schemas.microsoft.com/office/powerpoint/2010/main" val="1958839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Art. 4, 2)</a:t>
            </a:r>
          </a:p>
          <a:p>
            <a:r>
              <a:rPr lang="it-IT" dirty="0"/>
              <a:t>―――――――――――////</a:t>
            </a:r>
          </a:p>
          <a:p>
            <a:pPr defTabSz="1026531">
              <a:defRPr/>
            </a:pPr>
            <a:r>
              <a:rPr lang="it-IT" b="1" dirty="0">
                <a:solidFill>
                  <a:prstClr val="black"/>
                </a:solidFill>
              </a:rPr>
              <a:t>15° </a:t>
            </a:r>
            <a:r>
              <a:rPr lang="it-IT" b="1" dirty="0" err="1">
                <a:solidFill>
                  <a:prstClr val="black"/>
                </a:solidFill>
              </a:rPr>
              <a:t>Considerandum</a:t>
            </a:r>
            <a:r>
              <a:rPr lang="it-IT" b="1" dirty="0">
                <a:solidFill>
                  <a:prstClr val="black"/>
                </a:solidFill>
              </a:rPr>
              <a:t> </a:t>
            </a:r>
            <a:r>
              <a:rPr lang="it-IT" dirty="0">
                <a:solidFill>
                  <a:prstClr val="black"/>
                </a:solidFill>
              </a:rPr>
              <a:t>― Al fine di evitare l’insorgere di gravi rischi di elusione, </a:t>
            </a:r>
            <a:r>
              <a:rPr lang="it-IT" b="1" dirty="0">
                <a:solidFill>
                  <a:prstClr val="black"/>
                </a:solidFill>
              </a:rPr>
              <a:t>la protezione delle persone fisiche dovrebbe essere neutrale sotto il profilo tecnologico e non dovrebbe dipendere dalle tecniche impiegate</a:t>
            </a:r>
            <a:r>
              <a:rPr lang="it-IT" dirty="0">
                <a:solidFill>
                  <a:prstClr val="black"/>
                </a:solidFill>
              </a:rPr>
              <a:t>. La protezione delle persone fisiche dovrebbe applicarsi sia al trattamento automatizzato che al trattamento manuale dei dati personali, se i dati personali sono contenuti o destinati a essere contenuti in un archivio. Non dovrebbero rientrare nell’ambito di applicazione del presente regolamento i fascicoli o le serie di fascicoli non strutturati secondo criteri specifici, così come le rispettive copertine. </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49</a:t>
            </a:fld>
            <a:endParaRPr lang="it-IT"/>
          </a:p>
        </p:txBody>
      </p:sp>
    </p:spTree>
    <p:extLst>
      <p:ext uri="{BB962C8B-B14F-4D97-AF65-F5344CB8AC3E}">
        <p14:creationId xmlns:p14="http://schemas.microsoft.com/office/powerpoint/2010/main" val="2886116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4611" indent="-194611">
              <a:buFont typeface="Arial" panose="020B0604020202020204" pitchFamily="34" charset="0"/>
              <a:buChar char="•"/>
            </a:pPr>
            <a:r>
              <a:rPr lang="it-IT" dirty="0"/>
              <a:t>Anche il trattamento manuale di dati richiede la protezione dei dati. La protezione dei dati ai sensi del diritto dell’UE non è in alcun modo limitata al trattamento automatizzato di dati. Pertanto, conformemente al diritto dell’Unione, la protezione dei dati si applica anche al trattamento di dati personali negli archivi manuali, ossia a fascicoli cartacei appositamente strutturati. </a:t>
            </a:r>
          </a:p>
          <a:p>
            <a:pPr marL="194611" indent="-194611">
              <a:buFont typeface="Arial" panose="020B0604020202020204" pitchFamily="34" charset="0"/>
              <a:buChar char="•"/>
            </a:pPr>
            <a:r>
              <a:rPr lang="it-IT" dirty="0"/>
              <a:t>Per quanto concerne la natura delle operazioni di trattamento previste, il concetto di trattamento è inteso in maniera ampia nell’ambito del diritto sia dell’UE sia del CDE: “(per) ‘trattamento di dati personali’ (si intende) […] qualsiasi operazione […], come la raccolta, la registrazione, l’organizzazione, la conservazione, l’elaborazione o la modifica, l’estrazione, la consultazione, l’impiego, la comunicazione mediante trasmissione, diffusione o qualsiasi altra forma di messa a disposizione, il raffronto o l’interconnessione, nonché il congelamento, la cancellazione o la distruzione”, compiuta sui dati personali. Il termine “trattamento” include anche le operazioni in cui i dati passano da un titolare del trattamento a un altro.</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50</a:t>
            </a:fld>
            <a:endParaRPr lang="it-IT"/>
          </a:p>
        </p:txBody>
      </p:sp>
    </p:spTree>
    <p:extLst>
      <p:ext uri="{BB962C8B-B14F-4D97-AF65-F5344CB8AC3E}">
        <p14:creationId xmlns:p14="http://schemas.microsoft.com/office/powerpoint/2010/main" val="790549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u="sng" cap="small" dirty="0">
                <a:latin typeface="Garamond" panose="02020404030301010803" pitchFamily="18" charset="0"/>
              </a:rPr>
              <a:t>Articolo 18 – Diritto di limitazione di trattamento</a:t>
            </a:r>
            <a:r>
              <a:rPr lang="it-IT" b="1" cap="small" dirty="0">
                <a:latin typeface="Garamond" panose="02020404030301010803" pitchFamily="18" charset="0"/>
              </a:rPr>
              <a:t> — </a:t>
            </a:r>
            <a:r>
              <a:rPr lang="it-IT" dirty="0">
                <a:latin typeface="Garamond" panose="02020404030301010803" pitchFamily="18" charset="0"/>
              </a:rPr>
              <a:t>1.	L’interessato ha il diritto di ottenere dal titolare del trattamento la limitazione del trattamento quando ricorre una delle seguenti ipotesi:</a:t>
            </a:r>
          </a:p>
          <a:p>
            <a:r>
              <a:rPr lang="it-IT" dirty="0">
                <a:latin typeface="Garamond" panose="02020404030301010803" pitchFamily="18" charset="0"/>
              </a:rPr>
              <a:t>a)	l’interessato contesta l’esattezza dei dati personali, per il periodo necessario al titolare del trattamento per verificare l’esattezza di tali dati personali;</a:t>
            </a:r>
          </a:p>
          <a:p>
            <a:r>
              <a:rPr lang="it-IT" dirty="0">
                <a:latin typeface="Garamond" panose="02020404030301010803" pitchFamily="18" charset="0"/>
              </a:rPr>
              <a:t>b)	il trattamento è illecito e l’interessato si oppone alla cancellazione dei dati personali e chiede invece che ne sia limitato l’utilizzo;</a:t>
            </a:r>
          </a:p>
          <a:p>
            <a:r>
              <a:rPr lang="it-IT" dirty="0">
                <a:latin typeface="Garamond" panose="02020404030301010803" pitchFamily="18" charset="0"/>
              </a:rPr>
              <a:t>c)	benché il titolare del trattamento non ne abbia più bisogno ai fini del trattamento, i dati personali sono necessari all’interessato per l’accertamento, l’esercizio o la difesa di un diritto in sede giudiziaria;</a:t>
            </a:r>
          </a:p>
          <a:p>
            <a:r>
              <a:rPr lang="it-IT" dirty="0">
                <a:latin typeface="Garamond" panose="02020404030301010803" pitchFamily="18" charset="0"/>
              </a:rPr>
              <a:t>d)	l’interessato si è opposto al trattamento ai sensi dell’articolo </a:t>
            </a:r>
            <a:r>
              <a:rPr lang="it-IT" u="sng" dirty="0">
                <a:latin typeface="Garamond" panose="02020404030301010803" pitchFamily="18" charset="0"/>
                <a:hlinkClick r:id="rId3" action="ppaction://hlinkfile"/>
              </a:rPr>
              <a:t>21</a:t>
            </a:r>
            <a:r>
              <a:rPr lang="it-IT" dirty="0">
                <a:latin typeface="Garamond" panose="02020404030301010803" pitchFamily="18" charset="0"/>
              </a:rPr>
              <a:t>, paragrafo 1, in attesa della verifica in merito all’eventuale prevalenza dei motivi legittimi del titolare del trattamento rispetto a quelli dell’interessato.</a:t>
            </a:r>
          </a:p>
          <a:p>
            <a:r>
              <a:rPr lang="it-IT" dirty="0">
                <a:latin typeface="Garamond" panose="02020404030301010803" pitchFamily="18" charset="0"/>
              </a:rPr>
              <a:t>2.	Se il trattamento è limitato a norma del paragrafo 1, tali dati personali sono trattati, salvo che per la conservazione, soltanto con il consenso dell’interessato o per l’accertamento, l’esercizio o la difesa di un diritto in sede giudiziaria oppure per tutelare i diritti di un’altra persona fisica o giuridica o per motivi di interesse pubblico rilevante dell’Unione o di uno Stato membro.</a:t>
            </a:r>
          </a:p>
          <a:p>
            <a:pPr marL="236921" indent="-236921">
              <a:buAutoNum type="arabicPeriod" startAt="3"/>
            </a:pPr>
            <a:r>
              <a:rPr lang="it-IT" dirty="0">
                <a:latin typeface="Garamond" panose="02020404030301010803" pitchFamily="18" charset="0"/>
              </a:rPr>
              <a:t>L’interessato che ha ottenuto la limitazione del trattamento a norma del paragrafo 1 è informato dal titolare del trattamento prima che detta limitazione sia revocata.</a:t>
            </a:r>
          </a:p>
          <a:p>
            <a:endParaRPr lang="it-IT" dirty="0">
              <a:latin typeface="Garamond" panose="02020404030301010803" pitchFamily="18" charset="0"/>
            </a:endParaRPr>
          </a:p>
          <a:p>
            <a:r>
              <a:rPr lang="it-IT" dirty="0">
                <a:latin typeface="Garamond" panose="02020404030301010803" pitchFamily="18" charset="0"/>
              </a:rPr>
              <a:t>67° </a:t>
            </a:r>
            <a:r>
              <a:rPr lang="it-IT" dirty="0" err="1">
                <a:latin typeface="Garamond" panose="02020404030301010803" pitchFamily="18" charset="0"/>
              </a:rPr>
              <a:t>Considerandum</a:t>
            </a:r>
            <a:r>
              <a:rPr lang="it-IT" dirty="0">
                <a:latin typeface="Garamond" panose="02020404030301010803" pitchFamily="18" charset="0"/>
              </a:rPr>
              <a:t>, p. 36; per la definizione, </a:t>
            </a:r>
            <a:r>
              <a:rPr lang="it-IT" dirty="0" err="1">
                <a:latin typeface="Garamond" panose="02020404030301010803" pitchFamily="18" charset="0"/>
              </a:rPr>
              <a:t>ved</a:t>
            </a:r>
            <a:r>
              <a:rPr lang="it-IT" dirty="0">
                <a:latin typeface="Garamond" panose="02020404030301010803" pitchFamily="18" charset="0"/>
              </a:rPr>
              <a:t>. Articolo 4 – Definizioni, n. 3). </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52</a:t>
            </a:fld>
            <a:endParaRPr lang="it-IT"/>
          </a:p>
        </p:txBody>
      </p:sp>
    </p:spTree>
    <p:extLst>
      <p:ext uri="{BB962C8B-B14F-4D97-AF65-F5344CB8AC3E}">
        <p14:creationId xmlns:p14="http://schemas.microsoft.com/office/powerpoint/2010/main" val="967462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1026531">
              <a:defRPr/>
            </a:pPr>
            <a:r>
              <a:rPr lang="it-IT" sz="1900" b="1" cap="small" dirty="0">
                <a:solidFill>
                  <a:prstClr val="black"/>
                </a:solidFill>
              </a:rPr>
              <a:t>Articolo 4 – Definizioni ― </a:t>
            </a:r>
            <a:r>
              <a:rPr lang="it-IT" sz="1900" dirty="0">
                <a:solidFill>
                  <a:prstClr val="black"/>
                </a:solidFill>
              </a:rPr>
              <a:t>n. 4</a:t>
            </a:r>
          </a:p>
          <a:p>
            <a:pPr defTabSz="1026531">
              <a:defRPr/>
            </a:pPr>
            <a:r>
              <a:rPr lang="it-IT" sz="1900" dirty="0">
                <a:solidFill>
                  <a:prstClr val="black"/>
                </a:solidFill>
              </a:rPr>
              <a:t>――――――――///</a:t>
            </a:r>
          </a:p>
          <a:p>
            <a:r>
              <a:rPr lang="it-IT" dirty="0"/>
              <a:t>(24° </a:t>
            </a:r>
            <a:r>
              <a:rPr lang="it-IT" dirty="0" err="1"/>
              <a:t>Considerandum</a:t>
            </a:r>
            <a:r>
              <a:rPr lang="it-IT" dirty="0"/>
              <a:t>, 33° </a:t>
            </a:r>
            <a:r>
              <a:rPr lang="it-IT" dirty="0" err="1"/>
              <a:t>Considerandum</a:t>
            </a:r>
            <a:r>
              <a:rPr lang="it-IT" dirty="0"/>
              <a:t>,  71° </a:t>
            </a:r>
            <a:r>
              <a:rPr lang="it-IT" dirty="0" err="1"/>
              <a:t>Considerandum</a:t>
            </a:r>
            <a:r>
              <a:rPr lang="it-IT" dirty="0"/>
              <a:t>,  72° </a:t>
            </a:r>
            <a:r>
              <a:rPr lang="it-IT" dirty="0" err="1"/>
              <a:t>Considerandum</a:t>
            </a:r>
            <a:r>
              <a:rPr lang="it-IT" dirty="0"/>
              <a:t>)</a:t>
            </a:r>
          </a:p>
          <a:p>
            <a:endParaRPr lang="it-IT" dirty="0"/>
          </a:p>
          <a:p>
            <a:pPr marL="194611" indent="-194611">
              <a:buFont typeface="Arial" panose="020B0604020202020204" pitchFamily="34" charset="0"/>
              <a:buChar char="•"/>
            </a:pPr>
            <a:r>
              <a:rPr lang="it-IT" dirty="0"/>
              <a:t>CDE, raccomandazione sulla </a:t>
            </a:r>
            <a:r>
              <a:rPr lang="it-IT" dirty="0" err="1"/>
              <a:t>profilazione</a:t>
            </a:r>
            <a:r>
              <a:rPr lang="it-IT" dirty="0"/>
              <a:t> del 23 novembre 2010, che riconosce la legittimità del trattamento di dati personali per finalità di </a:t>
            </a:r>
            <a:r>
              <a:rPr lang="it-IT" dirty="0" err="1"/>
              <a:t>profilazione</a:t>
            </a:r>
            <a:r>
              <a:rPr lang="it-IT" dirty="0"/>
              <a:t> se necessario per gli interessi legittimi altrui, tranne qualora prevalgano su tali interessi i diritti e le libertà fondamentali degli interessati.</a:t>
            </a:r>
          </a:p>
          <a:p>
            <a:pPr marL="194611" indent="-194611">
              <a:buFont typeface="Arial" panose="020B0604020202020204" pitchFamily="34" charset="0"/>
              <a:buChar char="•"/>
            </a:pPr>
            <a:r>
              <a:rPr lang="it-IT" dirty="0"/>
              <a:t>(C24) Monitoraggio del comportamento: per stabilire se un’attività di trattamento sia assimilabile al </a:t>
            </a:r>
            <a:r>
              <a:rPr lang="it-IT" b="1" dirty="0"/>
              <a:t>controllo del comportamento </a:t>
            </a:r>
            <a:r>
              <a:rPr lang="it-IT" dirty="0"/>
              <a:t>dell’interessato, è opportuno verificare se le persone fisiche sono tracciate su internet, compreso l’eventuale ricorso successivo a tecniche di trattamento dei dati personali che consistono nella </a:t>
            </a:r>
            <a:r>
              <a:rPr lang="it-IT" dirty="0" err="1"/>
              <a:t>profilazione</a:t>
            </a:r>
            <a:r>
              <a:rPr lang="it-IT" dirty="0"/>
              <a:t> della persona fisica, in particolare per adottare decisioni che la riguardano o analizzarne o prevederne le preferenze, i comportamenti e le posizioni personali.</a:t>
            </a:r>
          </a:p>
          <a:p>
            <a:pPr marL="194611" indent="-194611">
              <a:buFont typeface="Arial" panose="020B0604020202020204" pitchFamily="34" charset="0"/>
              <a:buChar char="•"/>
            </a:pPr>
            <a:r>
              <a:rPr lang="it-IT" dirty="0"/>
              <a:t>(C60) … l’interessato dovrebbe essere informato dell’esistenza di una </a:t>
            </a:r>
            <a:r>
              <a:rPr lang="it-IT" dirty="0" err="1"/>
              <a:t>profilazione</a:t>
            </a:r>
            <a:r>
              <a:rPr lang="it-IT" dirty="0"/>
              <a:t> e delle conseguenze della stessa. </a:t>
            </a:r>
          </a:p>
          <a:p>
            <a:pPr marL="194611" indent="-194611">
              <a:buFont typeface="Arial" panose="020B0604020202020204" pitchFamily="34" charset="0"/>
              <a:buChar char="•"/>
            </a:pPr>
            <a:r>
              <a:rPr lang="it-IT" dirty="0"/>
              <a:t>(C70) Finalità di marketing diretto: l’interessato dovrebbe avere il diritto, in qualsiasi momento e gratuitamente, di opporsi a tale trattamento, sia con riguardo a quello iniziale o ulteriore, </a:t>
            </a:r>
            <a:r>
              <a:rPr lang="it-IT" u="sng" dirty="0"/>
              <a:t>compresa la </a:t>
            </a:r>
            <a:r>
              <a:rPr lang="it-IT" u="sng" dirty="0" err="1"/>
              <a:t>profilazione</a:t>
            </a:r>
            <a:r>
              <a:rPr lang="it-IT" dirty="0"/>
              <a:t> nella misura in cui sia connessa a tale marketing diretto. Tale diritto dovrebbe essere esplicitamente portato all’attenzione dell’interessato e presentato chiaramente e separatamente da qualsiasi altra informazione.</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53</a:t>
            </a:fld>
            <a:endParaRPr lang="it-IT"/>
          </a:p>
        </p:txBody>
      </p:sp>
    </p:spTree>
    <p:extLst>
      <p:ext uri="{BB962C8B-B14F-4D97-AF65-F5344CB8AC3E}">
        <p14:creationId xmlns:p14="http://schemas.microsoft.com/office/powerpoint/2010/main" val="330889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1° </a:t>
            </a:r>
            <a:r>
              <a:rPr lang="it-IT" b="1" cap="small" dirty="0" err="1"/>
              <a:t>Considerandum</a:t>
            </a:r>
            <a:r>
              <a:rPr lang="it-IT" b="1" cap="small" dirty="0"/>
              <a:t> ― </a:t>
            </a:r>
            <a:r>
              <a:rPr lang="it-IT" dirty="0"/>
              <a:t>La protezione delle persone fisiche con riguardo al trattamento dei dati di carattere personale è un </a:t>
            </a:r>
            <a:r>
              <a:rPr lang="it-IT" b="1" dirty="0"/>
              <a:t>diritto fondamentale</a:t>
            </a:r>
            <a:r>
              <a:rPr lang="it-IT" dirty="0"/>
              <a:t>. L’articolo 8, paragrafo 1, della Carta dei diritti fondamentali dell’Unione europea («Carta») e l’articolo 16, paragrafo 1, del trattato sul funzionamento dell’Unione europea («TFUE») stabiliscono che </a:t>
            </a:r>
            <a:r>
              <a:rPr lang="it-IT" b="1" dirty="0"/>
              <a:t>ogni persona ha diritto alla protezione dei dati di carattere personale che la riguardano</a:t>
            </a:r>
            <a:r>
              <a:rPr lang="it-IT" dirty="0"/>
              <a:t>.</a:t>
            </a:r>
          </a:p>
          <a:p>
            <a:r>
              <a:rPr lang="it-IT" dirty="0"/>
              <a:t>――――――――――///</a:t>
            </a:r>
          </a:p>
          <a:p>
            <a:r>
              <a:rPr lang="it-IT" b="1" cap="small" dirty="0"/>
              <a:t>11° </a:t>
            </a:r>
            <a:r>
              <a:rPr lang="it-IT" b="1" cap="small" dirty="0" err="1"/>
              <a:t>Considerandum</a:t>
            </a:r>
            <a:r>
              <a:rPr lang="it-IT" b="1" cap="small" dirty="0"/>
              <a:t> ― </a:t>
            </a:r>
            <a:r>
              <a:rPr lang="it-IT" dirty="0"/>
              <a:t>Un’efficace protezione dei dati personali in tutta l’Unione presuppone il rafforzamento e la </a:t>
            </a:r>
            <a:r>
              <a:rPr lang="it-IT" b="1" dirty="0"/>
              <a:t>disciplina dettagliata dei diritti degli interessati</a:t>
            </a:r>
            <a:r>
              <a:rPr lang="it-IT" dirty="0"/>
              <a:t> e </a:t>
            </a:r>
            <a:r>
              <a:rPr lang="it-IT" b="1" dirty="0"/>
              <a:t>degli obblighi </a:t>
            </a:r>
            <a:r>
              <a:rPr lang="it-IT" dirty="0"/>
              <a:t>di coloro che effettuano e determinano il trattamento dei dati personali, nonché </a:t>
            </a:r>
            <a:r>
              <a:rPr lang="it-IT" b="1" dirty="0"/>
              <a:t>poteri equivalenti </a:t>
            </a:r>
            <a:r>
              <a:rPr lang="it-IT" dirty="0"/>
              <a:t>per controllare e assicurare il rispetto delle norme di protezione dei dati personali e </a:t>
            </a:r>
            <a:r>
              <a:rPr lang="it-IT" b="1" dirty="0"/>
              <a:t>sanzioni equivalenti </a:t>
            </a:r>
            <a:r>
              <a:rPr lang="it-IT" dirty="0"/>
              <a:t>per le violazioni negli Stati membri.</a:t>
            </a:r>
          </a:p>
          <a:p>
            <a:endParaRPr lang="it-IT" dirty="0"/>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57</a:t>
            </a:fld>
            <a:endParaRPr lang="it-IT"/>
          </a:p>
        </p:txBody>
      </p:sp>
    </p:spTree>
    <p:extLst>
      <p:ext uri="{BB962C8B-B14F-4D97-AF65-F5344CB8AC3E}">
        <p14:creationId xmlns:p14="http://schemas.microsoft.com/office/powerpoint/2010/main" val="462623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Articolo 4 – Definizioni ― </a:t>
            </a:r>
            <a:r>
              <a:rPr lang="it-IT" dirty="0"/>
              <a:t>n. 1</a:t>
            </a:r>
          </a:p>
          <a:p>
            <a:r>
              <a:rPr lang="it-IT" dirty="0"/>
              <a:t>――――――――///</a:t>
            </a:r>
            <a:r>
              <a:rPr lang="it-IT" b="1" cap="small" dirty="0"/>
              <a:t>26° </a:t>
            </a:r>
            <a:r>
              <a:rPr lang="it-IT" b="1" cap="small" dirty="0" err="1"/>
              <a:t>Considerandum</a:t>
            </a:r>
            <a:r>
              <a:rPr lang="it-IT" b="1" cap="small" dirty="0"/>
              <a:t> ― </a:t>
            </a:r>
            <a:r>
              <a:rPr lang="it-IT" dirty="0"/>
              <a:t>È auspicabile applicare i principi di protezione dei dati </a:t>
            </a:r>
            <a:r>
              <a:rPr lang="it-IT" b="1" dirty="0"/>
              <a:t>a tutte le informazioni relative a una persona fisica identificata o identificabile</a:t>
            </a:r>
            <a:r>
              <a:rPr lang="it-IT" dirty="0"/>
              <a:t>. I dati personali sottoposti a </a:t>
            </a:r>
            <a:r>
              <a:rPr lang="it-IT" b="1" dirty="0" err="1"/>
              <a:t>pseudonimizzazione</a:t>
            </a:r>
            <a:r>
              <a:rPr lang="it-IT" dirty="0"/>
              <a:t>, i quali potrebbero essere attribuiti a una persona fisica mediante l’utilizzo di ulteriori informazioni, dovrebbero essere considerati informazioni su una persona fisica identificabile. </a:t>
            </a:r>
            <a:r>
              <a:rPr lang="it-IT" b="1" dirty="0"/>
              <a:t>Per stabilire l’identificabilità </a:t>
            </a:r>
            <a:r>
              <a:rPr lang="it-IT" dirty="0"/>
              <a:t>di una persona è opportuno considerare tutti i mezzi, come l’individuazione, di cui il titolare del trattamento o un terzo può ragionevolmente avvalersi per identificare detta persona fisica direttamente o indirettamente. Per accertare la ragionevole probabilità di utilizzo dei mezzi per identificare la persona fisica, si dovrebbe prendere in considerazione l’</a:t>
            </a:r>
            <a:r>
              <a:rPr lang="it-IT" b="1" dirty="0"/>
              <a:t>insieme dei fattori obiettivi</a:t>
            </a:r>
            <a:r>
              <a:rPr lang="it-IT" dirty="0"/>
              <a:t>, tra cui i costi e il tempo necessario per l’identificazione, tenendo conto sia delle tecnologie disponibili al momento del trattamento, sia degli sviluppi tecnologici. I principi di protezione dei dati non dovrebbero pertanto applicarsi a </a:t>
            </a:r>
            <a:r>
              <a:rPr lang="it-IT" b="1" dirty="0"/>
              <a:t>informazioni anonime</a:t>
            </a:r>
            <a:r>
              <a:rPr lang="it-IT" dirty="0"/>
              <a:t>, vale a dire informazioni che non si riferiscono a una persona fisica identificata o identificabile o a dati personali resi sufficientemente anonimi da impedire o da non consentire più l’identificazione dell’interessato. Il presente regolamento non si applica pertanto al trattamento di tali informazioni anonime, anche per finalità statistiche o di ricerca.</a:t>
            </a:r>
          </a:p>
          <a:p>
            <a:pPr defTabSz="1026531">
              <a:defRPr/>
            </a:pPr>
            <a:endParaRPr lang="it-IT" dirty="0">
              <a:solidFill>
                <a:prstClr val="black"/>
              </a:solidFill>
            </a:endParaRPr>
          </a:p>
          <a:p>
            <a:pPr defTabSz="1026531">
              <a:defRPr/>
            </a:pPr>
            <a:r>
              <a:rPr lang="it-IT" b="1" cap="small" dirty="0">
                <a:solidFill>
                  <a:prstClr val="black"/>
                </a:solidFill>
              </a:rPr>
              <a:t>30° </a:t>
            </a:r>
            <a:r>
              <a:rPr lang="it-IT" b="1" cap="small" dirty="0" err="1">
                <a:solidFill>
                  <a:prstClr val="black"/>
                </a:solidFill>
              </a:rPr>
              <a:t>Considerandum</a:t>
            </a:r>
            <a:r>
              <a:rPr lang="it-IT" b="1" cap="small" dirty="0">
                <a:solidFill>
                  <a:prstClr val="black"/>
                </a:solidFill>
              </a:rPr>
              <a:t> ― </a:t>
            </a:r>
            <a:r>
              <a:rPr lang="it-IT" dirty="0">
                <a:solidFill>
                  <a:prstClr val="black"/>
                </a:solidFill>
              </a:rPr>
              <a:t>Le persone fisiche possono essere associate a </a:t>
            </a:r>
            <a:r>
              <a:rPr lang="it-IT" b="1" dirty="0">
                <a:solidFill>
                  <a:prstClr val="black"/>
                </a:solidFill>
              </a:rPr>
              <a:t>identificativi online </a:t>
            </a:r>
            <a:r>
              <a:rPr lang="it-IT" dirty="0">
                <a:solidFill>
                  <a:prstClr val="black"/>
                </a:solidFill>
              </a:rPr>
              <a:t>prodotti dai dispositivi, dalle applicazioni, dagli strumenti e dai protocolli utilizzati, quali gli indirizzi IP, a marcatori temporanei (cookies) o a </a:t>
            </a:r>
            <a:r>
              <a:rPr lang="it-IT" b="1" dirty="0">
                <a:solidFill>
                  <a:prstClr val="black"/>
                </a:solidFill>
              </a:rPr>
              <a:t>identificativi di altro tipo</a:t>
            </a:r>
            <a:r>
              <a:rPr lang="it-IT" dirty="0">
                <a:solidFill>
                  <a:prstClr val="black"/>
                </a:solidFill>
              </a:rPr>
              <a:t>, come i </a:t>
            </a:r>
            <a:r>
              <a:rPr lang="it-IT" dirty="0" err="1">
                <a:solidFill>
                  <a:prstClr val="black"/>
                </a:solidFill>
              </a:rPr>
              <a:t>tag</a:t>
            </a:r>
            <a:r>
              <a:rPr lang="it-IT" dirty="0">
                <a:solidFill>
                  <a:prstClr val="black"/>
                </a:solidFill>
              </a:rPr>
              <a:t> di identificazione a radiofrequenza. Tali identificativi possono lasciare tracce che, in particolare se combinate con identificativi univoci e altre informazioni ricevute dai server, possono essere utilizzate per creare profili delle persone fisiche e identificarle.</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58</a:t>
            </a:fld>
            <a:endParaRPr lang="it-IT"/>
          </a:p>
        </p:txBody>
      </p:sp>
    </p:spTree>
    <p:extLst>
      <p:ext uri="{BB962C8B-B14F-4D97-AF65-F5344CB8AC3E}">
        <p14:creationId xmlns:p14="http://schemas.microsoft.com/office/powerpoint/2010/main" val="2115872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57° </a:t>
            </a:r>
            <a:r>
              <a:rPr lang="it-IT" b="1" cap="small" dirty="0" err="1">
                <a:latin typeface="Garamond" panose="02020404030301010803" pitchFamily="18" charset="0"/>
              </a:rPr>
              <a:t>Considerandum</a:t>
            </a:r>
            <a:endParaRPr lang="it-IT" b="1" cap="small" dirty="0">
              <a:latin typeface="Garamond" panose="02020404030301010803" pitchFamily="18" charset="0"/>
            </a:endParaRPr>
          </a:p>
          <a:p>
            <a:r>
              <a:rPr lang="it-IT" dirty="0">
                <a:latin typeface="Garamond" panose="02020404030301010803" pitchFamily="18" charset="0"/>
              </a:rPr>
              <a:t>Se i dati personali che tratta non gli consentono di identificare una persona fisica, il titolare del trattamento non dovrebbe essere obbligato ad acquisire </a:t>
            </a:r>
            <a:r>
              <a:rPr lang="it-IT" b="1" dirty="0">
                <a:latin typeface="Garamond" panose="02020404030301010803" pitchFamily="18" charset="0"/>
              </a:rPr>
              <a:t>ulteriori informazioni per identificare l’interessato</a:t>
            </a:r>
            <a:r>
              <a:rPr lang="it-IT" dirty="0">
                <a:latin typeface="Garamond" panose="02020404030301010803" pitchFamily="18" charset="0"/>
              </a:rPr>
              <a:t> al solo fine di rispettare una disposizione del presente regolamento. Tuttavia, il titolare del trattamento non dovrebbe rifiutare le ulteriori informazioni fornite dall’interessato al fine di sostenere l’esercizio dei suoi diritti. L’identificazione dovrebbe includere l’</a:t>
            </a:r>
            <a:r>
              <a:rPr lang="it-IT" b="1" dirty="0">
                <a:latin typeface="Garamond" panose="02020404030301010803" pitchFamily="18" charset="0"/>
              </a:rPr>
              <a:t>identificazione digitale di un interessato</a:t>
            </a:r>
            <a:r>
              <a:rPr lang="it-IT" dirty="0">
                <a:latin typeface="Garamond" panose="02020404030301010803" pitchFamily="18" charset="0"/>
              </a:rPr>
              <a:t>, ad esempio mediante un meccanismo di autenticazione quali le stesse credenziali, utilizzate dall’interessato per l’accesso (log in) al servizio on line offerto dal titolare del trattamento.</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59</a:t>
            </a:fld>
            <a:endParaRPr lang="it-IT"/>
          </a:p>
        </p:txBody>
      </p:sp>
    </p:spTree>
    <p:extLst>
      <p:ext uri="{BB962C8B-B14F-4D97-AF65-F5344CB8AC3E}">
        <p14:creationId xmlns:p14="http://schemas.microsoft.com/office/powerpoint/2010/main" val="439628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27° </a:t>
            </a:r>
            <a:r>
              <a:rPr lang="it-IT" b="1" cap="small" dirty="0" err="1"/>
              <a:t>Considerandum</a:t>
            </a:r>
            <a:r>
              <a:rPr lang="it-IT" b="1" cap="small" dirty="0"/>
              <a:t> ― </a:t>
            </a:r>
            <a:r>
              <a:rPr lang="it-IT" dirty="0"/>
              <a:t>Il presente regolamento non si applica ai dati personali delle persone decedute. Gli Stati membri possono prevedere norme riguardanti il trattamento dei dati personali delle persone decedute.</a:t>
            </a:r>
          </a:p>
          <a:p>
            <a:r>
              <a:rPr lang="it-IT" b="1" cap="small" dirty="0"/>
              <a:t>158° </a:t>
            </a:r>
            <a:r>
              <a:rPr lang="it-IT" b="1" cap="small" dirty="0" err="1"/>
              <a:t>Considerandum</a:t>
            </a:r>
            <a:r>
              <a:rPr lang="it-IT" b="1" cap="small" dirty="0"/>
              <a:t> ― </a:t>
            </a:r>
            <a:r>
              <a:rPr lang="it-IT" dirty="0"/>
              <a:t>Qualora i dati personali siano trattati a fini di archiviazione, il presente regolamento dovrebbe applicarsi anche a tale tipo di trattamento, tenendo presente che non dovrebbe applicarsi ai dati delle persone decedute. [… omissis…]</a:t>
            </a:r>
          </a:p>
          <a:p>
            <a:r>
              <a:rPr lang="it-IT" b="1" cap="small" dirty="0"/>
              <a:t>160° </a:t>
            </a:r>
            <a:r>
              <a:rPr lang="it-IT" b="1" cap="small" dirty="0" err="1"/>
              <a:t>Considerandum</a:t>
            </a:r>
            <a:r>
              <a:rPr lang="it-IT" b="1" cap="small" dirty="0"/>
              <a:t> ― </a:t>
            </a:r>
            <a:r>
              <a:rPr lang="it-IT" dirty="0"/>
              <a:t>Qualora i dati personali siano trattati a fini di ricerca storica, il presente regolamento dovrebbe applicarsi anche a tale trattamento. Ciò dovrebbe comprendere anche la ricerca storica e la ricerca a fini genealogici, tenendo conto del fatto che il presente regolamento non dovrebbe applicarsi ai dati delle persone decedute.</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60</a:t>
            </a:fld>
            <a:endParaRPr lang="it-IT"/>
          </a:p>
        </p:txBody>
      </p:sp>
    </p:spTree>
    <p:extLst>
      <p:ext uri="{BB962C8B-B14F-4D97-AF65-F5344CB8AC3E}">
        <p14:creationId xmlns:p14="http://schemas.microsoft.com/office/powerpoint/2010/main" val="192521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prstClr val="black"/>
                </a:solidFill>
              </a:rPr>
              <a:t>Anche la direttiva  (UE)  2016/681  del  Parlamento  europeo   e   del Consiglio, del 27 aprile  2016,  sull'uso  dei  dati  del  codice  di prenotazione (PNR) a fini di prevenzione,  accertamento,  indagine  e azione penale nei confronti dei reati di terrorismo e dei reati gravi (termine di recepimento: 25 maggio 2018); </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11</a:t>
            </a:fld>
            <a:endParaRPr lang="it-IT"/>
          </a:p>
        </p:txBody>
      </p:sp>
    </p:spTree>
    <p:extLst>
      <p:ext uri="{BB962C8B-B14F-4D97-AF65-F5344CB8AC3E}">
        <p14:creationId xmlns:p14="http://schemas.microsoft.com/office/powerpoint/2010/main" val="549779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Art. 4, n. 7 ― «</a:t>
            </a:r>
            <a:r>
              <a:rPr lang="it-IT" i="1" dirty="0"/>
              <a:t>titolare del trattamento</a:t>
            </a:r>
            <a:r>
              <a:rPr lang="it-IT" dirty="0"/>
              <a:t>»: la persona fisica o giuridica, l’autorità pubblica, il servizio o altro organismo che, singolarmente o insieme ad altri, determina le finalità e i mezzi del trattamento di dati personali; quando le finalità e i mezzi di tale trattamento sono determinati dal diritto dell’Unione o degli Stati membri, il titolare del trattamento o i criteri specifici applicabili alla sua </a:t>
            </a:r>
            <a:r>
              <a:rPr lang="it-IT" i="1" dirty="0"/>
              <a:t>designazione</a:t>
            </a:r>
            <a:r>
              <a:rPr lang="it-IT" dirty="0"/>
              <a:t> possono essere stabiliti dal diritto dell’Unione o degli Stati membri; [… omissis…] n. 18 ― «</a:t>
            </a:r>
            <a:r>
              <a:rPr lang="it-IT" b="1" i="1" dirty="0"/>
              <a:t>impresa</a:t>
            </a:r>
            <a:r>
              <a:rPr lang="it-IT" dirty="0"/>
              <a:t>»: la persona fisica o giuridica, </a:t>
            </a:r>
            <a:r>
              <a:rPr lang="it-IT" i="1" dirty="0"/>
              <a:t>indipendentemente dalla forma giuridica rivestita</a:t>
            </a:r>
            <a:r>
              <a:rPr lang="it-IT" dirty="0"/>
              <a:t>, che eserciti un’attività economica, comprendente le società di persone o le associazioni che esercitano regolarmente un’attività economica;</a:t>
            </a:r>
          </a:p>
          <a:p>
            <a:r>
              <a:rPr lang="it-IT" dirty="0"/>
              <a:t>――――――――――///</a:t>
            </a:r>
          </a:p>
          <a:p>
            <a:r>
              <a:rPr lang="it-IT" b="1" cap="small" dirty="0"/>
              <a:t>74° </a:t>
            </a:r>
            <a:r>
              <a:rPr lang="it-IT" b="1" cap="small" dirty="0" err="1"/>
              <a:t>Considerandum</a:t>
            </a:r>
            <a:r>
              <a:rPr lang="it-IT" b="1" cap="small" dirty="0"/>
              <a:t> </a:t>
            </a:r>
            <a:r>
              <a:rPr lang="it-IT" dirty="0"/>
              <a:t>― È opportuno stabilire </a:t>
            </a:r>
            <a:r>
              <a:rPr lang="it-IT" b="1" dirty="0"/>
              <a:t>la responsabilità generale del titolare del trattamento</a:t>
            </a:r>
            <a:r>
              <a:rPr lang="it-IT" dirty="0"/>
              <a:t> per qualsiasi trattamento di dati personali che quest’ultimo abbia effettuato direttamente o che altri abbiano effettuato per suo conto. In particolare, il titolare del trattamento dovrebbe essere tenuto a mettere in atto misure adeguate ed efficaci ed essere in grado di </a:t>
            </a:r>
            <a:r>
              <a:rPr lang="it-IT" b="1" dirty="0"/>
              <a:t>dimostrare la conformità</a:t>
            </a:r>
            <a:r>
              <a:rPr lang="it-IT" dirty="0"/>
              <a:t> delle attività di trattamento con il presente regolamento, compresa l’</a:t>
            </a:r>
            <a:r>
              <a:rPr lang="it-IT" b="1" dirty="0"/>
              <a:t>efficacia delle misure</a:t>
            </a:r>
            <a:r>
              <a:rPr lang="it-IT" dirty="0"/>
              <a:t>. Tali misure dovrebbero tener conto della natura, dell’ambito di applicazione, del contesto e delle finalità del trattamento, nonché del rischio per i diritti e le libertà delle persone fisiche.</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63</a:t>
            </a:fld>
            <a:endParaRPr lang="it-IT"/>
          </a:p>
        </p:txBody>
      </p:sp>
    </p:spTree>
    <p:extLst>
      <p:ext uri="{BB962C8B-B14F-4D97-AF65-F5344CB8AC3E}">
        <p14:creationId xmlns:p14="http://schemas.microsoft.com/office/powerpoint/2010/main" val="554736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Ricordando anche che tutte le istituzioni del sistema educativo di istruzione e formazione sono dotate di </a:t>
            </a:r>
            <a:r>
              <a:rPr lang="it-IT" sz="1200" u="sng" kern="1200" dirty="0">
                <a:solidFill>
                  <a:schemeClr val="tx1"/>
                </a:solidFill>
                <a:effectLst/>
                <a:latin typeface="+mn-lt"/>
                <a:ea typeface="+mn-ea"/>
                <a:cs typeface="+mn-cs"/>
              </a:rPr>
              <a:t>autonomia</a:t>
            </a:r>
            <a:r>
              <a:rPr lang="it-IT" sz="1200" kern="1200" dirty="0">
                <a:solidFill>
                  <a:schemeClr val="tx1"/>
                </a:solidFill>
                <a:effectLst/>
                <a:latin typeface="+mn-lt"/>
                <a:ea typeface="+mn-ea"/>
                <a:cs typeface="+mn-cs"/>
              </a:rPr>
              <a:t> didattica e </a:t>
            </a:r>
            <a:r>
              <a:rPr lang="it-IT" sz="1200" u="sng" kern="1200" dirty="0">
                <a:solidFill>
                  <a:schemeClr val="tx1"/>
                </a:solidFill>
                <a:effectLst/>
                <a:latin typeface="+mn-lt"/>
                <a:ea typeface="+mn-ea"/>
                <a:cs typeface="+mn-cs"/>
              </a:rPr>
              <a:t>organizzativa</a:t>
            </a:r>
            <a:r>
              <a:rPr lang="it-IT" sz="1200" kern="1200" dirty="0">
                <a:solidFill>
                  <a:schemeClr val="tx1"/>
                </a:solidFill>
                <a:effectLst/>
                <a:latin typeface="+mn-lt"/>
                <a:ea typeface="+mn-ea"/>
                <a:cs typeface="+mn-cs"/>
              </a:rPr>
              <a:t>, si deve ritenere che titolare dei trattamenti di dati personali in ambito scolastico è sempre </a:t>
            </a:r>
            <a:r>
              <a:rPr lang="it-IT" sz="1200" u="sng" kern="1200" dirty="0">
                <a:solidFill>
                  <a:schemeClr val="tx1"/>
                </a:solidFill>
                <a:effectLst/>
                <a:latin typeface="+mn-lt"/>
                <a:ea typeface="+mn-ea"/>
                <a:cs typeface="+mn-cs"/>
              </a:rPr>
              <a:t>l’ente-istituto scolastico</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statale</a:t>
            </a:r>
            <a:r>
              <a:rPr lang="it-IT" sz="1200" kern="1200" dirty="0">
                <a:solidFill>
                  <a:schemeClr val="tx1"/>
                </a:solidFill>
                <a:effectLst/>
                <a:latin typeface="+mn-lt"/>
                <a:ea typeface="+mn-ea"/>
                <a:cs typeface="+mn-cs"/>
              </a:rPr>
              <a:t> o </a:t>
            </a:r>
            <a:r>
              <a:rPr lang="it-IT" sz="1200" i="1" kern="1200" dirty="0">
                <a:solidFill>
                  <a:schemeClr val="tx1"/>
                </a:solidFill>
                <a:effectLst/>
                <a:latin typeface="+mn-lt"/>
                <a:ea typeface="+mn-ea"/>
                <a:cs typeface="+mn-cs"/>
              </a:rPr>
              <a:t>paritario</a:t>
            </a:r>
            <a:r>
              <a:rPr lang="it-IT" sz="1200" kern="1200" dirty="0">
                <a:solidFill>
                  <a:schemeClr val="tx1"/>
                </a:solidFill>
                <a:effectLst/>
                <a:latin typeface="+mn-lt"/>
                <a:ea typeface="+mn-ea"/>
                <a:cs typeface="+mn-cs"/>
              </a:rPr>
              <a:t> che sia.</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64</a:t>
            </a:fld>
            <a:endParaRPr lang="it-IT"/>
          </a:p>
        </p:txBody>
      </p:sp>
    </p:spTree>
    <p:extLst>
      <p:ext uri="{BB962C8B-B14F-4D97-AF65-F5344CB8AC3E}">
        <p14:creationId xmlns:p14="http://schemas.microsoft.com/office/powerpoint/2010/main" val="749802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65</a:t>
            </a:fld>
            <a:endParaRPr lang="it-IT"/>
          </a:p>
        </p:txBody>
      </p:sp>
    </p:spTree>
    <p:extLst>
      <p:ext uri="{BB962C8B-B14F-4D97-AF65-F5344CB8AC3E}">
        <p14:creationId xmlns:p14="http://schemas.microsoft.com/office/powerpoint/2010/main" val="1781747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posizione delle scuole non paritarie (Legge n. 27/2006) è diversa: mentre la frequenza delle scuole paritarie costituisce assolvimento del diritto-dovere all’istruzione e alla formazione, di cui al decreto legislativo 15 aprile 2005, n. 76, </a:t>
            </a:r>
            <a:r>
              <a:rPr lang="it-IT" sz="1200" u="sng" kern="1200" dirty="0">
                <a:solidFill>
                  <a:schemeClr val="tx1"/>
                </a:solidFill>
                <a:effectLst/>
                <a:latin typeface="+mn-lt"/>
                <a:ea typeface="+mn-ea"/>
                <a:cs typeface="+mn-cs"/>
              </a:rPr>
              <a:t>le scuole non paritarie</a:t>
            </a:r>
            <a:r>
              <a:rPr lang="it-IT" sz="1200" kern="1200" dirty="0">
                <a:solidFill>
                  <a:schemeClr val="tx1"/>
                </a:solidFill>
                <a:effectLst/>
                <a:latin typeface="+mn-lt"/>
                <a:ea typeface="+mn-ea"/>
                <a:cs typeface="+mn-cs"/>
              </a:rPr>
              <a:t>, pur disciplinate dalla legge, </a:t>
            </a:r>
            <a:r>
              <a:rPr lang="it-IT" sz="1200" u="sng" kern="1200" dirty="0">
                <a:solidFill>
                  <a:schemeClr val="tx1"/>
                </a:solidFill>
                <a:effectLst/>
                <a:latin typeface="+mn-lt"/>
                <a:ea typeface="+mn-ea"/>
                <a:cs typeface="+mn-cs"/>
              </a:rPr>
              <a:t>non fanno parte del sistema nazionale di istruzione</a:t>
            </a:r>
            <a:r>
              <a:rPr lang="it-IT" sz="1200" kern="1200" dirty="0">
                <a:solidFill>
                  <a:schemeClr val="tx1"/>
                </a:solidFill>
                <a:effectLst/>
                <a:latin typeface="+mn-lt"/>
                <a:ea typeface="+mn-ea"/>
                <a:cs typeface="+mn-cs"/>
              </a:rPr>
              <a:t>. Le scuole non paritarie, tra l’altro, non possono rilasciare titoli di studio aventi valore legale, né intermedi, né finali. Esse inoltre non possono assumere denominazioni identiche o comunque corrispondenti a quelle previste dall’ordinamento vigente per le istituzioni scolastiche statali o paritarie e devono indicare nella propria denominazione la condizione di scuola non paritaria.</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Per queste loro caratteristiche, </a:t>
            </a:r>
            <a:r>
              <a:rPr lang="it-IT" sz="1200" u="sng" kern="1200" dirty="0">
                <a:solidFill>
                  <a:schemeClr val="tx1"/>
                </a:solidFill>
                <a:effectLst/>
                <a:latin typeface="+mn-lt"/>
                <a:ea typeface="+mn-ea"/>
                <a:cs typeface="+mn-cs"/>
              </a:rPr>
              <a:t>è dubbio</a:t>
            </a:r>
            <a:r>
              <a:rPr lang="it-IT" sz="1200" kern="1200" dirty="0">
                <a:solidFill>
                  <a:schemeClr val="tx1"/>
                </a:solidFill>
                <a:effectLst/>
                <a:latin typeface="+mn-lt"/>
                <a:ea typeface="+mn-ea"/>
                <a:cs typeface="+mn-cs"/>
              </a:rPr>
              <a:t> </a:t>
            </a:r>
            <a:r>
              <a:rPr lang="it-IT" sz="1200" u="sng" kern="1200" dirty="0">
                <a:solidFill>
                  <a:schemeClr val="tx1"/>
                </a:solidFill>
                <a:effectLst/>
                <a:latin typeface="+mn-lt"/>
                <a:ea typeface="+mn-ea"/>
                <a:cs typeface="+mn-cs"/>
              </a:rPr>
              <a:t>che l’attività delle scuole non paritarie possa essere considerata di “interesse pubblico”</a:t>
            </a:r>
            <a:r>
              <a:rPr lang="it-IT" sz="1200" kern="1200" dirty="0">
                <a:solidFill>
                  <a:schemeClr val="tx1"/>
                </a:solidFill>
                <a:effectLst/>
                <a:latin typeface="+mn-lt"/>
                <a:ea typeface="+mn-ea"/>
                <a:cs typeface="+mn-cs"/>
              </a:rPr>
              <a:t>, con la conseguenza che, in via generale, </a:t>
            </a:r>
            <a:r>
              <a:rPr lang="it-IT" sz="1200" u="sng" kern="1200" dirty="0">
                <a:solidFill>
                  <a:schemeClr val="tx1"/>
                </a:solidFill>
                <a:effectLst/>
                <a:latin typeface="+mn-lt"/>
                <a:ea typeface="+mn-ea"/>
                <a:cs typeface="+mn-cs"/>
              </a:rPr>
              <a:t>il trattamento di dati personali da esse effettuato dovrebbe essere </a:t>
            </a:r>
            <a:r>
              <a:rPr lang="it-IT" sz="1200" i="1" u="sng" kern="1200" dirty="0">
                <a:solidFill>
                  <a:schemeClr val="tx1"/>
                </a:solidFill>
                <a:effectLst/>
                <a:latin typeface="+mn-lt"/>
                <a:ea typeface="+mn-ea"/>
                <a:cs typeface="+mn-cs"/>
              </a:rPr>
              <a:t>prudenzialmente</a:t>
            </a:r>
            <a:r>
              <a:rPr lang="it-IT" sz="1200" u="sng" kern="1200" dirty="0">
                <a:solidFill>
                  <a:schemeClr val="tx1"/>
                </a:solidFill>
                <a:effectLst/>
                <a:latin typeface="+mn-lt"/>
                <a:ea typeface="+mn-ea"/>
                <a:cs typeface="+mn-cs"/>
              </a:rPr>
              <a:t> considerato</a:t>
            </a:r>
            <a:r>
              <a:rPr lang="it-IT" sz="1200" kern="1200" dirty="0">
                <a:solidFill>
                  <a:schemeClr val="tx1"/>
                </a:solidFill>
                <a:effectLst/>
                <a:latin typeface="+mn-lt"/>
                <a:ea typeface="+mn-ea"/>
                <a:cs typeface="+mn-cs"/>
              </a:rPr>
              <a:t>, ai fini della disciplina di cui al RGPD, </a:t>
            </a:r>
            <a:r>
              <a:rPr lang="it-IT" sz="1200" u="sng" kern="1200" dirty="0">
                <a:solidFill>
                  <a:schemeClr val="tx1"/>
                </a:solidFill>
                <a:effectLst/>
                <a:latin typeface="+mn-lt"/>
                <a:ea typeface="+mn-ea"/>
                <a:cs typeface="+mn-cs"/>
              </a:rPr>
              <a:t>alla stessa stregua di quello attuato da un qualsiasi soggetto privato</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66</a:t>
            </a:fld>
            <a:endParaRPr lang="it-IT"/>
          </a:p>
        </p:txBody>
      </p:sp>
    </p:spTree>
    <p:extLst>
      <p:ext uri="{BB962C8B-B14F-4D97-AF65-F5344CB8AC3E}">
        <p14:creationId xmlns:p14="http://schemas.microsoft.com/office/powerpoint/2010/main" val="3958157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67</a:t>
            </a:fld>
            <a:endParaRPr lang="it-IT"/>
          </a:p>
        </p:txBody>
      </p:sp>
    </p:spTree>
    <p:extLst>
      <p:ext uri="{BB962C8B-B14F-4D97-AF65-F5344CB8AC3E}">
        <p14:creationId xmlns:p14="http://schemas.microsoft.com/office/powerpoint/2010/main" val="4265528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68</a:t>
            </a:fld>
            <a:endParaRPr lang="it-IT"/>
          </a:p>
        </p:txBody>
      </p:sp>
    </p:spTree>
    <p:extLst>
      <p:ext uri="{BB962C8B-B14F-4D97-AF65-F5344CB8AC3E}">
        <p14:creationId xmlns:p14="http://schemas.microsoft.com/office/powerpoint/2010/main" val="33583310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Nell’individuazione e analisi dei trattamenti occorre porre la massima attenzione nell’identificare e distinguere un trattamento dall’altro, con riguardo a numerosi ed eterogenei adempimenti e servizi che le scuole sono chiamate ad erogare.</a:t>
            </a:r>
          </a:p>
          <a:p>
            <a:r>
              <a:rPr lang="it-IT" sz="1200" kern="1200" dirty="0">
                <a:solidFill>
                  <a:schemeClr val="tx1"/>
                </a:solidFill>
                <a:effectLst/>
                <a:latin typeface="+mn-lt"/>
                <a:ea typeface="+mn-ea"/>
                <a:cs typeface="+mn-cs"/>
              </a:rPr>
              <a:t>Per esempio, esiste il </a:t>
            </a:r>
            <a:r>
              <a:rPr lang="it-IT" sz="1200" u="sng" kern="1200" dirty="0">
                <a:solidFill>
                  <a:schemeClr val="tx1"/>
                </a:solidFill>
                <a:effectLst/>
                <a:latin typeface="+mn-lt"/>
                <a:ea typeface="+mn-ea"/>
                <a:cs typeface="+mn-cs"/>
              </a:rPr>
              <a:t>Sistema nazionale delle anagrafi degli studenti</a:t>
            </a:r>
            <a:r>
              <a:rPr lang="it-IT" sz="1200" kern="1200" dirty="0">
                <a:solidFill>
                  <a:schemeClr val="tx1"/>
                </a:solidFill>
                <a:effectLst/>
                <a:latin typeface="+mn-lt"/>
                <a:ea typeface="+mn-ea"/>
                <a:cs typeface="+mn-cs"/>
              </a:rPr>
              <a:t> </a:t>
            </a:r>
            <a:r>
              <a:rPr lang="it-IT" sz="1200" kern="1200" baseline="30000" dirty="0">
                <a:solidFill>
                  <a:schemeClr val="tx1"/>
                </a:solidFill>
                <a:effectLst/>
                <a:latin typeface="+mn-lt"/>
                <a:ea typeface="+mn-ea"/>
                <a:cs typeface="+mn-cs"/>
              </a:rPr>
              <a:t>(Art. 3, D. Lgs. n. 76/2005)</a:t>
            </a:r>
            <a:r>
              <a:rPr lang="it-IT" sz="1200" kern="1200" dirty="0">
                <a:solidFill>
                  <a:schemeClr val="tx1"/>
                </a:solidFill>
                <a:effectLst/>
                <a:latin typeface="+mn-lt"/>
                <a:ea typeface="+mn-ea"/>
                <a:cs typeface="+mn-cs"/>
              </a:rPr>
              <a:t> che prevede uno specifico “</a:t>
            </a:r>
            <a:r>
              <a:rPr lang="it-IT" sz="1200" i="1" kern="1200" dirty="0">
                <a:solidFill>
                  <a:schemeClr val="tx1"/>
                </a:solidFill>
                <a:effectLst/>
                <a:latin typeface="+mn-lt"/>
                <a:ea typeface="+mn-ea"/>
                <a:cs typeface="+mn-cs"/>
              </a:rPr>
              <a:t>trattamento dei dati sui percorsi scolastici, formativi e in apprendistato dei singoli studenti a partire dal primo anno della scuola primaria</a:t>
            </a:r>
            <a:r>
              <a:rPr lang="it-IT" sz="1200" kern="1200" dirty="0">
                <a:solidFill>
                  <a:schemeClr val="tx1"/>
                </a:solidFill>
                <a:effectLst/>
                <a:latin typeface="+mn-lt"/>
                <a:ea typeface="+mn-ea"/>
                <a:cs typeface="+mn-cs"/>
              </a:rPr>
              <a:t>”, con trasferimento di tali dati alle anagrafi regionali per l’obbligo formativo. </a:t>
            </a:r>
          </a:p>
          <a:p>
            <a:r>
              <a:rPr lang="it-IT" sz="1200" kern="1200" dirty="0">
                <a:solidFill>
                  <a:schemeClr val="tx1"/>
                </a:solidFill>
                <a:effectLst/>
                <a:latin typeface="+mn-lt"/>
                <a:ea typeface="+mn-ea"/>
                <a:cs typeface="+mn-cs"/>
              </a:rPr>
              <a:t>In un altro contesto, si pensi alle possibili implicazioni – in tema di protezione dei dati personali – della c.d. </a:t>
            </a:r>
            <a:r>
              <a:rPr lang="it-IT" sz="1200" u="sng" kern="1200" dirty="0">
                <a:solidFill>
                  <a:schemeClr val="tx1"/>
                </a:solidFill>
                <a:effectLst/>
                <a:latin typeface="+mn-lt"/>
                <a:ea typeface="+mn-ea"/>
                <a:cs typeface="+mn-cs"/>
              </a:rPr>
              <a:t>Internazionalizzazione del sistema di istruzione e formazione</a:t>
            </a:r>
            <a:r>
              <a:rPr lang="it-IT" sz="1200" kern="1200" dirty="0">
                <a:solidFill>
                  <a:schemeClr val="tx1"/>
                </a:solidFill>
                <a:effectLst/>
                <a:latin typeface="+mn-lt"/>
                <a:ea typeface="+mn-ea"/>
                <a:cs typeface="+mn-cs"/>
              </a:rPr>
              <a:t> , con programmi all’interno e all’esterno dell’Unione europea e possibili trasferimenti dei dati personali in paesi extra-europei o organizzazioni internazionali </a:t>
            </a:r>
            <a:r>
              <a:rPr lang="it-IT" sz="1200" kern="1200" baseline="30000" dirty="0">
                <a:solidFill>
                  <a:schemeClr val="tx1"/>
                </a:solidFill>
                <a:effectLst/>
                <a:latin typeface="+mn-lt"/>
                <a:ea typeface="+mn-ea"/>
                <a:cs typeface="+mn-cs"/>
              </a:rPr>
              <a:t>(Artt. da 44 a 50)</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Occorre anche considerare che le istituzioni scolastiche, pubbliche e private, possono effettuare trattamenti di dati personali associati ad </a:t>
            </a:r>
            <a:r>
              <a:rPr lang="it-IT" sz="1200" u="sng" kern="1200" dirty="0">
                <a:solidFill>
                  <a:schemeClr val="tx1"/>
                </a:solidFill>
                <a:effectLst/>
                <a:latin typeface="+mn-lt"/>
                <a:ea typeface="+mn-ea"/>
                <a:cs typeface="+mn-cs"/>
              </a:rPr>
              <a:t>attività non strettamente connesse a quelle didattiche</a:t>
            </a:r>
            <a:r>
              <a:rPr lang="it-IT" sz="1200" kern="1200" dirty="0">
                <a:solidFill>
                  <a:schemeClr val="tx1"/>
                </a:solidFill>
                <a:effectLst/>
                <a:latin typeface="+mn-lt"/>
                <a:ea typeface="+mn-ea"/>
                <a:cs typeface="+mn-cs"/>
              </a:rPr>
              <a:t> o </a:t>
            </a:r>
            <a:r>
              <a:rPr lang="it-IT" sz="1200" u="sng" kern="1200" dirty="0">
                <a:solidFill>
                  <a:schemeClr val="tx1"/>
                </a:solidFill>
                <a:effectLst/>
                <a:latin typeface="+mn-lt"/>
                <a:ea typeface="+mn-ea"/>
                <a:cs typeface="+mn-cs"/>
              </a:rPr>
              <a:t>che comunque non sono previste dall’ordinamento scolastico</a:t>
            </a:r>
            <a:r>
              <a:rPr lang="it-IT" sz="1200" kern="1200" dirty="0">
                <a:solidFill>
                  <a:schemeClr val="tx1"/>
                </a:solidFill>
                <a:effectLst/>
                <a:latin typeface="+mn-lt"/>
                <a:ea typeface="+mn-ea"/>
                <a:cs typeface="+mn-cs"/>
              </a:rPr>
              <a:t>. Per questi trattamenti è necessaria maggiore attenzione nella valutazione delle condizioni di liceità e nella individuazione degli obblighi per il titolare del trattamento.</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Sono </a:t>
            </a:r>
            <a:r>
              <a:rPr lang="it-IT" sz="1200" u="sng" kern="1200" dirty="0">
                <a:solidFill>
                  <a:schemeClr val="tx1"/>
                </a:solidFill>
                <a:effectLst/>
                <a:latin typeface="+mn-lt"/>
                <a:ea typeface="+mn-ea"/>
                <a:cs typeface="+mn-cs"/>
              </a:rPr>
              <a:t>solo degli esempi</a:t>
            </a:r>
            <a:r>
              <a:rPr lang="it-IT" sz="1200" kern="1200" dirty="0">
                <a:solidFill>
                  <a:schemeClr val="tx1"/>
                </a:solidFill>
                <a:effectLst/>
                <a:latin typeface="+mn-lt"/>
                <a:ea typeface="+mn-ea"/>
                <a:cs typeface="+mn-cs"/>
              </a:rPr>
              <a:t> della complessità e molteplicità dei trattamenti di dati personali in ambito scolastico, che impongono – giova ripetere – un’opera di attenta analisi e individuazione in sede di revisione della </a:t>
            </a:r>
            <a:r>
              <a:rPr lang="it-IT" sz="1200" i="1" kern="1200" dirty="0">
                <a:solidFill>
                  <a:schemeClr val="tx1"/>
                </a:solidFill>
                <a:effectLst/>
                <a:latin typeface="+mn-lt"/>
                <a:ea typeface="+mn-ea"/>
                <a:cs typeface="+mn-cs"/>
              </a:rPr>
              <a:t>data protection policy</a:t>
            </a:r>
            <a:r>
              <a:rPr lang="it-IT" sz="1200" kern="1200" dirty="0">
                <a:solidFill>
                  <a:schemeClr val="tx1"/>
                </a:solidFill>
                <a:effectLst/>
                <a:latin typeface="+mn-lt"/>
                <a:ea typeface="+mn-ea"/>
                <a:cs typeface="+mn-cs"/>
              </a:rPr>
              <a:t> dell’istituzione scolastica considerata, con particolare attenzione al nuovo principio di </a:t>
            </a:r>
            <a:r>
              <a:rPr lang="it-IT" sz="1200" i="1" kern="1200" dirty="0">
                <a:solidFill>
                  <a:schemeClr val="tx1"/>
                </a:solidFill>
                <a:effectLst/>
                <a:latin typeface="+mn-lt"/>
                <a:ea typeface="+mn-ea"/>
                <a:cs typeface="+mn-cs"/>
              </a:rPr>
              <a:t>accountability</a:t>
            </a:r>
            <a:r>
              <a:rPr lang="it-IT" sz="1200" kern="1200" dirty="0">
                <a:solidFill>
                  <a:schemeClr val="tx1"/>
                </a:solidFill>
                <a:effectLst/>
                <a:latin typeface="+mn-lt"/>
                <a:ea typeface="+mn-ea"/>
                <a:cs typeface="+mn-cs"/>
              </a:rPr>
              <a:t> </a:t>
            </a:r>
            <a:r>
              <a:rPr lang="it-IT" sz="1200" kern="1200" baseline="30000" dirty="0">
                <a:solidFill>
                  <a:schemeClr val="tx1"/>
                </a:solidFill>
                <a:effectLst/>
                <a:latin typeface="+mn-lt"/>
                <a:ea typeface="+mn-ea"/>
                <a:cs typeface="+mn-cs"/>
              </a:rPr>
              <a:t>(Art. 24)</a:t>
            </a:r>
            <a:r>
              <a:rPr lang="it-IT" sz="1200" kern="1200" dirty="0">
                <a:solidFill>
                  <a:schemeClr val="tx1"/>
                </a:solidFill>
                <a:effectLst/>
                <a:latin typeface="+mn-lt"/>
                <a:ea typeface="+mn-ea"/>
                <a:cs typeface="+mn-cs"/>
              </a:rPr>
              <a:t> introdotto dal RGPD quale cardine dell’intera disciplina.</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Si rinvia alla pagina di approfondimento del MIUR, all’indirizzo:</a:t>
            </a:r>
          </a:p>
          <a:p>
            <a:r>
              <a:rPr lang="it-IT" sz="1200" kern="1200" dirty="0">
                <a:solidFill>
                  <a:schemeClr val="tx1"/>
                </a:solidFill>
                <a:effectLst/>
                <a:latin typeface="+mn-lt"/>
                <a:ea typeface="+mn-ea"/>
                <a:cs typeface="+mn-cs"/>
              </a:rPr>
              <a:t>www.miur.gov.it/web/guest/anagrafe-nazionale-studenti.</a:t>
            </a:r>
          </a:p>
          <a:p>
            <a:r>
              <a:rPr lang="it-IT" sz="1200" kern="1200" dirty="0">
                <a:solidFill>
                  <a:schemeClr val="tx1"/>
                </a:solidFill>
                <a:effectLst/>
                <a:latin typeface="+mn-lt"/>
                <a:ea typeface="+mn-ea"/>
                <a:cs typeface="+mn-cs"/>
              </a:rPr>
              <a:t>Si rinvia alla pagina di approfondimento del MIUR, all’indirizzo:</a:t>
            </a:r>
          </a:p>
          <a:p>
            <a:r>
              <a:rPr lang="it-IT" sz="1200" kern="1200" dirty="0">
                <a:solidFill>
                  <a:schemeClr val="tx1"/>
                </a:solidFill>
                <a:effectLst/>
                <a:latin typeface="+mn-lt"/>
                <a:ea typeface="+mn-ea"/>
                <a:cs typeface="+mn-cs"/>
              </a:rPr>
              <a:t>www.miur.gov.it/web/guest/tematiche-e-servizi/scuola/internazionalizzazione-del-sistema-di-istruzione-e-formazione</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69</a:t>
            </a:fld>
            <a:endParaRPr lang="it-IT"/>
          </a:p>
        </p:txBody>
      </p:sp>
    </p:spTree>
    <p:extLst>
      <p:ext uri="{BB962C8B-B14F-4D97-AF65-F5344CB8AC3E}">
        <p14:creationId xmlns:p14="http://schemas.microsoft.com/office/powerpoint/2010/main" val="814009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Art. 4, n. 8 ― «</a:t>
            </a:r>
            <a:r>
              <a:rPr lang="it-IT" i="1" dirty="0"/>
              <a:t>responsabile</a:t>
            </a:r>
            <a:r>
              <a:rPr lang="it-IT" dirty="0"/>
              <a:t> </a:t>
            </a:r>
            <a:r>
              <a:rPr lang="it-IT" i="1" dirty="0"/>
              <a:t>del trattamento</a:t>
            </a:r>
            <a:r>
              <a:rPr lang="it-IT" dirty="0"/>
              <a:t>»: la persona fisica o giuridica, l’autorità pubblica, il servizio o altro organismo che tratta dati personali per conto del titolare del trattamento; </a:t>
            </a:r>
          </a:p>
          <a:p>
            <a:endParaRPr lang="it-IT" dirty="0"/>
          </a:p>
          <a:p>
            <a:r>
              <a:rPr lang="it-IT" b="1" cap="small" dirty="0"/>
              <a:t>81° </a:t>
            </a:r>
            <a:r>
              <a:rPr lang="it-IT" b="1" cap="small" dirty="0" err="1"/>
              <a:t>Considerandum</a:t>
            </a:r>
            <a:r>
              <a:rPr lang="it-IT" b="1" cap="small" dirty="0"/>
              <a:t> ― </a:t>
            </a:r>
            <a:r>
              <a:rPr lang="it-IT" dirty="0"/>
              <a:t>Per garantire che siano rispettate le prescrizioni del presente regolamento riguardo al trattamento che il responsabile del trattamento deve eseguire per conto del titolare del trattamento, quando affida delle attività di trattamento a un responsabile del trattamento </a:t>
            </a:r>
            <a:r>
              <a:rPr lang="it-IT" i="1" dirty="0"/>
              <a:t>il titolare del trattamento dovrebbe ricorrere unicamente a responsabili del trattamento che presentino garanzie sufficienti, in particolare in termini di conoscenza specialistica, affidabilità e risorse, per mettere in atto misure tecniche e organizzative che soddisfino i requisiti del presente regolamento, anche per la sicurezza del trattamento</a:t>
            </a:r>
            <a:r>
              <a:rPr lang="it-IT" dirty="0"/>
              <a:t>. L’applicazione da parte del responsabile del trattamento di un codice di condotta approvato o di un meccanismo di certificazione approvato può essere utilizzata come elemento per dimostrare il rispetto degli obblighi da parte del titolare del trattamento. L’esecuzione dei trattamenti da parte di un responsabile del trattamento dovrebbe essere disciplinata da un contratto o da altro atto giuridico a norma del diritto dell’Unione o degli Stati membri che vincoli il responsabile del trattamento al titolare del trattamento, in cui siano stipulati la materia disciplinata e la durata del trattamento, la natura e le finalità del trattamento, il tipo di dati personali e le categorie di interessati, tenendo conto dei compiti e responsabilità specifici del responsabile del trattamento nel contesto del trattamento da eseguire e del rischio in relazione ai diritti e alle libertà dell’interessato. Il titolare del trattamento e il responsabile del trattamento possono scegliere di usare un contratto individuale o clausole contrattuali tipo che sono adottate direttamente dalla Commissione oppure da un’autorità di controllo in conformità del meccanismo di coerenza e successivamente dalla Commissione. Dopo il completamento del trattamento per conto del titolare del trattamento, il responsabile del trattamento dovrebbe, a scelta del titolare del trattamento, restituire o cancellare i dati personali salvo che il diritto dell’Unione o degli Stati membri cui è soggetto il responsabile del trattamento prescriva la conservazione dei dati personali.</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70</a:t>
            </a:fld>
            <a:endParaRPr lang="it-IT"/>
          </a:p>
        </p:txBody>
      </p:sp>
    </p:spTree>
    <p:extLst>
      <p:ext uri="{BB962C8B-B14F-4D97-AF65-F5344CB8AC3E}">
        <p14:creationId xmlns:p14="http://schemas.microsoft.com/office/powerpoint/2010/main" val="2039105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1026531">
              <a:defRPr/>
            </a:pPr>
            <a:r>
              <a:rPr lang="it-IT" b="1" cap="small" dirty="0"/>
              <a:t>Articolo 28 – Responsabile del trattamento ― </a:t>
            </a:r>
            <a:r>
              <a:rPr lang="it-IT" dirty="0"/>
              <a:t>[…omissis…] 1. Qualora un trattamento debba essere effettuato per conto del titolare del trattamento, quest’ultimo ricorre unicamente a responsabili del trattamento che presentino </a:t>
            </a:r>
            <a:r>
              <a:rPr lang="it-IT" i="1" dirty="0"/>
              <a:t>garanzie sufficienti per mettere in atto misure tecniche e organizzative adeguate </a:t>
            </a:r>
            <a:r>
              <a:rPr lang="it-IT" dirty="0"/>
              <a:t>in modo tale che il trattamento soddisfi i requisiti del presente regolamento e garantisca la tutela dei diritti dell’interessato. […omissis…] 5. L’adesione da parte del responsabile del trattamento a un </a:t>
            </a:r>
            <a:r>
              <a:rPr lang="it-IT" b="1" dirty="0"/>
              <a:t>codice di condotta </a:t>
            </a:r>
            <a:r>
              <a:rPr lang="it-IT" dirty="0"/>
              <a:t>approvato di cui all’articolo 40 o a un </a:t>
            </a:r>
            <a:r>
              <a:rPr lang="it-IT" b="1" dirty="0"/>
              <a:t>meccanismo di certificazione </a:t>
            </a:r>
            <a:r>
              <a:rPr lang="it-IT" dirty="0"/>
              <a:t>approvato di cui all’articolo 42 può essere utilizzata come elemento per dimostrare le garanzie sufficienti di cui ai paragrafi 1 e 4 del presente articolo.</a:t>
            </a:r>
          </a:p>
          <a:p>
            <a:endParaRPr lang="it-IT" dirty="0"/>
          </a:p>
          <a:p>
            <a:pPr defTabSz="1026531">
              <a:defRPr/>
            </a:pPr>
            <a:r>
              <a:rPr lang="it-IT" b="1" cap="small" dirty="0"/>
              <a:t>81° </a:t>
            </a:r>
            <a:r>
              <a:rPr lang="it-IT" b="1" cap="small" dirty="0" err="1"/>
              <a:t>Considerandum</a:t>
            </a:r>
            <a:r>
              <a:rPr lang="it-IT" b="1" cap="small" dirty="0"/>
              <a:t> ― </a:t>
            </a:r>
            <a:r>
              <a:rPr lang="it-IT" dirty="0"/>
              <a:t>Per garantire che siano rispettate le prescrizioni del presente regolamento riguardo al trattamento che il responsabile del trattamento deve eseguire per conto del titolare del trattamento, quando affida delle attività di trattamento a un responsabile del trattamento </a:t>
            </a:r>
            <a:r>
              <a:rPr lang="it-IT" i="1" dirty="0"/>
              <a:t>il titolare del trattamento dovrebbe ricorrere unicamente a responsabili del trattamento che presentino garanzie sufficienti, in particolare </a:t>
            </a:r>
            <a:r>
              <a:rPr lang="it-IT" b="1" i="1" dirty="0"/>
              <a:t>in termini di conoscenza specialistica</a:t>
            </a:r>
            <a:r>
              <a:rPr lang="it-IT" i="1" dirty="0"/>
              <a:t>, </a:t>
            </a:r>
            <a:r>
              <a:rPr lang="it-IT" b="1" i="1" dirty="0"/>
              <a:t>affidabilità</a:t>
            </a:r>
            <a:r>
              <a:rPr lang="it-IT" i="1" dirty="0"/>
              <a:t> e </a:t>
            </a:r>
            <a:r>
              <a:rPr lang="it-IT" b="1" i="1" dirty="0"/>
              <a:t>risorse</a:t>
            </a:r>
            <a:r>
              <a:rPr lang="it-IT" i="1" dirty="0"/>
              <a:t>, per mettere in atto misure tecniche e organizzative che soddisfino i requisiti del presente regolamento, anche per la sicurezza del trattamento</a:t>
            </a:r>
            <a:r>
              <a:rPr lang="it-IT" dirty="0"/>
              <a:t>. L’applicazione da parte del responsabile del trattamento di un codice di condotta approvato o di un meccanismo di certificazione approvato può essere utilizzata come elemento per dimostrare il rispetto degli obblighi da parte del titolare del trattamento. L’esecuzione dei trattamenti da parte di un responsabile del trattamento </a:t>
            </a:r>
            <a:r>
              <a:rPr lang="it-IT" b="1" dirty="0"/>
              <a:t>dovrebbe essere disciplinata da un contratto o da altro atto giuridico a norma del diritto dell’Unione o degli Stati membri </a:t>
            </a:r>
            <a:r>
              <a:rPr lang="it-IT" dirty="0"/>
              <a:t>che vincoli il responsabile del trattamento al titolare del trattamento, in cui siano stipulati la materia disciplinata e la durata del trattamento, la natura e le finalità del trattamento, il tipo di dati personali e le categorie di interessati, tenendo conto dei compiti e responsabilità specifici del responsabile del trattamento nel contesto del trattamento da eseguire e del rischio in relazione ai diritti e alle libertà dell’interessato. Il titolare del trattamento e il responsabile del trattamento possono scegliere di usare un contratto individuale o clausole contrattuali tipo che sono adottate direttamente dalla Commissione oppure da un’autorità di controllo in conformità del meccanismo di coerenza e successivamente dalla Commissione. Dopo il completamento del trattamento per conto del titolare del trattamento, il responsabile del trattamento dovrebbe, a scelta del titolare del trattamento, restituire o cancellare i dati personali salvo che il diritto dell’Unione o degli Stati membri cui è soggetto il responsabile del trattamento prescriva la conservazione dei dati personali.</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71</a:t>
            </a:fld>
            <a:endParaRPr lang="it-IT"/>
          </a:p>
        </p:txBody>
      </p:sp>
    </p:spTree>
    <p:extLst>
      <p:ext uri="{BB962C8B-B14F-4D97-AF65-F5344CB8AC3E}">
        <p14:creationId xmlns:p14="http://schemas.microsoft.com/office/powerpoint/2010/main" val="3633120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1026531">
              <a:defRPr/>
            </a:pPr>
            <a:r>
              <a:rPr lang="it-IT" b="1" cap="small" dirty="0"/>
              <a:t>Articolo 28 – Responsabile del trattamento ― </a:t>
            </a:r>
            <a:r>
              <a:rPr lang="it-IT" dirty="0">
                <a:solidFill>
                  <a:prstClr val="black"/>
                </a:solidFill>
              </a:rPr>
              <a:t>[…omissis…]</a:t>
            </a:r>
            <a:r>
              <a:rPr lang="it-IT" b="1" cap="small" dirty="0">
                <a:solidFill>
                  <a:prstClr val="black"/>
                </a:solidFill>
              </a:rPr>
              <a:t> </a:t>
            </a:r>
            <a:r>
              <a:rPr lang="it-IT" dirty="0"/>
              <a:t>2. Il </a:t>
            </a:r>
            <a:r>
              <a:rPr lang="it-IT" b="1" dirty="0"/>
              <a:t>responsabile del trattamento non ricorre a un altro responsabile </a:t>
            </a:r>
            <a:r>
              <a:rPr lang="it-IT" dirty="0"/>
              <a:t>senza previa autorizzazione scritta, specifica o generale, del titolare del trattamento. Nel caso di autorizzazione scritta generale, il responsabile del trattamento informa il titolare del trattamento di eventuali modifiche previste riguardanti l’aggiunta o la sostituzione di altri responsabili del trattamento, dando così al titolare del trattamento l’opportunità di opporsi a tali modifiche.</a:t>
            </a:r>
          </a:p>
          <a:p>
            <a:r>
              <a:rPr lang="it-IT" dirty="0"/>
              <a:t>3. I trattamenti da parte di un responsabile del trattamento sono disciplinati da un contratto o da altro atto giuridico a norma del diritto dell’Unione o degli Stati membri, che vincoli il responsabile del trattamento al titolare del trattamento e che stipuli la materia disciplinata e la durata del trattamento, la natura e la finalità del trattamento, il tipo di dati personali e le categorie di interessati, gli obblighi e i diritti del titolare del trattamento. Il contratto o altro atto giuridico prevede, in particolare, che il responsabile del trattamento: … …</a:t>
            </a:r>
          </a:p>
          <a:p>
            <a:pPr defTabSz="1026531">
              <a:defRPr/>
            </a:pPr>
            <a:r>
              <a:rPr lang="it-IT" dirty="0"/>
              <a:t>――――――――――///</a:t>
            </a:r>
          </a:p>
        </p:txBody>
      </p:sp>
      <p:sp>
        <p:nvSpPr>
          <p:cNvPr id="4" name="Segnaposto numero diapositiva 3"/>
          <p:cNvSpPr>
            <a:spLocks noGrp="1"/>
          </p:cNvSpPr>
          <p:nvPr>
            <p:ph type="sldNum" sz="quarter" idx="10"/>
          </p:nvPr>
        </p:nvSpPr>
        <p:spPr/>
        <p:txBody>
          <a:bodyPr/>
          <a:lstStyle/>
          <a:p>
            <a:fld id="{06DD04A6-3E96-CA47-A0BF-366D7F62BB3B}" type="slidenum">
              <a:rPr lang="it-IT" smtClean="0"/>
              <a:t>72</a:t>
            </a:fld>
            <a:endParaRPr lang="it-IT"/>
          </a:p>
        </p:txBody>
      </p:sp>
    </p:spTree>
    <p:extLst>
      <p:ext uri="{BB962C8B-B14F-4D97-AF65-F5344CB8AC3E}">
        <p14:creationId xmlns:p14="http://schemas.microsoft.com/office/powerpoint/2010/main" val="49168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SEE </a:t>
            </a:r>
            <a:r>
              <a:rPr lang="it-IT" b="1" dirty="0">
                <a:latin typeface="Segoe UI Symbol" panose="020B0502040204020203" pitchFamily="34" charset="0"/>
                <a:ea typeface="Segoe UI Symbol" panose="020B0502040204020203" pitchFamily="34" charset="0"/>
              </a:rPr>
              <a:t>→ </a:t>
            </a:r>
            <a:r>
              <a:rPr lang="it-IT" dirty="0"/>
              <a:t>L’ambito di applicazione territoriale della disciplina dell’Unione europea sulla protezione dei dati si estende oltre i 28 Stati membri dell’Unione, </a:t>
            </a:r>
            <a:r>
              <a:rPr lang="it-IT" u="sng" dirty="0"/>
              <a:t>comprendendo anche i paesi extra-UE che rientrano nello Spazio economico europeo</a:t>
            </a:r>
            <a:r>
              <a:rPr lang="it-IT" dirty="0"/>
              <a:t>: l’Islanda, il Liechtenstein e la Norvegia. Lo </a:t>
            </a:r>
            <a:r>
              <a:rPr lang="it-IT" cap="small" dirty="0"/>
              <a:t>Spazio economico europeo</a:t>
            </a:r>
            <a:r>
              <a:rPr lang="it-IT" dirty="0"/>
              <a:t> (SEE), istituito nel 1994 </a:t>
            </a:r>
            <a:r>
              <a:rPr lang="it-IT" baseline="30000" dirty="0"/>
              <a:t>(http://</a:t>
            </a:r>
            <a:r>
              <a:rPr lang="it-IT" baseline="30000" dirty="0" err="1"/>
              <a:t>eur-lex.europa.eu</a:t>
            </a:r>
            <a:r>
              <a:rPr lang="it-IT" baseline="30000" dirty="0"/>
              <a:t>/</a:t>
            </a:r>
            <a:r>
              <a:rPr lang="it-IT" baseline="30000" dirty="0" err="1"/>
              <a:t>legal-content</a:t>
            </a:r>
            <a:r>
              <a:rPr lang="it-IT" baseline="30000" dirty="0"/>
              <a:t>/IT/TXT/?uri=CELEX:21994A0103(01))</a:t>
            </a:r>
            <a:r>
              <a:rPr lang="it-IT" dirty="0"/>
              <a:t> allo scopo di estendere le disposizioni applicate dall’Unione europea al proprio mercato interno ai paesi dell’Associazione europea di libero scambio (EFTA). La Norvegia, l’Islanda e il Liechtenstein sono membri del SEE, mentre la Svizzera fa parte dell’EFTA ma non del SEE. I nuovi testi riguardanti il mercato interno dell’UE sono esaminati da un comitato misto SEE, composto dai rappresentanti dell’UE e dei tre paesi EFTA/SEE, al fine della loro eventuale integrazione nel sistema SEE. In caso positivo – come fin qui per diverse migliaia di atti normativi dell’Unione europea – essi devono essere recepiti nel diritto nazionale dei paesi EFTA/SEE nelle forme previste dai rispettivi ordinamenti interni.</a:t>
            </a:r>
          </a:p>
          <a:p>
            <a:r>
              <a:rPr lang="it-IT" dirty="0"/>
              <a:t>――――――――――///</a:t>
            </a:r>
          </a:p>
          <a:p>
            <a:r>
              <a:rPr lang="it-IT" b="1" dirty="0"/>
              <a:t>170° </a:t>
            </a:r>
            <a:r>
              <a:rPr lang="it-IT" b="1" dirty="0" err="1"/>
              <a:t>Considerandum</a:t>
            </a:r>
            <a:r>
              <a:rPr lang="it-IT" b="1" dirty="0"/>
              <a:t> ― </a:t>
            </a:r>
            <a:r>
              <a:rPr lang="it-IT" dirty="0"/>
              <a:t>Poiché l’obiettivo del presente regolamento, vale a dire garantire un livello equivalente di tutela delle persone fisiche e la libera circolazione dei dati personali nell’Unione, non può essere conseguito in misura sufficiente dagli Stati membri ma, a motivo della portata e degli effetti dell’azione in questione, può essere conseguito meglio a livello di Unione, quest’ultima può intervenire in base al principio di sussidiarietà sancito dall’articolo 5 del trattato sull’Unione europea (TUE). Il presente regolamento si limita a quanto è necessario per conseguire tale obiettivo in ottemperanza al principio di proporzionalità enunciato nello stesso articolo.</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14</a:t>
            </a:fld>
            <a:endParaRPr lang="it-IT"/>
          </a:p>
        </p:txBody>
      </p:sp>
    </p:spTree>
    <p:extLst>
      <p:ext uri="{BB962C8B-B14F-4D97-AF65-F5344CB8AC3E}">
        <p14:creationId xmlns:p14="http://schemas.microsoft.com/office/powerpoint/2010/main" val="113730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1026531">
              <a:defRPr/>
            </a:pPr>
            <a:r>
              <a:rPr lang="it-IT" b="1" cap="small" dirty="0"/>
              <a:t>Articolo 28 – Responsabile del trattamento ― </a:t>
            </a:r>
            <a:r>
              <a:rPr lang="it-IT" dirty="0">
                <a:solidFill>
                  <a:prstClr val="black"/>
                </a:solidFill>
              </a:rPr>
              <a:t>[…omissis…]</a:t>
            </a:r>
            <a:r>
              <a:rPr lang="it-IT" b="1" cap="small" dirty="0"/>
              <a:t> </a:t>
            </a:r>
            <a:r>
              <a:rPr lang="it-IT" dirty="0"/>
              <a:t>3. I trattamenti da parte di un responsabile del trattamento sono disciplinati da un contratto o da altro atto giuridico a norma del diritto dell’Unione o degli Stati membri, che vincoli il responsabile del trattamento al titolare del trattamento e che stipuli la materia disciplinata e la durata del trattamento, la natura e la finalità del trattamento, il tipo di dati personali e le categorie di interessati, gli obblighi e i diritti del titolare del trattamento. Il contratto o altro atto giuridico prevede, in particolare, che il responsabile del trattamento:</a:t>
            </a:r>
          </a:p>
          <a:p>
            <a:r>
              <a:rPr lang="it-IT" dirty="0"/>
              <a:t>a) tratti i dati personali soltanto su istruzione documentata del titolare del trattamento, anche in caso di trasferimento di dati personali verso un paese terzo o un’organizzazione internazionale, salvo che lo richieda il diritto dell’Unione o nazionale cui è soggetto il responsabile del trattamento; in tal caso, il responsabile del trattamento informa il titolare del trattamento circa tale obbligo giuridico prima del trattamento, a meno che il diritto vieti tale informazione per rilevanti motivi di interesse pubblico; </a:t>
            </a:r>
          </a:p>
          <a:p>
            <a:r>
              <a:rPr lang="it-IT" dirty="0"/>
              <a:t>[…omissis…]</a:t>
            </a:r>
          </a:p>
          <a:p>
            <a:r>
              <a:rPr lang="it-IT" dirty="0"/>
              <a:t>9. Il contratto o altro atto giuridico di cui ai paragrafi 3 e 4 è stipulato in forma scritta, anche in formato elettronico.</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73</a:t>
            </a:fld>
            <a:endParaRPr lang="it-IT"/>
          </a:p>
        </p:txBody>
      </p:sp>
    </p:spTree>
    <p:extLst>
      <p:ext uri="{BB962C8B-B14F-4D97-AF65-F5344CB8AC3E}">
        <p14:creationId xmlns:p14="http://schemas.microsoft.com/office/powerpoint/2010/main" val="5504437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Articolo 28 – Responsabile del trattamento ― </a:t>
            </a:r>
            <a:r>
              <a:rPr lang="it-IT" dirty="0">
                <a:solidFill>
                  <a:prstClr val="black"/>
                </a:solidFill>
              </a:rPr>
              <a:t>[…omissis…]</a:t>
            </a:r>
            <a:r>
              <a:rPr lang="it-IT" b="1" cap="small" dirty="0">
                <a:solidFill>
                  <a:prstClr val="black"/>
                </a:solidFill>
              </a:rPr>
              <a:t> </a:t>
            </a:r>
            <a:r>
              <a:rPr lang="it-IT" cap="small" dirty="0">
                <a:solidFill>
                  <a:prstClr val="black"/>
                </a:solidFill>
              </a:rPr>
              <a:t>3</a:t>
            </a:r>
            <a:r>
              <a:rPr lang="it-IT" dirty="0"/>
              <a:t>. I trattamenti da parte di un responsabile del trattamento sono disciplinati da un contratto o da altro atto giuridico a norma del diritto dell’Unione o degli Stati membri, che vincoli il responsabile del trattamento al titolare del trattamento e che stipuli la materia disciplinata e la durata del trattamento, la natura e la finalità del trattamento, il tipo di dati personali e le categorie di interessati, gli obblighi e i diritti del titolare del trattamento. Il contratto o altro atto giuridico prevede, in particolare, che il responsabile del trattamento:</a:t>
            </a:r>
          </a:p>
          <a:p>
            <a:r>
              <a:rPr lang="it-IT" dirty="0"/>
              <a:t>… …</a:t>
            </a:r>
          </a:p>
          <a:p>
            <a:r>
              <a:rPr lang="it-IT" dirty="0"/>
              <a:t>c) adotti tutte le misure richieste ai sensi dell’articolo 32;</a:t>
            </a:r>
          </a:p>
          <a:p>
            <a:r>
              <a:rPr lang="it-IT" dirty="0"/>
              <a:t>――――――――――///</a:t>
            </a:r>
          </a:p>
          <a:p>
            <a:r>
              <a:rPr lang="it-IT" b="1" cap="small" dirty="0"/>
              <a:t>83° </a:t>
            </a:r>
            <a:r>
              <a:rPr lang="it-IT" b="1" cap="small" dirty="0" err="1"/>
              <a:t>Considerandum</a:t>
            </a:r>
            <a:r>
              <a:rPr lang="it-IT" b="1" cap="small" dirty="0"/>
              <a:t> ― </a:t>
            </a:r>
            <a:r>
              <a:rPr lang="it-IT" dirty="0"/>
              <a:t>Per mantenere la sicurezza e prevenire trattamenti in violazione al presente regolamento, il titolare del trattamento o il responsabile del trattamento dovrebbe valutare i rischi inerenti al trattamento e attuare misure per limitare tali rischi, quali la </a:t>
            </a:r>
            <a:r>
              <a:rPr lang="it-IT" b="1" dirty="0"/>
              <a:t>cifratura</a:t>
            </a:r>
            <a:r>
              <a:rPr lang="it-IT" dirty="0"/>
              <a:t>. Tali misure dovrebbero assicurare un adeguato livello di sicurezza, inclusa la riservatezza, tenuto conto dello stato dell’arte e dei costi di attuazione rispetto ai rischi che presentano i trattamenti e alla natura dei dati personali da proteggere. Nella </a:t>
            </a:r>
            <a:r>
              <a:rPr lang="it-IT" b="1" dirty="0"/>
              <a:t>valutazione del rischio per la sicurezza dei dati</a:t>
            </a:r>
            <a:r>
              <a:rPr lang="it-IT" dirty="0"/>
              <a:t> è opportuno tenere in considerazione i rischi presentati dal trattamento dei dati personali, come la distruzione accidentale o illegale, la perdita, la modifica, la rivelazione o l’accesso non autorizzati a dati personali trasmessi, conservati o comunque elaborati, che potrebbero cagionare in particolare un danno fisico, materiale o immateriale.</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74</a:t>
            </a:fld>
            <a:endParaRPr lang="it-IT"/>
          </a:p>
        </p:txBody>
      </p:sp>
    </p:spTree>
    <p:extLst>
      <p:ext uri="{BB962C8B-B14F-4D97-AF65-F5344CB8AC3E}">
        <p14:creationId xmlns:p14="http://schemas.microsoft.com/office/powerpoint/2010/main" val="805282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Articolo 28 – Responsabile del trattamento ― </a:t>
            </a:r>
            <a:r>
              <a:rPr lang="it-IT" dirty="0">
                <a:solidFill>
                  <a:prstClr val="black"/>
                </a:solidFill>
              </a:rPr>
              <a:t>[…omissis…]</a:t>
            </a:r>
            <a:r>
              <a:rPr lang="it-IT" b="1" cap="small" dirty="0">
                <a:solidFill>
                  <a:prstClr val="black"/>
                </a:solidFill>
              </a:rPr>
              <a:t> </a:t>
            </a:r>
            <a:r>
              <a:rPr lang="it-IT" cap="small" dirty="0">
                <a:solidFill>
                  <a:prstClr val="black"/>
                </a:solidFill>
              </a:rPr>
              <a:t>3</a:t>
            </a:r>
            <a:r>
              <a:rPr lang="it-IT" dirty="0"/>
              <a:t>. I trattamenti da parte di un responsabile del trattamento sono disciplinati da un contratto o da altro atto giuridico a norma del diritto dell’Unione o degli Stati membri, che vincoli il responsabile del trattamento al titolare del trattamento e che stipuli la materia disciplinata e la durata del trattamento, la natura e la finalità del trattamento, il tipo di dati personali e le categorie di interessati, gli obblighi e i diritti del titolare del trattamento. Il contratto o altro atto giuridico prevede, in particolare, che il responsabile del trattamento:</a:t>
            </a:r>
          </a:p>
          <a:p>
            <a:r>
              <a:rPr lang="it-IT" dirty="0"/>
              <a:t>… …</a:t>
            </a:r>
          </a:p>
          <a:p>
            <a:r>
              <a:rPr lang="it-IT" dirty="0"/>
              <a:t>c) adotti tutte le misure richieste ai sensi dell’articolo 32;</a:t>
            </a:r>
          </a:p>
          <a:p>
            <a:r>
              <a:rPr lang="it-IT" dirty="0"/>
              <a:t>――――――――――///</a:t>
            </a:r>
          </a:p>
          <a:p>
            <a:r>
              <a:rPr lang="it-IT" b="1" cap="small" dirty="0"/>
              <a:t>83° </a:t>
            </a:r>
            <a:r>
              <a:rPr lang="it-IT" b="1" cap="small" dirty="0" err="1"/>
              <a:t>Considerandum</a:t>
            </a:r>
            <a:r>
              <a:rPr lang="it-IT" b="1" cap="small" dirty="0"/>
              <a:t> ― </a:t>
            </a:r>
            <a:r>
              <a:rPr lang="it-IT" dirty="0"/>
              <a:t>Per mantenere la sicurezza e prevenire trattamenti in violazione al presente regolamento, il titolare del trattamento o il responsabile del trattamento dovrebbe valutare i rischi inerenti al trattamento e attuare misure per limitare tali rischi, quali la </a:t>
            </a:r>
            <a:r>
              <a:rPr lang="it-IT" b="1" dirty="0"/>
              <a:t>cifratura</a:t>
            </a:r>
            <a:r>
              <a:rPr lang="it-IT" dirty="0"/>
              <a:t>. Tali misure dovrebbero assicurare un adeguato livello di sicurezza, inclusa la riservatezza, tenuto conto dello stato dell’arte e dei costi di attuazione rispetto ai rischi che presentano i trattamenti e alla natura dei dati personali da proteggere. Nella </a:t>
            </a:r>
            <a:r>
              <a:rPr lang="it-IT" b="1" dirty="0"/>
              <a:t>valutazione del rischio per la sicurezza dei dati</a:t>
            </a:r>
            <a:r>
              <a:rPr lang="it-IT" dirty="0"/>
              <a:t> è opportuno tenere in considerazione i rischi presentati dal trattamento dei dati personali, come la distruzione accidentale o illegale, la perdita, la modifica, la rivelazione o l’accesso non autorizzati a dati personali trasmessi, conservati o comunque elaborati, che potrebbero cagionare in particolare un danno fisico, materiale o immateriale.</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75</a:t>
            </a:fld>
            <a:endParaRPr lang="it-IT"/>
          </a:p>
        </p:txBody>
      </p:sp>
    </p:spTree>
    <p:extLst>
      <p:ext uri="{BB962C8B-B14F-4D97-AF65-F5344CB8AC3E}">
        <p14:creationId xmlns:p14="http://schemas.microsoft.com/office/powerpoint/2010/main" val="935067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1026531">
              <a:defRPr/>
            </a:pPr>
            <a:r>
              <a:rPr lang="it-IT" b="1" cap="small" dirty="0"/>
              <a:t>Articolo 28 – Responsabile del trattamento ― </a:t>
            </a:r>
            <a:r>
              <a:rPr lang="it-IT" dirty="0">
                <a:solidFill>
                  <a:prstClr val="black"/>
                </a:solidFill>
              </a:rPr>
              <a:t>[…omissis…]</a:t>
            </a:r>
            <a:r>
              <a:rPr lang="it-IT" b="1" cap="small" dirty="0"/>
              <a:t> </a:t>
            </a:r>
            <a:r>
              <a:rPr lang="it-IT" dirty="0"/>
              <a:t>3. I trattamenti da parte di un responsabile del trattamento sono disciplinati da un contratto o da altro atto giuridico a norma del diritto dell’Unione o degli Stati membri, che vincoli il responsabile del trattamento al titolare del trattamento e che stipuli la materia disciplinata e la durata del trattamento, la natura e la finalità del trattamento, il tipo di dati personali e le categorie di interessati, gli obblighi e i diritti del titolare del trattamento. Il contratto o altro atto giuridico prevede, in particolare, che il responsabile del trattamento:</a:t>
            </a:r>
          </a:p>
          <a:p>
            <a:r>
              <a:rPr lang="it-IT" dirty="0"/>
              <a:t>… ….</a:t>
            </a:r>
          </a:p>
          <a:p>
            <a:r>
              <a:rPr lang="it-IT" dirty="0"/>
              <a:t>e) </a:t>
            </a:r>
            <a:r>
              <a:rPr lang="it-IT" i="1" dirty="0"/>
              <a:t>tenendo conto della natura del trattamento</a:t>
            </a:r>
            <a:r>
              <a:rPr lang="it-IT" dirty="0"/>
              <a:t>, assista il titolare del trattamento con misure tecniche e organizzative adeguate, </a:t>
            </a:r>
            <a:r>
              <a:rPr lang="it-IT" i="1" dirty="0"/>
              <a:t>nella misura in cui ciò sia possibile</a:t>
            </a:r>
            <a:r>
              <a:rPr lang="it-IT" dirty="0"/>
              <a:t>, al fine di soddisfare l’obbligo del titolare del trattamento di dare seguito alle richieste per l’esercizio dei diritti dell’interessato di cui al capo III.</a:t>
            </a:r>
          </a:p>
          <a:p>
            <a:r>
              <a:rPr lang="it-IT" dirty="0" err="1"/>
              <a:t>f</a:t>
            </a:r>
            <a:r>
              <a:rPr lang="it-IT" dirty="0"/>
              <a:t>) assista il titolare del trattamento nel garantire il rispetto degli obblighi di cui agli articoli da 32 a 36, </a:t>
            </a:r>
            <a:r>
              <a:rPr lang="it-IT" i="1" dirty="0"/>
              <a:t>tenendo conto della natura del trattamento e delle informazioni a disposizione del responsabile del trattamento</a:t>
            </a:r>
            <a:r>
              <a:rPr lang="it-IT" dirty="0"/>
              <a:t>;</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76</a:t>
            </a:fld>
            <a:endParaRPr lang="it-IT"/>
          </a:p>
        </p:txBody>
      </p:sp>
    </p:spTree>
    <p:extLst>
      <p:ext uri="{BB962C8B-B14F-4D97-AF65-F5344CB8AC3E}">
        <p14:creationId xmlns:p14="http://schemas.microsoft.com/office/powerpoint/2010/main" val="31983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1026531">
              <a:defRPr/>
            </a:pPr>
            <a:r>
              <a:rPr lang="it-IT" b="1" cap="small" dirty="0"/>
              <a:t>Articolo 28 – Responsabile del trattamento ― </a:t>
            </a:r>
            <a:r>
              <a:rPr lang="it-IT" dirty="0">
                <a:solidFill>
                  <a:prstClr val="black"/>
                </a:solidFill>
              </a:rPr>
              <a:t>[…omissis…]</a:t>
            </a:r>
            <a:r>
              <a:rPr lang="it-IT" b="1" cap="small" dirty="0"/>
              <a:t> </a:t>
            </a:r>
            <a:r>
              <a:rPr lang="it-IT" dirty="0"/>
              <a:t>3. I trattamenti da parte di un responsabile del trattamento sono disciplinati da un contratto o da altro atto giuridico a norma del diritto dell’Unione o degli Stati membri, che vincoli il responsabile del trattamento al titolare del trattamento e che stipuli la materia disciplinata e la durata del trattamento, la natura e la finalità del trattamento, il tipo di dati personali e le categorie di interessati, gli obblighi e i diritti del titolare del trattamento. Il contratto o altro atto giuridico prevede, in particolare, che il responsabile del trattamento:</a:t>
            </a:r>
          </a:p>
          <a:p>
            <a:r>
              <a:rPr lang="it-IT" dirty="0"/>
              <a:t>… ….</a:t>
            </a:r>
          </a:p>
          <a:p>
            <a:r>
              <a:rPr lang="it-IT" dirty="0"/>
              <a:t>e) </a:t>
            </a:r>
            <a:r>
              <a:rPr lang="it-IT" i="1" dirty="0"/>
              <a:t>tenendo conto della natura del trattamento</a:t>
            </a:r>
            <a:r>
              <a:rPr lang="it-IT" dirty="0"/>
              <a:t>, assista il titolare del trattamento con misure tecniche e organizzative adeguate, </a:t>
            </a:r>
            <a:r>
              <a:rPr lang="it-IT" i="1" dirty="0"/>
              <a:t>nella misura in cui ciò sia possibile</a:t>
            </a:r>
            <a:r>
              <a:rPr lang="it-IT" dirty="0"/>
              <a:t>, al fine di soddisfare l’obbligo del titolare del trattamento di dare seguito alle richieste per l’esercizio dei diritti dell’interessato di cui al capo III.</a:t>
            </a:r>
          </a:p>
          <a:p>
            <a:r>
              <a:rPr lang="it-IT" dirty="0" err="1"/>
              <a:t>f</a:t>
            </a:r>
            <a:r>
              <a:rPr lang="it-IT" dirty="0"/>
              <a:t>) assista il titolare del trattamento nel garantire il rispetto degli obblighi di cui agli articoli da 32 a 36, </a:t>
            </a:r>
            <a:r>
              <a:rPr lang="it-IT" i="1" dirty="0"/>
              <a:t>tenendo conto della natura del trattamento e delle informazioni a disposizione del responsabile del trattamento</a:t>
            </a:r>
            <a:r>
              <a:rPr lang="it-IT" dirty="0"/>
              <a:t>;</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77</a:t>
            </a:fld>
            <a:endParaRPr lang="it-IT"/>
          </a:p>
        </p:txBody>
      </p:sp>
    </p:spTree>
    <p:extLst>
      <p:ext uri="{BB962C8B-B14F-4D97-AF65-F5344CB8AC3E}">
        <p14:creationId xmlns:p14="http://schemas.microsoft.com/office/powerpoint/2010/main" val="671537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78</a:t>
            </a:fld>
            <a:endParaRPr lang="it-IT"/>
          </a:p>
        </p:txBody>
      </p:sp>
    </p:spTree>
    <p:extLst>
      <p:ext uri="{BB962C8B-B14F-4D97-AF65-F5344CB8AC3E}">
        <p14:creationId xmlns:p14="http://schemas.microsoft.com/office/powerpoint/2010/main" val="30920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79</a:t>
            </a:fld>
            <a:endParaRPr lang="it-IT"/>
          </a:p>
        </p:txBody>
      </p:sp>
    </p:spTree>
    <p:extLst>
      <p:ext uri="{BB962C8B-B14F-4D97-AF65-F5344CB8AC3E}">
        <p14:creationId xmlns:p14="http://schemas.microsoft.com/office/powerpoint/2010/main" val="27450203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80</a:t>
            </a:fld>
            <a:endParaRPr lang="it-IT"/>
          </a:p>
        </p:txBody>
      </p:sp>
    </p:spTree>
    <p:extLst>
      <p:ext uri="{BB962C8B-B14F-4D97-AF65-F5344CB8AC3E}">
        <p14:creationId xmlns:p14="http://schemas.microsoft.com/office/powerpoint/2010/main" val="3667873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81</a:t>
            </a:fld>
            <a:endParaRPr lang="it-IT"/>
          </a:p>
        </p:txBody>
      </p:sp>
    </p:spTree>
    <p:extLst>
      <p:ext uri="{BB962C8B-B14F-4D97-AF65-F5344CB8AC3E}">
        <p14:creationId xmlns:p14="http://schemas.microsoft.com/office/powerpoint/2010/main" val="628748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84</a:t>
            </a:fld>
            <a:endParaRPr lang="it-IT"/>
          </a:p>
        </p:txBody>
      </p:sp>
    </p:spTree>
    <p:extLst>
      <p:ext uri="{BB962C8B-B14F-4D97-AF65-F5344CB8AC3E}">
        <p14:creationId xmlns:p14="http://schemas.microsoft.com/office/powerpoint/2010/main" val="64847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6° </a:t>
            </a:r>
            <a:r>
              <a:rPr lang="it-IT" b="1" cap="small" dirty="0" err="1"/>
              <a:t>Considerandum</a:t>
            </a:r>
            <a:r>
              <a:rPr lang="it-IT" b="1" dirty="0"/>
              <a:t> ― </a:t>
            </a:r>
            <a:r>
              <a:rPr lang="it-IT" dirty="0"/>
              <a:t>La rapidità dell’evoluzione tecnologica e la globalizzazione comportano nuove sfide per la protezione dei dati personali. La portata della condivisione e della raccolta di dati personali è aumentata in modo significativo. La tecnologia attuale consente tanto alle imprese private quanto alle autorità pubbliche di utilizzare dati personali, come mai in precedenza, nello svolgimento delle loro attività. Sempre più spesso, le persone fisiche rendono disponibili al pubblico su scala mondiale informazioni personali che li riguardano. La tecnologia ha trasformato l’economia e le relazioni sociali e dovrebbe facilitare ancora di più la libera circolazione dei dati personali all’interno dell’Unione e il loro trasferimento verso paesi terzi e organizzazioni internazionali, garantendo al tempo stesso un elevato livello di protezione dei dati personali.</a:t>
            </a:r>
          </a:p>
          <a:p>
            <a:r>
              <a:rPr lang="it-IT" b="1" dirty="0"/>
              <a:t>7° </a:t>
            </a:r>
            <a:r>
              <a:rPr lang="it-IT" b="1" cap="small" dirty="0" err="1"/>
              <a:t>Considerandum</a:t>
            </a:r>
            <a:r>
              <a:rPr lang="it-IT" b="1" dirty="0"/>
              <a:t> ― </a:t>
            </a:r>
            <a:r>
              <a:rPr lang="it-IT" dirty="0"/>
              <a:t>Tale evoluzione richiede un quadro più solido e coerente in materia di protezione dei dati nell’Unione, affiancato da efficaci misure di attuazione, data l’importanza di creare il clima di fiducia che consentirà lo sviluppo dell’economia digitale in tutto il mercato interno. È opportuno che le persone fisiche abbiano il controllo dei dati personali che li riguardano e che la certezza giuridica e operativa sia rafforzata tanto per le persone fisiche quanto per gli operatori economici e le autorità pubbliche.</a:t>
            </a:r>
          </a:p>
          <a:p>
            <a:r>
              <a:rPr lang="it-IT" b="1" dirty="0"/>
              <a:t>9° </a:t>
            </a:r>
            <a:r>
              <a:rPr lang="it-IT" b="1" cap="small" dirty="0" err="1"/>
              <a:t>Considerandum</a:t>
            </a:r>
            <a:r>
              <a:rPr lang="it-IT" b="1" dirty="0"/>
              <a:t> ―  </a:t>
            </a:r>
            <a:r>
              <a:rPr lang="it-IT" dirty="0"/>
              <a:t>Sebbene i suoi obiettivi e principi rimangano tuttora validi, la direttiva 95/46/CE non ha impedito la frammentazione dell’applicazione della protezione dei dati personali nel territorio dell’Unione, né ha eliminato l’incertezza giuridica o la percezione, largamente diffusa nel pubblico, che in particolare le operazioni online comportino rischi per la protezione delle persone fisiche. La compresenza di diversi livelli di protezione dei diritti e delle libertà delle persone fisiche, in particolare del diritto alla protezione dei dati personali, con riguardo al trattamento di tali dati negli Stati membri può ostacolare la libera circolazione dei dati personali all’interno dell’Unione. Tali differenze possono pertanto costituire un freno all’esercizio delle attività economiche su scala dell’Unione, falsare la concorrenza e impedire alle autorità nazionali di adempiere agli obblighi loro derivanti dal diritto dell’Unione. Tale divario creatosi nei livelli di protezione è dovuto alle divergenze nell’attuare e applicare la direttiva 95/46/CE .</a:t>
            </a:r>
          </a:p>
          <a:p>
            <a:r>
              <a:rPr lang="it-IT" b="1" dirty="0"/>
              <a:t>10° </a:t>
            </a:r>
            <a:r>
              <a:rPr lang="it-IT" b="1" cap="small" dirty="0" err="1"/>
              <a:t>Considerandum</a:t>
            </a:r>
            <a:r>
              <a:rPr lang="it-IT" b="1" dirty="0"/>
              <a:t> ―  </a:t>
            </a:r>
            <a:r>
              <a:rPr lang="it-IT" dirty="0"/>
              <a:t>Al fine di assicurare un livello coerente ed elevato di protezione delle persone fisiche e rimuovere gli ostacoli alla circolazione dei dati personali all’interno dell’Unione, il livello di protezione dei diritti e delle libertà delle persone fisiche con riguardo al trattamento di tali dati dovrebbe essere equivalente in tutti gli Stati membri. È opportuno assicurare un’applicazione coerente e omogenea delle norme a protezione dei diritti e delle libertà fondamentali delle persone fisiche con riguardo al trattamento dei dati personali in tutta l’Unione. Per quanto riguarda il trattamento dei dati personali per l’adempimento di un obbligo legale, per l’esecuzione di un compito di interesse pubblico o connesso all’esercizio di pubblici poteri di cui è investito il titolare del trattamento, gli Stati membri dovrebbero rimanere liberi di mantenere o introdurre norme nazionali al fine di specificare ulteriormente l’applicazione delle norme del presente regolamento. In combinato di-sposto con la legislazione generale e orizzontale in materia di protezione dei dati che attua la direttiva 95/46/CE gli Stati membri dispongono di varie leggi settoriali in settori che richiedono disposizioni più specifiche. Il presente regolamento prevede anche un margine di manovra degli Stati membri per precisarne le norme, anche con riguardo al trattamento di categorie particolari di dati personali («dati sensibili»). In tal senso, il presente regolamento non esclude che il diritto degli Sta-ti membri stabilisca le condizioni per specifiche situazioni di trattamento, anche determinando con maggiore precisione le condizioni alle quali il trattamento di dati personali è lecito.</a:t>
            </a:r>
            <a:endParaRPr lang="it-IT" sz="1500"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16</a:t>
            </a:fld>
            <a:endParaRPr lang="it-IT"/>
          </a:p>
        </p:txBody>
      </p:sp>
    </p:spTree>
    <p:extLst>
      <p:ext uri="{BB962C8B-B14F-4D97-AF65-F5344CB8AC3E}">
        <p14:creationId xmlns:p14="http://schemas.microsoft.com/office/powerpoint/2010/main" val="12922927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Articolo 29 – Trattamento sotto l’autorità del titolare del trattamento o del responsabile del trattamento  ― </a:t>
            </a:r>
            <a:r>
              <a:rPr lang="it-IT" dirty="0"/>
              <a:t>Il responsabile del trattamento, o chiunque agisca sotto la sua autorità o sotto quella del titolare del trattamento, che abbia accesso a dati personali non può trattare tali dati se non è istruito in tal senso dal titolare del trattamento, </a:t>
            </a:r>
            <a:r>
              <a:rPr lang="it-IT" i="1" dirty="0"/>
              <a:t>salvo che lo richieda il diritto dell’Unione o degli Stati membri</a:t>
            </a:r>
            <a:r>
              <a:rPr lang="it-IT" dirty="0"/>
              <a:t> .</a:t>
            </a:r>
          </a:p>
          <a:p>
            <a:pPr defTabSz="1026531">
              <a:defRPr/>
            </a:pPr>
            <a:r>
              <a:rPr lang="it-IT" cap="small" dirty="0"/>
              <a:t>―――――――――///</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85</a:t>
            </a:fld>
            <a:endParaRPr lang="it-IT"/>
          </a:p>
        </p:txBody>
      </p:sp>
    </p:spTree>
    <p:extLst>
      <p:ext uri="{BB962C8B-B14F-4D97-AF65-F5344CB8AC3E}">
        <p14:creationId xmlns:p14="http://schemas.microsoft.com/office/powerpoint/2010/main" val="13166230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Articolo 29 – Trattamento sotto l’autorità del titolare del trattamento o del responsabile del trattamento  ― </a:t>
            </a:r>
            <a:r>
              <a:rPr lang="it-IT" dirty="0"/>
              <a:t>Il responsabile del trattamento, o chiunque agisca sotto la sua autorità o sotto quella del titolare del trattamento, che abbia accesso a dati personali non può trattare tali dati se non è istruito in tal senso dal titolare del trattamento, </a:t>
            </a:r>
            <a:r>
              <a:rPr lang="it-IT" i="1" dirty="0"/>
              <a:t>salvo che lo richieda il diritto dell’Unione o degli Stati membri</a:t>
            </a:r>
            <a:r>
              <a:rPr lang="it-IT" dirty="0"/>
              <a:t> .</a:t>
            </a:r>
          </a:p>
          <a:p>
            <a:pPr defTabSz="1026531">
              <a:defRPr/>
            </a:pPr>
            <a:r>
              <a:rPr lang="it-IT" cap="small" dirty="0"/>
              <a:t>―――――――――///</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86</a:t>
            </a:fld>
            <a:endParaRPr lang="it-IT"/>
          </a:p>
        </p:txBody>
      </p:sp>
    </p:spTree>
    <p:extLst>
      <p:ext uri="{BB962C8B-B14F-4D97-AF65-F5344CB8AC3E}">
        <p14:creationId xmlns:p14="http://schemas.microsoft.com/office/powerpoint/2010/main" val="2110362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97° </a:t>
            </a:r>
            <a:r>
              <a:rPr lang="it-IT" b="1" cap="small" dirty="0" err="1"/>
              <a:t>Considerandum</a:t>
            </a:r>
            <a:r>
              <a:rPr lang="it-IT" b="1" cap="small" dirty="0"/>
              <a:t> ― </a:t>
            </a:r>
            <a:r>
              <a:rPr lang="it-IT" dirty="0"/>
              <a:t>Per i trattamenti effettuati da un’autorità pubblica, eccettuate le autorità giurisdizionali o autorità giudiziarie indipendenti quando esercitano le loro funzioni giurisdizionali, o per i trattamenti effettuati nel settore privato da un titolare del trattamento le cui attività principali consistono in trattamenti che richiedono un monitoraggio regolare e sistematico degli interessati su larga scala, o ove le attività principali del titolare del trattamento o del responsabile del trattamento consistano nel trattamento su larga scala di categorie particolari di dati personali e di dati relativi alle condanne penali e ai reati, il titolare del trattamento o il responsabile del trattamento dovrebbe essere assistito da </a:t>
            </a:r>
            <a:r>
              <a:rPr lang="it-IT" b="1" dirty="0"/>
              <a:t>una persona che abbia una conoscenza specialistica della normativa e delle pratiche in materia di protezione dei dati nel controllo del rispetto a livello interno del presente regolamento</a:t>
            </a:r>
            <a:r>
              <a:rPr lang="it-IT" dirty="0"/>
              <a:t>. Nel settore privato le attività principali del titolare del trattamento riguardano le sue attività primarie ed esulano dal trattamento dei dati personali come attività accessoria. </a:t>
            </a:r>
            <a:r>
              <a:rPr lang="it-IT" b="1" dirty="0"/>
              <a:t>Il livello necessario di conoscenza specialistica</a:t>
            </a:r>
            <a:r>
              <a:rPr lang="it-IT" dirty="0"/>
              <a:t> dovrebbe essere determinato in particolare in base ai trattamenti di dati effettuati e alla protezione richiesta per i dati personali trattati dal titolare del trattamento o dal responsabile del trattamento. Tali </a:t>
            </a:r>
            <a:r>
              <a:rPr lang="it-IT" b="1" dirty="0"/>
              <a:t>responsabili della protezione dei dati</a:t>
            </a:r>
            <a:r>
              <a:rPr lang="it-IT" dirty="0"/>
              <a:t>, dipendenti o meno del titolare del trattamento, dovrebbero poter adempiere alle funzioni e ai compiti loro incombenti in maniera indipendente.</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90</a:t>
            </a:fld>
            <a:endParaRPr lang="it-IT"/>
          </a:p>
        </p:txBody>
      </p:sp>
    </p:spTree>
    <p:extLst>
      <p:ext uri="{BB962C8B-B14F-4D97-AF65-F5344CB8AC3E}">
        <p14:creationId xmlns:p14="http://schemas.microsoft.com/office/powerpoint/2010/main" val="514316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4611" indent="-194611">
              <a:buFont typeface="Arial" panose="020B0604020202020204" pitchFamily="34" charset="0"/>
              <a:buChar char="•"/>
            </a:pPr>
            <a:r>
              <a:rPr lang="it-IT" dirty="0"/>
              <a:t>WP29 ha sostenuto che questa figura rappresenti </a:t>
            </a:r>
            <a:r>
              <a:rPr lang="it-IT" b="1" dirty="0"/>
              <a:t>un elemento fondante ai fini della responsabilizzazione</a:t>
            </a:r>
            <a:r>
              <a:rPr lang="it-IT" dirty="0"/>
              <a:t>, e che la nomina del RPD possa facilitare l’osservanza della normativa e favorire l’osservanza attraverso strumenti di </a:t>
            </a:r>
            <a:r>
              <a:rPr lang="it-IT" dirty="0" err="1"/>
              <a:t>accountability</a:t>
            </a:r>
            <a:r>
              <a:rPr lang="it-IT" dirty="0"/>
              <a:t> (per esempio, supportando valutazioni di impatto e conducendo o supportando audit in materia di protezione dei dati); i RPD fungono da interfaccia fra i soggetti coinvolti: autorità di controllo, interessati, divisioni operative all’interno di un’azienda o di un ente. </a:t>
            </a:r>
          </a:p>
          <a:p>
            <a:pPr marL="194611" indent="-194611">
              <a:buFont typeface="Arial" panose="020B0604020202020204" pitchFamily="34" charset="0"/>
              <a:buChar char="•"/>
            </a:pPr>
            <a:r>
              <a:rPr lang="it-IT" b="1" dirty="0"/>
              <a:t>Non rispondono personalmente in caso di inosservanza del RGPD</a:t>
            </a:r>
            <a:r>
              <a:rPr lang="it-IT" dirty="0"/>
              <a:t>. Quest’ultimo chiarisce che spetta al titolare o al responsabile del trattamento garantire ed essere in grado di dimostrare che le operazioni di trattamento sono conformi alle disposizioni del regolamento stesso (articolo 24, primo paragrafo). L’onere di assicurare il rispetto della normativa in materia di protezione dei dati ricade sul titolare o sul responsabile. </a:t>
            </a:r>
          </a:p>
          <a:p>
            <a:pPr marL="194611" indent="-194611">
              <a:buFont typeface="Arial" panose="020B0604020202020204" pitchFamily="34" charset="0"/>
              <a:buChar char="•"/>
            </a:pPr>
            <a:r>
              <a:rPr lang="it-IT" dirty="0"/>
              <a:t>Il RPD deve disporre anche di autonomia e risorse sufficienti a svolgere in modo efficace i compiti cui è chiamato. </a:t>
            </a:r>
          </a:p>
          <a:p>
            <a:pPr marL="194611" indent="-194611">
              <a:buFont typeface="Arial" panose="020B0604020202020204" pitchFamily="34" charset="0"/>
              <a:buChar char="•"/>
            </a:pPr>
            <a:r>
              <a:rPr lang="it-IT" dirty="0"/>
              <a:t>Il RGPD riconosce nel RPD uno degli elementi-chiave all’interno del nuovo sistema di </a:t>
            </a:r>
            <a:r>
              <a:rPr lang="it-IT" dirty="0" err="1"/>
              <a:t>governance</a:t>
            </a:r>
            <a:r>
              <a:rPr lang="it-IT" dirty="0"/>
              <a:t> dei dati, e prevede una serie di condizioni in rapporto alla nomina, allo status e ai compiti specifici. </a:t>
            </a:r>
          </a:p>
          <a:p>
            <a:pPr marL="194611" indent="-194611">
              <a:buFont typeface="Arial" panose="020B0604020202020204" pitchFamily="34" charset="0"/>
              <a:buChar char="•"/>
            </a:pPr>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91</a:t>
            </a:fld>
            <a:endParaRPr lang="it-IT"/>
          </a:p>
        </p:txBody>
      </p:sp>
    </p:spTree>
    <p:extLst>
      <p:ext uri="{BB962C8B-B14F-4D97-AF65-F5344CB8AC3E}">
        <p14:creationId xmlns:p14="http://schemas.microsoft.com/office/powerpoint/2010/main" val="714534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baseline="0" dirty="0"/>
              <a:t>Esempio</a:t>
            </a:r>
            <a:r>
              <a:rPr lang="it-IT" dirty="0"/>
              <a:t>: in Germania, ai sensi della legge federale tedesca sulla protezione dei dati personali (</a:t>
            </a:r>
            <a:r>
              <a:rPr lang="it-IT" i="1" dirty="0" err="1"/>
              <a:t>Bundesdatenschutzgesetz</a:t>
            </a:r>
            <a:r>
              <a:rPr lang="it-IT" dirty="0"/>
              <a:t>), articolo 4f, punto 1, le società private sono tenute a nominare un responsabile della protezione dei dati personali interno qualora impieghino permanentemente 10 o più persone nel trattamento automatizzato dei dati personali.</a:t>
            </a:r>
          </a:p>
          <a:p>
            <a:r>
              <a:rPr lang="it-IT" dirty="0"/>
              <a:t>――――――――――///</a:t>
            </a:r>
          </a:p>
          <a:p>
            <a:r>
              <a:rPr lang="it-IT" dirty="0"/>
              <a:t>Raccomandazione CM/</a:t>
            </a:r>
            <a:r>
              <a:rPr lang="it-IT" dirty="0" err="1"/>
              <a:t>Rec</a:t>
            </a:r>
            <a:r>
              <a:rPr lang="it-IT" dirty="0"/>
              <a:t>(2010)13 del Comitato dei Ministri agli Stati Membri sulla </a:t>
            </a:r>
            <a:r>
              <a:rPr lang="it-IT" i="1" dirty="0"/>
              <a:t>protezione delle persone fisiche con riguardo al trattamento automatizzato di dati personali nel contesto di attività di </a:t>
            </a:r>
            <a:r>
              <a:rPr lang="it-IT" i="1" dirty="0" err="1"/>
              <a:t>profilazione</a:t>
            </a:r>
            <a:r>
              <a:rPr lang="it-IT" dirty="0"/>
              <a:t> (Adottata dal Comitato dei Ministri il 23 novembre 2010).</a:t>
            </a:r>
          </a:p>
          <a:p>
            <a:pPr defTabSz="1026531">
              <a:defRPr/>
            </a:pPr>
            <a:r>
              <a:rPr lang="it-IT" dirty="0"/>
              <a:t>――――――――――///</a:t>
            </a:r>
          </a:p>
          <a:p>
            <a:pPr marL="194611" indent="-194611">
              <a:buFont typeface="Arial" panose="020B0604020202020204" pitchFamily="34" charset="0"/>
              <a:buChar char="•"/>
            </a:pPr>
            <a:r>
              <a:rPr lang="it-IT" dirty="0"/>
              <a:t>La </a:t>
            </a:r>
            <a:r>
              <a:rPr lang="it-IT" b="1" dirty="0"/>
              <a:t>direttiva</a:t>
            </a:r>
            <a:r>
              <a:rPr lang="it-IT" dirty="0"/>
              <a:t> sulla protezione dei dati personali </a:t>
            </a:r>
            <a:r>
              <a:rPr lang="it-IT" u="sng" dirty="0"/>
              <a:t>attribuisce alla normativa nazionale la possibilità di stabilire che i titolari del trattamento designino un soggetto </a:t>
            </a:r>
            <a:r>
              <a:rPr lang="it-IT" dirty="0"/>
              <a:t>che agisca in qualità di responsabile della protezione dei dati personali. </a:t>
            </a:r>
            <a:r>
              <a:rPr lang="it-IT" b="1" dirty="0"/>
              <a:t>Il compito di tale responsabile è quello di garantire che i diritti e le libertà degli interessati non siano pregiudicati</a:t>
            </a:r>
            <a:r>
              <a:rPr lang="it-IT" dirty="0"/>
              <a:t> dalle operazioni di trattamento.</a:t>
            </a:r>
          </a:p>
          <a:p>
            <a:pPr marL="194611" indent="-194611">
              <a:buFont typeface="Arial" panose="020B0604020202020204" pitchFamily="34" charset="0"/>
              <a:buChar char="•"/>
            </a:pPr>
            <a:r>
              <a:rPr lang="it-IT" dirty="0"/>
              <a:t>Per poter raggiungere questo obiettivo </a:t>
            </a:r>
            <a:r>
              <a:rPr lang="it-IT" b="1" dirty="0"/>
              <a:t>la posizione del responsabile deve godere di una certa indipendenza all’interno dell’organizzazione del titolare del trattamento</a:t>
            </a:r>
            <a:r>
              <a:rPr lang="it-IT" dirty="0"/>
              <a:t>, come esplicitamente indicato nella direttiva. Rafforzare i diritti dei lavoratori per prevenire eventualità come il licenziamento ingiustificato sarebbe inoltre necessario al fine di far sì che le funzioni del responsabile siano espletate in modo efficace. Per promuovere l’osservanza della normativa nazionale in materia di protezione dei dati, il concetto di responsabile interno della protezione dei dati personali è stato adottato anche in alcune raccomandazioni del CDE.</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92</a:t>
            </a:fld>
            <a:endParaRPr lang="it-IT"/>
          </a:p>
        </p:txBody>
      </p:sp>
    </p:spTree>
    <p:extLst>
      <p:ext uri="{BB962C8B-B14F-4D97-AF65-F5344CB8AC3E}">
        <p14:creationId xmlns:p14="http://schemas.microsoft.com/office/powerpoint/2010/main" val="12896562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t>97° </a:t>
            </a:r>
            <a:r>
              <a:rPr lang="it-IT" b="1" cap="small" dirty="0" err="1"/>
              <a:t>Considerandum</a:t>
            </a:r>
            <a:r>
              <a:rPr lang="it-IT" b="1" cap="small" dirty="0"/>
              <a:t> ― </a:t>
            </a:r>
            <a:r>
              <a:rPr lang="it-IT" dirty="0"/>
              <a:t>Per i trattamenti effettuati da un’autorità pubblica, eccettuate le autorità giurisdizionali o autorità giudiziarie indipendenti quando esercitano le loro funzioni giurisdizionali, o per i trattamenti effettuati nel settore privato da un titolare del trattamento le cui attività principali consistono in trattamenti che richiedono un monitoraggio regolare e sistematico degli interessati su larga scala, o ove le attività principali del titolare del trattamento o del responsabile del trattamento consistano nel trattamento su larga scala di categorie particolari di dati personali e di dati relativi alle condanne penali e ai reati, il titolare del trattamento o il responsabile del trattamento dovrebbe essere assistito da </a:t>
            </a:r>
            <a:r>
              <a:rPr lang="it-IT" b="1" dirty="0"/>
              <a:t>una persona che abbia una conoscenza specialistica della normativa e delle pratiche in materia di protezione dei dati </a:t>
            </a:r>
            <a:r>
              <a:rPr lang="it-IT" dirty="0"/>
              <a:t>nel controllo del rispetto a livello interno del presente regolamento. Nel settore privato le attività principali del titolare del trattamento riguardano le sue attività primarie ed esulano dal trattamento dei dati personali come attività accessoria. </a:t>
            </a:r>
            <a:r>
              <a:rPr lang="it-IT" b="1" dirty="0"/>
              <a:t>Il livello necessario di conoscenza specialistica</a:t>
            </a:r>
            <a:r>
              <a:rPr lang="it-IT" dirty="0"/>
              <a:t> dovrebbe essere determinato in particolare in base ai trattamenti di dati effettuati e alla protezione richiesta per i dati personali trattati dal titolare del trattamento o dal responsabile del trattamento. Tali </a:t>
            </a:r>
            <a:r>
              <a:rPr lang="it-IT" b="1" dirty="0"/>
              <a:t>responsabili della protezione dei dati</a:t>
            </a:r>
            <a:r>
              <a:rPr lang="it-IT" dirty="0"/>
              <a:t>, dipendenti o meno del titolare del trattamento, dovrebbero poter adempiere alle funzioni e ai compiti loro incombenti in maniera indipendente.</a:t>
            </a:r>
          </a:p>
          <a:p>
            <a:r>
              <a:rPr lang="it-IT" dirty="0"/>
              <a:t>――――――――――///</a:t>
            </a:r>
          </a:p>
          <a:p>
            <a:r>
              <a:rPr lang="it-IT" dirty="0"/>
              <a:t>Articoli da 37 a 39.</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93</a:t>
            </a:fld>
            <a:endParaRPr lang="it-IT"/>
          </a:p>
        </p:txBody>
      </p:sp>
    </p:spTree>
    <p:extLst>
      <p:ext uri="{BB962C8B-B14F-4D97-AF65-F5344CB8AC3E}">
        <p14:creationId xmlns:p14="http://schemas.microsoft.com/office/powerpoint/2010/main" val="7049563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4611" indent="-194611">
              <a:buFont typeface="Arial" panose="020B0604020202020204" pitchFamily="34" charset="0"/>
              <a:buChar char="•"/>
            </a:pPr>
            <a:r>
              <a:rPr lang="it-IT" dirty="0"/>
              <a:t>Il livello di conoscenza specialistica richiesto non trova una definizione tassativa; piuttosto, deve essere proporzionato alla sensibilità, complessità e quantità dei dati sottoposti a trattamento.</a:t>
            </a:r>
          </a:p>
          <a:p>
            <a:pPr marL="194611" indent="-194611">
              <a:buFont typeface="Arial" panose="020B0604020202020204" pitchFamily="34" charset="0"/>
              <a:buChar char="•"/>
            </a:pPr>
            <a:r>
              <a:rPr lang="it-IT" dirty="0"/>
              <a:t>Le qualità personali dovrebbero comprendere, per esempio, </a:t>
            </a:r>
            <a:r>
              <a:rPr lang="it-IT" b="1" dirty="0"/>
              <a:t>l’integrità ed elevati standard deontologici</a:t>
            </a:r>
            <a:r>
              <a:rPr lang="it-IT" dirty="0"/>
              <a:t>; il RPD dovrebbe </a:t>
            </a:r>
            <a:r>
              <a:rPr lang="it-IT" b="1" dirty="0"/>
              <a:t>perseguire in via primaria l’osservanza delle disposizioni del RGPD</a:t>
            </a:r>
            <a:r>
              <a:rPr lang="it-IT" dirty="0"/>
              <a:t>. Il RPD svolge un ruolo chiave nel </a:t>
            </a:r>
            <a:r>
              <a:rPr lang="it-IT" b="1" dirty="0"/>
              <a:t>promuovere la cultura della protezione dei dati all’interno dell’azienda o dell’organismo</a:t>
            </a:r>
            <a:r>
              <a:rPr lang="it-IT" dirty="0"/>
              <a:t>, e contribuisce a dare attuazione a elementi essenziali del regolamento quali i principi fondamentali del trattamento, i diritti degli interessati, la protezione dei dati sin dalla fase di progettazione e per impostazione predefinita, i registri delle attività di trattamento, la sicurezza dei trattamenti e la notifica e comunicazione delle violazioni di dati personali.</a:t>
            </a:r>
          </a:p>
          <a:p>
            <a:pPr marL="194611" indent="-194611">
              <a:buFont typeface="Arial" panose="020B0604020202020204" pitchFamily="34" charset="0"/>
              <a:buChar char="•"/>
            </a:pPr>
            <a:r>
              <a:rPr lang="it-IT" b="0" dirty="0"/>
              <a:t>Coinvolgimento del RPD in tutte le questioni riguardanti la protezione dei dati personali.</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94</a:t>
            </a:fld>
            <a:endParaRPr lang="it-IT"/>
          </a:p>
        </p:txBody>
      </p:sp>
    </p:spTree>
    <p:extLst>
      <p:ext uri="{BB962C8B-B14F-4D97-AF65-F5344CB8AC3E}">
        <p14:creationId xmlns:p14="http://schemas.microsoft.com/office/powerpoint/2010/main" val="5825933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Il responsabile della protezione dei dati personali è designato in funzione delle qualità professionali, in particolare </a:t>
            </a:r>
            <a:r>
              <a:rPr lang="it-IT" sz="1200" i="1" u="sng" kern="1200" dirty="0">
                <a:solidFill>
                  <a:schemeClr val="tx1"/>
                </a:solidFill>
                <a:effectLst/>
                <a:latin typeface="+mn-lt"/>
                <a:ea typeface="+mn-ea"/>
                <a:cs typeface="+mn-cs"/>
              </a:rPr>
              <a:t>della conoscenza specialistica della normativa e delle prassi</a:t>
            </a:r>
            <a:r>
              <a:rPr lang="it-IT" sz="1200" kern="1200" dirty="0">
                <a:solidFill>
                  <a:schemeClr val="tx1"/>
                </a:solidFill>
                <a:effectLst/>
                <a:latin typeface="+mn-lt"/>
                <a:ea typeface="+mn-ea"/>
                <a:cs typeface="+mn-cs"/>
              </a:rPr>
              <a:t> in materia di protezione dei dati, e </a:t>
            </a:r>
            <a:r>
              <a:rPr lang="it-IT" sz="1200" i="1" u="sng" kern="1200" dirty="0">
                <a:solidFill>
                  <a:schemeClr val="tx1"/>
                </a:solidFill>
                <a:effectLst/>
                <a:latin typeface="+mn-lt"/>
                <a:ea typeface="+mn-ea"/>
                <a:cs typeface="+mn-cs"/>
              </a:rPr>
              <a:t>della capacità di assolvere i compiti</a:t>
            </a:r>
            <a:r>
              <a:rPr lang="it-IT" sz="1200" kern="1200" dirty="0">
                <a:solidFill>
                  <a:schemeClr val="tx1"/>
                </a:solidFill>
                <a:effectLst/>
                <a:latin typeface="+mn-lt"/>
                <a:ea typeface="+mn-ea"/>
                <a:cs typeface="+mn-cs"/>
              </a:rPr>
              <a:t> di cui all’articolo 39.</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Il titolare o il responsabile del trattamento devono fornire al RPD </a:t>
            </a:r>
            <a:r>
              <a:rPr lang="it-IT" sz="1200" i="1" u="sng" kern="1200" dirty="0">
                <a:solidFill>
                  <a:schemeClr val="tx1"/>
                </a:solidFill>
                <a:effectLst/>
                <a:latin typeface="+mn-lt"/>
                <a:ea typeface="+mn-ea"/>
                <a:cs typeface="+mn-cs"/>
              </a:rPr>
              <a:t>le risorse necessarie</a:t>
            </a:r>
            <a:r>
              <a:rPr lang="it-IT" sz="1200" kern="1200" dirty="0">
                <a:solidFill>
                  <a:schemeClr val="tx1"/>
                </a:solidFill>
                <a:effectLst/>
                <a:latin typeface="+mn-lt"/>
                <a:ea typeface="+mn-ea"/>
                <a:cs typeface="+mn-cs"/>
              </a:rPr>
              <a:t> per assolvere tali compiti e accedere ai dati personali e ai trattamenti e per mantenere la propria conoscenza specialistica; inoltre, si devono assicurare che esso non riceva alcuna istruzione per quanto riguarda l’esecuzione dei propri compiti. Il responsabile della protezione dei dati non può essere rimosso o penalizzato per l’adempimento dei propri compiti. Sussiste, per il RPD, </a:t>
            </a:r>
            <a:r>
              <a:rPr lang="it-IT" sz="1200" i="1" u="sng" kern="1200" dirty="0">
                <a:solidFill>
                  <a:schemeClr val="tx1"/>
                </a:solidFill>
                <a:effectLst/>
                <a:latin typeface="+mn-lt"/>
                <a:ea typeface="+mn-ea"/>
                <a:cs typeface="+mn-cs"/>
              </a:rPr>
              <a:t>l’obbligo del segreto e della riservatezza</a:t>
            </a:r>
            <a:r>
              <a:rPr lang="it-IT" sz="1200" kern="1200" dirty="0">
                <a:solidFill>
                  <a:schemeClr val="tx1"/>
                </a:solidFill>
                <a:effectLst/>
                <a:latin typeface="+mn-lt"/>
                <a:ea typeface="+mn-ea"/>
                <a:cs typeface="+mn-cs"/>
              </a:rPr>
              <a:t> in merito all’adempimento dei propri compiti e </a:t>
            </a:r>
            <a:r>
              <a:rPr lang="it-IT" sz="1200" i="1" u="sng" kern="1200" dirty="0">
                <a:solidFill>
                  <a:schemeClr val="tx1"/>
                </a:solidFill>
                <a:effectLst/>
                <a:latin typeface="+mn-lt"/>
                <a:ea typeface="+mn-ea"/>
                <a:cs typeface="+mn-cs"/>
              </a:rPr>
              <a:t>il divieto di conflitto d’interessi</a:t>
            </a:r>
            <a:r>
              <a:rPr lang="it-IT" sz="1200" kern="1200" dirty="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95</a:t>
            </a:fld>
            <a:endParaRPr lang="it-IT"/>
          </a:p>
        </p:txBody>
      </p:sp>
    </p:spTree>
    <p:extLst>
      <p:ext uri="{BB962C8B-B14F-4D97-AF65-F5344CB8AC3E}">
        <p14:creationId xmlns:p14="http://schemas.microsoft.com/office/powerpoint/2010/main" val="15045419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u="sng" kern="1200" dirty="0">
                <a:solidFill>
                  <a:schemeClr val="tx1"/>
                </a:solidFill>
                <a:effectLst/>
                <a:latin typeface="+mn-lt"/>
                <a:ea typeface="+mn-ea"/>
                <a:cs typeface="+mn-cs"/>
              </a:rPr>
              <a:t>Qualora si decida di designare un responsabile della protezione all’interno dell’istituto scolastico</a:t>
            </a:r>
            <a:r>
              <a:rPr lang="it-IT" sz="1200" kern="1200" dirty="0">
                <a:solidFill>
                  <a:schemeClr val="tx1"/>
                </a:solidFill>
                <a:effectLst/>
                <a:latin typeface="+mn-lt"/>
                <a:ea typeface="+mn-ea"/>
                <a:cs typeface="+mn-cs"/>
              </a:rPr>
              <a:t>, sarà prudente valutare – eventualmente richiedendo anche quale sia l’orientamento in proposito del Ministero competente – se i compiti e le caratteristiche di autonomia indipendenza attribuiti dal Regolamento a tale figura siano compatibili con figure di qualifica meno che dirigenziale. Ad avviso di chi scrive, si ritiene più conforme alla lettera ed allo spirito della norma propendere per l’opinione negativa: il RPD, infatti, nell’esecuzione dei compiti attribuitigli ai sensi dell’articolo 39, </a:t>
            </a:r>
            <a:r>
              <a:rPr lang="it-IT" sz="1200" u="sng" kern="1200" dirty="0">
                <a:solidFill>
                  <a:schemeClr val="tx1"/>
                </a:solidFill>
                <a:effectLst/>
                <a:latin typeface="+mn-lt"/>
                <a:ea typeface="+mn-ea"/>
                <a:cs typeface="+mn-cs"/>
              </a:rPr>
              <a:t>non deve ricevere istruzioni</a:t>
            </a:r>
            <a:r>
              <a:rPr lang="it-IT" sz="1200" kern="1200" dirty="0">
                <a:solidFill>
                  <a:schemeClr val="tx1"/>
                </a:solidFill>
                <a:effectLst/>
                <a:latin typeface="+mn-lt"/>
                <a:ea typeface="+mn-ea"/>
                <a:cs typeface="+mn-cs"/>
              </a:rPr>
              <a:t> sull’approccio da seguire nel caso specifico, su quali siano i risultati attesi, ovvero su come condurre gli accertamenti su un reclamo, se consultare o meno l’autorità di controllo; né deve ricevere istruzioni sull’interpretazione da dare a una specifica questione attinente alla normativa in materia di protezione dei dati.</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96</a:t>
            </a:fld>
            <a:endParaRPr lang="it-IT"/>
          </a:p>
        </p:txBody>
      </p:sp>
    </p:spTree>
    <p:extLst>
      <p:ext uri="{BB962C8B-B14F-4D97-AF65-F5344CB8AC3E}">
        <p14:creationId xmlns:p14="http://schemas.microsoft.com/office/powerpoint/2010/main" val="40957562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97</a:t>
            </a:fld>
            <a:endParaRPr lang="it-IT"/>
          </a:p>
        </p:txBody>
      </p:sp>
    </p:spTree>
    <p:extLst>
      <p:ext uri="{BB962C8B-B14F-4D97-AF65-F5344CB8AC3E}">
        <p14:creationId xmlns:p14="http://schemas.microsoft.com/office/powerpoint/2010/main" val="1385857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regolamenti hanno portata generale, sono obbligatori in tutti i loro elementi e direttamente applicabili. Essi devono essere pienamente rispettati dai destinatari (singoli individui, Stati membri, istituzioni dell'Unione). I regolamenti sono direttamente applicabili in tutti gli Stati membri a partire dalla loro entrata in vigore (alla data specificata o, in assenza di indicazione, venti giorni dopo la loro pubblicazione nella Gazzetta ufficiale dell'Unione europea), senza necessità di recepimento nel diritto nazionale.</a:t>
            </a:r>
          </a:p>
          <a:p>
            <a:r>
              <a:rPr lang="it-IT" dirty="0"/>
              <a:t>I regolamenti sono volti a garantire l'applicazione uniforme del diritto dell'Unione in tutti gli Stati membri. Ne consegue che le norme nazionali incompatibili con le clausole sostanziali contenute nei regolamenti sono rese inapplicabili dagli stessi.</a:t>
            </a:r>
          </a:p>
          <a:p>
            <a:r>
              <a:rPr lang="it-IT" dirty="0"/>
              <a:t>(Fonte: schede sintetiche dell’Europarlamento, http://</a:t>
            </a:r>
            <a:r>
              <a:rPr lang="it-IT" dirty="0" err="1"/>
              <a:t>www.europarl.europa.eu</a:t>
            </a:r>
            <a:r>
              <a:rPr lang="it-IT" dirty="0"/>
              <a:t>)</a:t>
            </a:r>
          </a:p>
          <a:p>
            <a:endParaRPr lang="it-IT" dirty="0"/>
          </a:p>
          <a:p>
            <a:r>
              <a:rPr lang="it-IT" dirty="0"/>
              <a:t>(Sulle direttive: http://</a:t>
            </a:r>
            <a:r>
              <a:rPr lang="it-IT" dirty="0" err="1"/>
              <a:t>www.europarl.europa.eu</a:t>
            </a:r>
            <a:r>
              <a:rPr lang="it-IT" dirty="0"/>
              <a:t>/</a:t>
            </a:r>
            <a:r>
              <a:rPr lang="it-IT" dirty="0" err="1"/>
              <a:t>atyourservice</a:t>
            </a:r>
            <a:r>
              <a:rPr lang="it-IT" dirty="0"/>
              <a:t>/</a:t>
            </a:r>
            <a:r>
              <a:rPr lang="it-IT" dirty="0" err="1"/>
              <a:t>it</a:t>
            </a:r>
            <a:r>
              <a:rPr lang="it-IT" dirty="0"/>
              <a:t>/</a:t>
            </a:r>
            <a:r>
              <a:rPr lang="it-IT" dirty="0" err="1"/>
              <a:t>displayFtu.html?ftuId</a:t>
            </a:r>
            <a:r>
              <a:rPr lang="it-IT" dirty="0"/>
              <a:t>=FTU_1.2.1.html)</a:t>
            </a:r>
          </a:p>
        </p:txBody>
      </p:sp>
      <p:sp>
        <p:nvSpPr>
          <p:cNvPr id="4" name="Segnaposto numero diapositiva 3"/>
          <p:cNvSpPr>
            <a:spLocks noGrp="1"/>
          </p:cNvSpPr>
          <p:nvPr>
            <p:ph type="sldNum" sz="quarter" idx="10"/>
          </p:nvPr>
        </p:nvSpPr>
        <p:spPr/>
        <p:txBody>
          <a:bodyPr/>
          <a:lstStyle/>
          <a:p>
            <a:fld id="{06DD04A6-3E96-CA47-A0BF-366D7F62BB3B}" type="slidenum">
              <a:rPr lang="it-IT" smtClean="0"/>
              <a:t>17</a:t>
            </a:fld>
            <a:endParaRPr lang="it-IT"/>
          </a:p>
        </p:txBody>
      </p:sp>
    </p:spTree>
    <p:extLst>
      <p:ext uri="{BB962C8B-B14F-4D97-AF65-F5344CB8AC3E}">
        <p14:creationId xmlns:p14="http://schemas.microsoft.com/office/powerpoint/2010/main" val="9431131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Quando si ha il caso di soggetti privati che esercitano funzioni pubbliche o attività d’interesse pubblico, </a:t>
            </a:r>
            <a:r>
              <a:rPr lang="it-IT" sz="1200" u="sng" kern="1200" dirty="0">
                <a:solidFill>
                  <a:schemeClr val="tx1"/>
                </a:solidFill>
                <a:effectLst/>
                <a:latin typeface="+mn-lt"/>
                <a:ea typeface="+mn-ea"/>
                <a:cs typeface="+mn-cs"/>
              </a:rPr>
              <a:t>come nel caso delle scuole paritarie</a:t>
            </a:r>
            <a:r>
              <a:rPr lang="it-IT" sz="1200" kern="1200" dirty="0">
                <a:solidFill>
                  <a:schemeClr val="tx1"/>
                </a:solidFill>
                <a:effectLst/>
                <a:latin typeface="+mn-lt"/>
                <a:ea typeface="+mn-ea"/>
                <a:cs typeface="+mn-cs"/>
              </a:rPr>
              <a:t>, la situazione in cui versano gli interessati è probabilmente molto simile a quella in cui il trattamento è svolto da un’autorità pubblica o da un organismo pubblico. Nello specifico della “scuola”, a parte il dato essenziale della pari finalità dei trattamenti svolti dalla scuola pubblica e da quella privata paritaria, i singoli interessati coinvolti, in particolare studenti e loro famiglie, si pongono nella medesima posizione nei confronti dell’istituto scolastico, con esigua o nulla possibilità di avere la stessa intensità di controllo sui propri dati personali, che altrimenti avrebbero in un rapporto diverso, governato esclusivamente dal diritto privato.</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98</a:t>
            </a:fld>
            <a:endParaRPr lang="it-IT"/>
          </a:p>
        </p:txBody>
      </p:sp>
    </p:spTree>
    <p:extLst>
      <p:ext uri="{BB962C8B-B14F-4D97-AF65-F5344CB8AC3E}">
        <p14:creationId xmlns:p14="http://schemas.microsoft.com/office/powerpoint/2010/main" val="38719883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7684">
              <a:defRPr/>
            </a:pPr>
            <a:r>
              <a:rPr lang="it-IT" b="1" cap="small" dirty="0">
                <a:latin typeface="Garamond" panose="02020404030301010803" pitchFamily="18" charset="0"/>
              </a:rPr>
              <a:t>117° </a:t>
            </a:r>
            <a:r>
              <a:rPr lang="it-IT" b="1" cap="small" dirty="0" err="1">
                <a:latin typeface="Garamond" panose="02020404030301010803" pitchFamily="18" charset="0"/>
              </a:rPr>
              <a:t>Considerandum</a:t>
            </a:r>
            <a:endParaRPr lang="it-IT" b="1" cap="small" dirty="0">
              <a:latin typeface="Garamond" panose="02020404030301010803" pitchFamily="18" charset="0"/>
            </a:endParaRP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99</a:t>
            </a:fld>
            <a:endParaRPr lang="it-IT"/>
          </a:p>
        </p:txBody>
      </p:sp>
    </p:spTree>
    <p:extLst>
      <p:ext uri="{BB962C8B-B14F-4D97-AF65-F5344CB8AC3E}">
        <p14:creationId xmlns:p14="http://schemas.microsoft.com/office/powerpoint/2010/main" val="4850080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4611" indent="-194611">
              <a:buFont typeface="Arial" panose="020B0604020202020204" pitchFamily="34" charset="0"/>
              <a:buChar char="•"/>
            </a:pPr>
            <a:r>
              <a:rPr lang="it-IT" dirty="0"/>
              <a:t>4° CONSIDERANDUM –  Il trattamento dei dati personali dovrebbe essere al servizio dell’uomo. Il diritto alla protezione dei dati di carattere personale non è una prerogativa assoluta, ma va considerato alla luce della sua funzione sociale e va contemperato con altri diritti fondamentali, in ossequio al principio di proporzionalità. Il presente regolamento rispetta tutti i diritti fondamentali e osserva le libertà e i principi riconosciuti dalla Carta, sanciti dai trattati, in particolare il rispetto della vita privata e familiare, del domicilio e delle comunicazioni, la protezione dei dati personali, la libertà di pensiero, di coscienza e di religione, la libertà di espressione e d’informazione, la libertà d’impresa, il diritto a un ricorso effettivo e a un giudice imparziale, nonché la diversità culturale, religiosa e linguistica.</a:t>
            </a:r>
          </a:p>
          <a:p>
            <a:pPr marL="194611" indent="-194611">
              <a:buFont typeface="Arial" panose="020B0604020202020204" pitchFamily="34" charset="0"/>
              <a:buChar char="•"/>
            </a:pPr>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100</a:t>
            </a:fld>
            <a:endParaRPr lang="it-IT"/>
          </a:p>
        </p:txBody>
      </p:sp>
    </p:spTree>
    <p:extLst>
      <p:ext uri="{BB962C8B-B14F-4D97-AF65-F5344CB8AC3E}">
        <p14:creationId xmlns:p14="http://schemas.microsoft.com/office/powerpoint/2010/main" val="2263509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101</a:t>
            </a:fld>
            <a:endParaRPr lang="it-IT"/>
          </a:p>
        </p:txBody>
      </p:sp>
    </p:spTree>
    <p:extLst>
      <p:ext uri="{BB962C8B-B14F-4D97-AF65-F5344CB8AC3E}">
        <p14:creationId xmlns:p14="http://schemas.microsoft.com/office/powerpoint/2010/main" val="17493462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7684">
              <a:defRPr/>
            </a:pPr>
            <a:r>
              <a:rPr lang="it-IT" dirty="0"/>
              <a:t>Li chiama «principi di base» l’art. 83,5, a in tema di sanzioni…</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102</a:t>
            </a:fld>
            <a:endParaRPr lang="it-IT"/>
          </a:p>
        </p:txBody>
      </p:sp>
    </p:spTree>
    <p:extLst>
      <p:ext uri="{BB962C8B-B14F-4D97-AF65-F5344CB8AC3E}">
        <p14:creationId xmlns:p14="http://schemas.microsoft.com/office/powerpoint/2010/main" val="868449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ARTICOLO 5 – PRINCIPI APPLICABILI AL TRATTAMENTO DI DATI PERSONALI</a:t>
            </a:r>
          </a:p>
          <a:p>
            <a:r>
              <a:rPr lang="it-IT" dirty="0"/>
              <a:t>1.	I dati personali sono: (C39)</a:t>
            </a:r>
          </a:p>
          <a:p>
            <a:r>
              <a:rPr lang="it-IT" dirty="0"/>
              <a:t>a)	trattati in modo lecito, corretto e trasparente nei confronti dell’interessato («liceità, correttezza e trasparenza»);</a:t>
            </a:r>
          </a:p>
          <a:p>
            <a:r>
              <a:rPr lang="it-IT" dirty="0"/>
              <a:t>b)	raccolti per finalità determinate, esplicite e legittime, e successivamente trattati in modo che non sia incompatibile con tali finalità; un ulteriore trattamento dei dati personali a fini di archiviazione nel pubblico interesse, di ricerca scientifica o storica o a fini statistici non è, conformemente all’articolo 89, paragrafo 1, considerato incompatibile con le finalità iniziali («limitazione della finalità»);</a:t>
            </a:r>
          </a:p>
          <a:p>
            <a:r>
              <a:rPr lang="it-IT" dirty="0"/>
              <a:t>c)	adeguati, pertinenti e limitati a quanto necessario rispetto alle finalità per le quali sono trattati («minimizzazione dei dati»);</a:t>
            </a:r>
          </a:p>
          <a:p>
            <a:r>
              <a:rPr lang="it-IT" dirty="0"/>
              <a:t>d)	esatti e, se necessario, aggiornati; devono essere adottate tutte le misure ragionevoli per cancellare o rettificare tempestivamente i dati inesatti rispetto alle finalità per le quali sono trattati («esattezza»);</a:t>
            </a:r>
          </a:p>
          <a:p>
            <a:r>
              <a:rPr lang="it-IT" dirty="0"/>
              <a:t>e)	conservati in una forma che consenta l’identificazione degli interessati per un arco di tempo non superiore al conseguimento delle finalità per le quali sono trattati; i dati per-sonali possono essere conservati per periodi più lunghi a condizione che siano trattati esclusivamente a fini di archiviazione nel pubblico interesse, di ricerca scientifica o storica o a fini statistici, conformemente all’articolo 89, paragrafo 1, fatta salva l’attuazione di misure tecniche e organizzative adeguate richieste dal presente regolamento a tutela dei diritti e delle libertà dell’interessato («limitazione della conservazione»);</a:t>
            </a:r>
          </a:p>
          <a:p>
            <a:r>
              <a:rPr lang="it-IT" dirty="0" err="1"/>
              <a:t>f</a:t>
            </a:r>
            <a:r>
              <a:rPr lang="it-IT" dirty="0"/>
              <a:t>)	trattati in maniera da garantire un’adeguata sicurezza dei dati personali, compresa la protezione, mediante misure tecniche e organizzative adeguate, da trattamenti non autorizzati o illeciti e dalla perdita, dalla distruzione o dal danno accidentali («integrità e riservatezza»).</a:t>
            </a:r>
          </a:p>
          <a:p>
            <a:r>
              <a:rPr lang="it-IT" dirty="0"/>
              <a:t>2.	Il titolare del trattamento è competente per il rispetto del paragrafo 1 e in grado di comprovarlo («responsabilizzazione»). (C74)</a:t>
            </a:r>
          </a:p>
          <a:p>
            <a:pPr>
              <a:buFontTx/>
              <a:buNone/>
            </a:pPr>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103</a:t>
            </a:fld>
            <a:endParaRPr lang="it-IT"/>
          </a:p>
        </p:txBody>
      </p:sp>
    </p:spTree>
    <p:extLst>
      <p:ext uri="{BB962C8B-B14F-4D97-AF65-F5344CB8AC3E}">
        <p14:creationId xmlns:p14="http://schemas.microsoft.com/office/powerpoint/2010/main" val="20715266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4611" indent="-194611">
              <a:buFont typeface="Arial" panose="020B0604020202020204" pitchFamily="34" charset="0"/>
              <a:buChar char="•"/>
            </a:pPr>
            <a:r>
              <a:rPr lang="it-IT" dirty="0"/>
              <a:t>C39 – … </a:t>
            </a:r>
            <a:r>
              <a:rPr lang="it-IT" sz="1900" dirty="0">
                <a:latin typeface="Trebuchet MS" pitchFamily="34" charset="0"/>
              </a:rPr>
              <a:t>Dovrebbero essere trasparenti per le persone fisiche le modalità con cui sono raccolti, utilizzati, consultati o altrimenti trattati dati personali che li riguardano nonché la misura in cui i dati personali sono o saranno trattati. Il principio della trasparenza impone che le informazioni e le comunicazioni relative al trattamento di tali dati personali siano facilmente accessibili e comprensibili e che sia utilizzato un linguaggio semplice e chiaro. </a:t>
            </a:r>
          </a:p>
          <a:p>
            <a:pPr marL="194611" indent="-194611">
              <a:buFont typeface="Arial" panose="020B0604020202020204" pitchFamily="34" charset="0"/>
              <a:buChar char="•"/>
            </a:pPr>
            <a:r>
              <a:rPr lang="it-IT" dirty="0"/>
              <a:t>Tale principio riguarda, in particolare, l’informazione degli interessati sull’identità del titolare del trattamento e sulle finalità del trattamento e ulteriori informazioni per assicurare un trattamento corretto e trasparente con riguardo alle persone fisiche interessate e ai loro diritti di ottenere conferma e comunicazione di un trattamento di dati personali che li riguardano.</a:t>
            </a:r>
          </a:p>
          <a:p>
            <a:pPr marL="194611" indent="-194611">
              <a:buFont typeface="Arial" panose="020B0604020202020204" pitchFamily="34" charset="0"/>
              <a:buChar char="•"/>
            </a:pPr>
            <a:r>
              <a:rPr lang="it-IT" dirty="0"/>
              <a:t>È opportuno che le persone fisiche siano sensibilizzate ai rischi, alle norme, alle garanzie e ai diritti relativi al trattamento dei dati personali, nonché alle modalità di esercizio dei loro diritti relativi a tale trattamento. In particolare, le finalità specifiche del trattamento dei dati personali dovrebbero essere esplicite e legittime e precisate al momento della raccolta di detti dati personali. </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104</a:t>
            </a:fld>
            <a:endParaRPr lang="it-IT"/>
          </a:p>
        </p:txBody>
      </p:sp>
    </p:spTree>
    <p:extLst>
      <p:ext uri="{BB962C8B-B14F-4D97-AF65-F5344CB8AC3E}">
        <p14:creationId xmlns:p14="http://schemas.microsoft.com/office/powerpoint/2010/main" val="4360313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4611" indent="-194611">
              <a:buFont typeface="Arial" panose="020B0604020202020204" pitchFamily="34" charset="0"/>
              <a:buChar char="•"/>
            </a:pPr>
            <a:r>
              <a:rPr lang="it-IT" dirty="0"/>
              <a:t>tutte le informazioni di cui agli articoli 13 e 14 e le comunicazioni di cui agli articoli da 15 a 22 e all’articolo 34 relative al trattamento in forma concisa, trasparente, intelligibile e facilmente accessibile, con un linguaggio semplice e chiaro, in particolare nel caso di informazioni destinate specificamente ai minori. Le informazioni sono fornite per iscritto o con altri mezzi, anche, se del caso, con mezzi elettronici. </a:t>
            </a:r>
          </a:p>
          <a:p>
            <a:pPr marL="194611" indent="-194611">
              <a:buFont typeface="Arial" panose="020B0604020202020204" pitchFamily="34" charset="0"/>
              <a:buChar char="•"/>
            </a:pPr>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107</a:t>
            </a:fld>
            <a:endParaRPr lang="it-IT"/>
          </a:p>
        </p:txBody>
      </p:sp>
    </p:spTree>
    <p:extLst>
      <p:ext uri="{BB962C8B-B14F-4D97-AF65-F5344CB8AC3E}">
        <p14:creationId xmlns:p14="http://schemas.microsoft.com/office/powerpoint/2010/main" val="8128960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7684">
              <a:defRPr/>
            </a:pPr>
            <a:r>
              <a:rPr lang="it-IT" dirty="0"/>
              <a:t>art. 28,3… e)	tenendo conto della natura del trattamento, assista il titolare del trattamento con misure tecniche e organizzative adeguate, nella misura in cui ciò sia possibile, al fine di soddisfare l’obbligo del titolare del trattamento di dare seguito alle richieste per l’esercizio dei diritti dell’interessato di cui al capo III;</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108</a:t>
            </a:fld>
            <a:endParaRPr lang="it-IT"/>
          </a:p>
        </p:txBody>
      </p:sp>
    </p:spTree>
    <p:extLst>
      <p:ext uri="{BB962C8B-B14F-4D97-AF65-F5344CB8AC3E}">
        <p14:creationId xmlns:p14="http://schemas.microsoft.com/office/powerpoint/2010/main" val="15826640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63° </a:t>
            </a:r>
            <a:r>
              <a:rPr lang="it-IT" b="1" cap="small" dirty="0" err="1">
                <a:latin typeface="Garamond" panose="02020404030301010803" pitchFamily="18" charset="0"/>
              </a:rPr>
              <a:t>Considerandum</a:t>
            </a:r>
            <a:endParaRPr lang="it-IT" b="1" cap="small" dirty="0">
              <a:latin typeface="Garamond" panose="02020404030301010803" pitchFamily="18" charset="0"/>
            </a:endParaRPr>
          </a:p>
          <a:p>
            <a:r>
              <a:rPr lang="it-IT" dirty="0">
                <a:latin typeface="Garamond" panose="02020404030301010803" pitchFamily="18" charset="0"/>
              </a:rPr>
              <a:t>Un interessato dovrebbe avere il </a:t>
            </a:r>
            <a:r>
              <a:rPr lang="it-IT" b="1" dirty="0">
                <a:latin typeface="Garamond" panose="02020404030301010803" pitchFamily="18" charset="0"/>
              </a:rPr>
              <a:t>diritto di accedere ai dati personali</a:t>
            </a:r>
            <a:r>
              <a:rPr lang="it-IT" dirty="0">
                <a:latin typeface="Garamond" panose="02020404030301010803" pitchFamily="18" charset="0"/>
              </a:rPr>
              <a:t> raccolti che lo riguardano e di esercitare tale diritto facilmente e a intervalli ragionevoli, per essere consapevole del trattamento e verificarne la liceità. Ciò include il diritto di accedere ai dati relativi alla salute, ad esempio le cartelle mediche contenenti informazioni quali diagnosi, risultati di esami, pareri di medici curanti o eventuali terapie o interventi praticati. Ogni interessato dovrebbe pertanto avere il diritto di conoscere e ottenere comunicazioni in particolare in relazione alla finalità per cui i dati personali sono trattati, ove possibile al periodo in cui i dati personali sono trattati, ai destinatari dei dati personali, alla logica cui risponde qualsiasi trattamento automatizzato dei dati e, almeno quando è basato sulla </a:t>
            </a:r>
            <a:r>
              <a:rPr lang="it-IT" dirty="0" err="1">
                <a:latin typeface="Garamond" panose="02020404030301010803" pitchFamily="18" charset="0"/>
              </a:rPr>
              <a:t>profilazione</a:t>
            </a:r>
            <a:r>
              <a:rPr lang="it-IT" dirty="0">
                <a:latin typeface="Garamond" panose="02020404030301010803" pitchFamily="18" charset="0"/>
              </a:rPr>
              <a:t>, alle possibili conseguenze di tale trattamento. Ove possibile, il titolare del trattamento dovrebbe poter fornire l’accesso remoto a un sistema sicuro che consenta all’interessato di consultare direttamente i propri dati personali. </a:t>
            </a:r>
            <a:r>
              <a:rPr lang="it-IT" b="1" dirty="0">
                <a:latin typeface="Garamond" panose="02020404030301010803" pitchFamily="18" charset="0"/>
              </a:rPr>
              <a:t>Tale diritto non dovrebbe ledere i diritti e le libertà altrui, compreso il segreto industriale e aziendale e la proprietà intellettuale, segnatamente i diritti d’autore che tutelano il software</a:t>
            </a:r>
            <a:r>
              <a:rPr lang="it-IT" dirty="0">
                <a:latin typeface="Garamond" panose="02020404030301010803" pitchFamily="18" charset="0"/>
              </a:rPr>
              <a:t>. Tuttavia, </a:t>
            </a:r>
            <a:r>
              <a:rPr lang="it-IT" b="1" dirty="0">
                <a:latin typeface="Garamond" panose="02020404030301010803" pitchFamily="18" charset="0"/>
              </a:rPr>
              <a:t>tali considerazioni non dovrebbero condurre a un diniego a fornire all’interessato tutte le informazioni. Se il titolare del trattamento tratta una notevole quantità d’informazioni riguardanti l’interessato</a:t>
            </a:r>
            <a:r>
              <a:rPr lang="it-IT" dirty="0">
                <a:latin typeface="Garamond" panose="02020404030301010803" pitchFamily="18" charset="0"/>
              </a:rPr>
              <a:t>, il titolare in questione dovrebbe poter richiedere che l’interessato precisi, prima che siano fornite le informazioni, l’informazione o le attività di trattamento cui la richiesta si riferisce.</a:t>
            </a:r>
          </a:p>
          <a:p>
            <a:endParaRPr lang="it-IT" dirty="0">
              <a:latin typeface="Garamond" panose="02020404030301010803" pitchFamily="18" charset="0"/>
            </a:endParaRP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109</a:t>
            </a:fld>
            <a:endParaRPr lang="it-IT"/>
          </a:p>
        </p:txBody>
      </p:sp>
    </p:spTree>
    <p:extLst>
      <p:ext uri="{BB962C8B-B14F-4D97-AF65-F5344CB8AC3E}">
        <p14:creationId xmlns:p14="http://schemas.microsoft.com/office/powerpoint/2010/main" val="99936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4611" indent="-194611">
              <a:buFont typeface="Arial" panose="020B0604020202020204" pitchFamily="34" charset="0"/>
              <a:buChar char="•"/>
            </a:pPr>
            <a:r>
              <a:rPr lang="it-IT" dirty="0"/>
              <a:t>http://</a:t>
            </a:r>
            <a:r>
              <a:rPr lang="it-IT" dirty="0" err="1"/>
              <a:t>eur-lex.europa.eu</a:t>
            </a:r>
            <a:r>
              <a:rPr lang="it-IT" dirty="0"/>
              <a:t>/</a:t>
            </a:r>
            <a:r>
              <a:rPr lang="it-IT" dirty="0" err="1"/>
              <a:t>legal-content</a:t>
            </a:r>
            <a:r>
              <a:rPr lang="it-IT" dirty="0"/>
              <a:t>/IT/TXT/?uri=CELEX:31995L0046</a:t>
            </a:r>
          </a:p>
          <a:p>
            <a:pPr marL="194611" indent="-194611">
              <a:buFont typeface="Arial" panose="020B0604020202020204" pitchFamily="34" charset="0"/>
              <a:buChar char="•"/>
            </a:pPr>
            <a:r>
              <a:rPr lang="it-IT" dirty="0"/>
              <a:t>La direttiva è stata adottata il 24 ottobre 1995, in un momento in cui diversi Stati membri avevano già adottato leggi nazionali in materia.</a:t>
            </a:r>
          </a:p>
          <a:p>
            <a:pPr marL="194611" indent="-194611">
              <a:buFont typeface="Arial" panose="020B0604020202020204" pitchFamily="34" charset="0"/>
              <a:buChar char="•"/>
            </a:pPr>
            <a:r>
              <a:rPr lang="it-IT" dirty="0"/>
              <a:t>La libera circolazione delle merci, dei capitali, dei servizi e delle persone nel mercato interno ha richiesto </a:t>
            </a:r>
            <a:r>
              <a:rPr lang="it-IT" b="1" dirty="0"/>
              <a:t>la libera circolazione dei dati</a:t>
            </a:r>
            <a:r>
              <a:rPr lang="it-IT" dirty="0"/>
              <a:t>, che non poteva essere realizzata se gli Stati membri non avessero potuto contare su un livello elevato e uniforme di protezione dei dati.</a:t>
            </a:r>
          </a:p>
          <a:p>
            <a:pPr marL="194611" indent="-194611">
              <a:buFont typeface="Arial" panose="020B0604020202020204" pitchFamily="34" charset="0"/>
              <a:buChar char="•"/>
            </a:pPr>
            <a:r>
              <a:rPr lang="it-IT" dirty="0"/>
              <a:t>L’applicazione territoriale della direttiva sulla protezione dei dati si estende oltre i 28 Stati membri dell’Unione, comprendendo anche i paesi extra-UE che rientrano nello Spazio economico europeo (SEE) [Accordo sullo Spazio economico europeo, GU L 1 del 3.1.1994, entrato in vigore il 1° gennaio 1994.], vale a dire l’Islanda, il Liechtenstein e la Norvegia.</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22</a:t>
            </a:fld>
            <a:endParaRPr lang="it-IT"/>
          </a:p>
        </p:txBody>
      </p:sp>
    </p:spTree>
    <p:extLst>
      <p:ext uri="{BB962C8B-B14F-4D97-AF65-F5344CB8AC3E}">
        <p14:creationId xmlns:p14="http://schemas.microsoft.com/office/powerpoint/2010/main" val="1976057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65° </a:t>
            </a:r>
            <a:r>
              <a:rPr lang="it-IT" b="1" cap="small" dirty="0" err="1">
                <a:latin typeface="Garamond" panose="02020404030301010803" pitchFamily="18" charset="0"/>
              </a:rPr>
              <a:t>Considerandum</a:t>
            </a:r>
            <a:endParaRPr lang="it-IT" b="1" cap="small" dirty="0">
              <a:latin typeface="Garamond" panose="02020404030301010803" pitchFamily="18" charset="0"/>
            </a:endParaRPr>
          </a:p>
          <a:p>
            <a:r>
              <a:rPr lang="it-IT" dirty="0">
                <a:latin typeface="Garamond" panose="02020404030301010803" pitchFamily="18" charset="0"/>
              </a:rPr>
              <a:t>Un interessato dovrebbe avere il diritto di ottenere la </a:t>
            </a:r>
            <a:r>
              <a:rPr lang="it-IT" b="1" dirty="0">
                <a:latin typeface="Garamond" panose="02020404030301010803" pitchFamily="18" charset="0"/>
              </a:rPr>
              <a:t>rettifica dei dati personali</a:t>
            </a:r>
            <a:r>
              <a:rPr lang="it-IT" dirty="0">
                <a:latin typeface="Garamond" panose="02020404030301010803" pitchFamily="18" charset="0"/>
              </a:rPr>
              <a:t> che la riguardano e il «</a:t>
            </a:r>
            <a:r>
              <a:rPr lang="it-IT" b="1" i="1" dirty="0">
                <a:latin typeface="Garamond" panose="02020404030301010803" pitchFamily="18" charset="0"/>
              </a:rPr>
              <a:t>diritto all’oblio</a:t>
            </a:r>
            <a:r>
              <a:rPr lang="it-IT" dirty="0">
                <a:latin typeface="Garamond" panose="02020404030301010803" pitchFamily="18" charset="0"/>
              </a:rPr>
              <a:t>» se la conservazione di tali dati violi il presente regolamento o il diritto dell’Unione o degli Stati membri cui è soggetto il titolare del trattamento. In particolare, l’interessato dovrebbe avere il diritto di chiedere che siano cancellati e non più sottoposti a trattamento i propri dati personali che non siano più necessari per le finalità per le quali sono stati raccolti o altrimenti trattati, quando abbia ritirato il proprio consenso o si sia opposto al trattamento dei dati personali che lo riguardano o quando il trattamento dei suoi dati personali non sia altrimenti conforme al presente regolamento. Tale diritto è in particolare rilevante se l’interessato ha prestato il proprio consenso quando era minore, e quindi non pienamente consapevole dei rischi derivanti dal trattamento, e vuole successivamente eliminare tale tipo di dati personali, in particolare da internet. L’interessato dovrebbe poter esercitare tale diritto indipendentemente dal fatto che non sia più un minore. Tuttavia, dovrebbe essere lecita l’ulteriore conservazione dei dati personali qualora sia necessaria per esercitare il diritto alla libertà di espressione e di informazione, per adempiere un obbligo legale, per eseguire un compito di interesse pubblico o nell’esercizio di pubblici poteri di cui è investito il titolare del trattamento, per motivi di interesse pubblico nel settore della sanità pubblica, a fini di archiviazione nel pubblico interesse, di ricerca scientifica o storica o a fini statistici, ovvero per accertare, esercitare o difendere un diritto in sede giudiziaria.</a:t>
            </a:r>
          </a:p>
          <a:p>
            <a:r>
              <a:rPr lang="it-IT" b="1" cap="small" dirty="0">
                <a:latin typeface="Garamond" panose="02020404030301010803" pitchFamily="18" charset="0"/>
              </a:rPr>
              <a:t>66° </a:t>
            </a:r>
            <a:r>
              <a:rPr lang="it-IT" b="1" cap="small" dirty="0" err="1">
                <a:latin typeface="Garamond" panose="02020404030301010803" pitchFamily="18" charset="0"/>
              </a:rPr>
              <a:t>Considerandum</a:t>
            </a:r>
            <a:endParaRPr lang="it-IT" b="1" cap="small" dirty="0">
              <a:latin typeface="Garamond" panose="02020404030301010803" pitchFamily="18" charset="0"/>
            </a:endParaRPr>
          </a:p>
          <a:p>
            <a:r>
              <a:rPr lang="it-IT" dirty="0">
                <a:latin typeface="Garamond" panose="02020404030301010803" pitchFamily="18" charset="0"/>
              </a:rPr>
              <a:t>Per rafforzare il «</a:t>
            </a:r>
            <a:r>
              <a:rPr lang="it-IT" b="1" i="1" dirty="0">
                <a:latin typeface="Garamond" panose="02020404030301010803" pitchFamily="18" charset="0"/>
              </a:rPr>
              <a:t>diritto all’oblio</a:t>
            </a:r>
            <a:r>
              <a:rPr lang="it-IT" dirty="0">
                <a:latin typeface="Garamond" panose="02020404030301010803" pitchFamily="18" charset="0"/>
              </a:rPr>
              <a:t>» nell’ambiente online, è opportuno che il diritto di cancellazione sia esteso in modo tale da obbligare il titolare del trattamento che ha pubblicato dati personali a informare i titolari del trattamento che trattano tali dati personali di cancellare qualsiasi link verso tali dati personali o copia o riproduzione di detti dati personali. Nel fare ciò, è opportuno che il titolare del trattamento adotti misure ragionevoli tenendo conto della tecnologia disponibile e dei mezzi a disposizione del titolare del trattamento, comprese misure tecniche, per informare della richiesta dell’interessato i titolari del trattamento che trattano i dati personali.</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111</a:t>
            </a:fld>
            <a:endParaRPr lang="it-IT"/>
          </a:p>
        </p:txBody>
      </p:sp>
    </p:spTree>
    <p:extLst>
      <p:ext uri="{BB962C8B-B14F-4D97-AF65-F5344CB8AC3E}">
        <p14:creationId xmlns:p14="http://schemas.microsoft.com/office/powerpoint/2010/main" val="21396594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7684">
              <a:defRPr/>
            </a:pPr>
            <a:r>
              <a:rPr lang="it-IT" b="1" u="sng" cap="small" dirty="0">
                <a:solidFill>
                  <a:prstClr val="black"/>
                </a:solidFill>
                <a:latin typeface="Garamond" panose="02020404030301010803" pitchFamily="18" charset="0"/>
              </a:rPr>
              <a:t>Articolo 18 – Diritto di limitazione di trattamento</a:t>
            </a:r>
            <a:r>
              <a:rPr lang="it-IT" b="1" cap="small" dirty="0">
                <a:solidFill>
                  <a:prstClr val="black"/>
                </a:solidFill>
                <a:latin typeface="Garamond" panose="02020404030301010803" pitchFamily="18" charset="0"/>
              </a:rPr>
              <a:t> — </a:t>
            </a:r>
            <a:r>
              <a:rPr lang="it-IT" dirty="0">
                <a:solidFill>
                  <a:prstClr val="black"/>
                </a:solidFill>
                <a:latin typeface="Garamond" panose="02020404030301010803" pitchFamily="18" charset="0"/>
              </a:rPr>
              <a:t>1.	L’interessato ha il diritto di ottenere dal titolare del trattamento la limitazione del trattamento quando ricorre una delle seguenti ipotesi:</a:t>
            </a:r>
          </a:p>
          <a:p>
            <a:pPr defTabSz="947684">
              <a:defRPr/>
            </a:pPr>
            <a:r>
              <a:rPr lang="it-IT" dirty="0">
                <a:solidFill>
                  <a:prstClr val="black"/>
                </a:solidFill>
                <a:latin typeface="Garamond" panose="02020404030301010803" pitchFamily="18" charset="0"/>
              </a:rPr>
              <a:t>a)	l’interessato contesta l’esattezza dei dati personali, per il periodo necessario al titolare del trattamento per verificare l’esattezza di tali dati personali;</a:t>
            </a:r>
          </a:p>
          <a:p>
            <a:pPr defTabSz="947684">
              <a:defRPr/>
            </a:pPr>
            <a:r>
              <a:rPr lang="it-IT" dirty="0">
                <a:solidFill>
                  <a:prstClr val="black"/>
                </a:solidFill>
                <a:latin typeface="Garamond" panose="02020404030301010803" pitchFamily="18" charset="0"/>
              </a:rPr>
              <a:t>b)	il trattamento è illecito e l’interessato si oppone alla cancellazione dei dati personali e chiede invece che ne sia limitato l’utilizzo;</a:t>
            </a:r>
          </a:p>
          <a:p>
            <a:pPr defTabSz="947684">
              <a:defRPr/>
            </a:pPr>
            <a:r>
              <a:rPr lang="it-IT" dirty="0">
                <a:solidFill>
                  <a:prstClr val="black"/>
                </a:solidFill>
                <a:latin typeface="Garamond" panose="02020404030301010803" pitchFamily="18" charset="0"/>
              </a:rPr>
              <a:t>c)	benché il titolare del trattamento non ne abbia più bisogno ai fini del trattamento, i dati personali sono necessari all’interessato per l’accertamento, l’esercizio o la difesa di un diritto in sede giudiziaria;</a:t>
            </a:r>
          </a:p>
          <a:p>
            <a:pPr defTabSz="947684">
              <a:defRPr/>
            </a:pPr>
            <a:r>
              <a:rPr lang="it-IT" dirty="0">
                <a:solidFill>
                  <a:prstClr val="black"/>
                </a:solidFill>
                <a:latin typeface="Garamond" panose="02020404030301010803" pitchFamily="18" charset="0"/>
              </a:rPr>
              <a:t>d)	l’interessato si è opposto al trattamento ai sensi dell’articolo </a:t>
            </a:r>
            <a:r>
              <a:rPr lang="it-IT" u="sng" dirty="0">
                <a:solidFill>
                  <a:prstClr val="black"/>
                </a:solidFill>
                <a:latin typeface="Garamond" panose="02020404030301010803" pitchFamily="18" charset="0"/>
                <a:hlinkClick r:id="rId3" action="ppaction://hlinkfile"/>
              </a:rPr>
              <a:t>21</a:t>
            </a:r>
            <a:r>
              <a:rPr lang="it-IT" dirty="0">
                <a:solidFill>
                  <a:prstClr val="black"/>
                </a:solidFill>
                <a:latin typeface="Garamond" panose="02020404030301010803" pitchFamily="18" charset="0"/>
              </a:rPr>
              <a:t>, paragrafo 1, in attesa della verifica in merito all’eventuale prevalenza dei motivi legittimi del titolare del trattamento rispetto a quelli dell’interessato.</a:t>
            </a:r>
          </a:p>
          <a:p>
            <a:pPr defTabSz="947684">
              <a:defRPr/>
            </a:pPr>
            <a:r>
              <a:rPr lang="it-IT" dirty="0">
                <a:solidFill>
                  <a:prstClr val="black"/>
                </a:solidFill>
                <a:latin typeface="Garamond" panose="02020404030301010803" pitchFamily="18" charset="0"/>
              </a:rPr>
              <a:t>2.	Se il trattamento è limitato a norma del paragrafo 1, tali dati personali sono trattati, salvo che per la conservazione, soltanto con il consenso dell’interessato o per l’accertamento, l’esercizio o la difesa di un diritto in sede giudiziaria oppure per tutelare i diritti di un’altra persona fisica o giuridica o per motivi di interesse pubblico rilevante dell’Unione o di uno Stato membro.</a:t>
            </a:r>
          </a:p>
          <a:p>
            <a:pPr marL="236921" indent="-236921" defTabSz="947684">
              <a:buFontTx/>
              <a:buAutoNum type="arabicPeriod" startAt="3"/>
              <a:defRPr/>
            </a:pPr>
            <a:r>
              <a:rPr lang="it-IT" dirty="0">
                <a:solidFill>
                  <a:prstClr val="black"/>
                </a:solidFill>
                <a:latin typeface="Garamond" panose="02020404030301010803" pitchFamily="18" charset="0"/>
              </a:rPr>
              <a:t>L’interessato che ha ottenuto la limitazione del trattamento a norma del paragrafo 1 è informato dal titolare del trattamento prima che detta limitazione sia revocata.</a:t>
            </a:r>
          </a:p>
          <a:p>
            <a:pPr defTabSz="947684">
              <a:defRPr/>
            </a:pPr>
            <a:endParaRPr lang="it-IT" dirty="0">
              <a:solidFill>
                <a:prstClr val="black"/>
              </a:solidFill>
              <a:latin typeface="Garamond" panose="02020404030301010803" pitchFamily="18" charset="0"/>
            </a:endParaRPr>
          </a:p>
          <a:p>
            <a:pPr defTabSz="947684">
              <a:defRPr/>
            </a:pPr>
            <a:r>
              <a:rPr lang="it-IT" dirty="0">
                <a:solidFill>
                  <a:prstClr val="black"/>
                </a:solidFill>
                <a:latin typeface="Garamond" panose="02020404030301010803" pitchFamily="18" charset="0"/>
              </a:rPr>
              <a:t>67° </a:t>
            </a:r>
            <a:r>
              <a:rPr lang="it-IT" dirty="0" err="1">
                <a:solidFill>
                  <a:prstClr val="black"/>
                </a:solidFill>
                <a:latin typeface="Garamond" panose="02020404030301010803" pitchFamily="18" charset="0"/>
              </a:rPr>
              <a:t>Considerandum</a:t>
            </a:r>
            <a:r>
              <a:rPr lang="it-IT" dirty="0">
                <a:solidFill>
                  <a:prstClr val="black"/>
                </a:solidFill>
                <a:latin typeface="Garamond" panose="02020404030301010803" pitchFamily="18" charset="0"/>
              </a:rPr>
              <a:t>, p. 36; per la definizione, </a:t>
            </a:r>
            <a:r>
              <a:rPr lang="it-IT" dirty="0" err="1">
                <a:solidFill>
                  <a:prstClr val="black"/>
                </a:solidFill>
                <a:latin typeface="Garamond" panose="02020404030301010803" pitchFamily="18" charset="0"/>
              </a:rPr>
              <a:t>ved</a:t>
            </a:r>
            <a:r>
              <a:rPr lang="it-IT" dirty="0">
                <a:solidFill>
                  <a:prstClr val="black"/>
                </a:solidFill>
                <a:latin typeface="Garamond" panose="02020404030301010803" pitchFamily="18" charset="0"/>
              </a:rPr>
              <a:t>. Articolo 4 – Definizioni, n. 3). </a:t>
            </a:r>
          </a:p>
          <a:p>
            <a:pPr defTabSz="947684">
              <a:defRPr/>
            </a:pPr>
            <a:endParaRPr lang="it-IT" dirty="0">
              <a:solidFill>
                <a:prstClr val="black"/>
              </a:solidFill>
              <a:latin typeface="Garamond" panose="02020404030301010803" pitchFamily="18" charset="0"/>
            </a:endParaRP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112</a:t>
            </a:fld>
            <a:endParaRPr lang="it-IT"/>
          </a:p>
        </p:txBody>
      </p:sp>
    </p:spTree>
    <p:extLst>
      <p:ext uri="{BB962C8B-B14F-4D97-AF65-F5344CB8AC3E}">
        <p14:creationId xmlns:p14="http://schemas.microsoft.com/office/powerpoint/2010/main" val="20142158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68°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Per rafforzare ulteriormente il </a:t>
            </a:r>
            <a:r>
              <a:rPr lang="it-IT" b="1" dirty="0">
                <a:latin typeface="Garamond" panose="02020404030301010803" pitchFamily="18" charset="0"/>
              </a:rPr>
              <a:t>controllo sui propri dati</a:t>
            </a:r>
            <a:r>
              <a:rPr lang="it-IT" dirty="0">
                <a:latin typeface="Garamond" panose="02020404030301010803" pitchFamily="18" charset="0"/>
              </a:rPr>
              <a:t> è opportuno anche che l’interessato abbia il diritto, qualora i dati personali siano trattati con mezzi automatizzati, di ricevere in un formato strutturato, di uso comune, leggibile da dispositivo automatico e interoperabile i dati personali che lo riguardano che abbia fornito a un titolare del trattamento e di trasmetterli a un altro titolare del trattamento. È opportuno incoraggiare i titolari del trattamento a sviluppare </a:t>
            </a:r>
            <a:r>
              <a:rPr lang="it-IT" b="1" dirty="0">
                <a:latin typeface="Garamond" panose="02020404030301010803" pitchFamily="18" charset="0"/>
              </a:rPr>
              <a:t>formati interoperabili </a:t>
            </a:r>
            <a:r>
              <a:rPr lang="it-IT" dirty="0">
                <a:latin typeface="Garamond" panose="02020404030301010803" pitchFamily="18" charset="0"/>
              </a:rPr>
              <a:t>che consentano la portabilità dei dati. Tale diritto dovrebbe applicarsi qualora l’interessato abbia fornito i dati personali sulla base del proprio consenso o se il trattamento è necessario per l’esecuzione di un contratto. Non dovrebbe applicarsi qualora il trattamento si basi su un fondamento giuridico diverso dal consenso o contratto. Per sua stessa natura, tale diritto non dovrebbe essere esercitato nei confronti dei titolari del trattamento che trattano dati personali nell’esercizio delle loro funzioni pubbliche. Non dovrebbe pertanto applicarsi quando il trattamento dei dati personali è necessario per l’adempimento di un obbligo legale cui è soggetto il titolare del trattamento o per l’esecuzione di un compito svolto nel pubblico interesse oppure nell’esercizio di pubblici poteri di cui è investito il titolare del trattamento. Il diritto dell’interessato di trasmettere o ricevere dati personali che lo riguardano non dovrebbe comportare l’obbligo per i titolari del trattamento di adottare o mantenere sistemi di trattamento tecnicamente compatibili. Qualora un certo insieme di dati personali riguardi più di un interessato, il diritto di ricevere i dati personali non dovrebbe pregiudicare i diritti e le libertà degli altri interessati in ottemperanza del presente regolamento. Inoltre tale diritto non dovrebbe pregiudicare il diritto dell’interessato di ottenere la cancellazione dei dati personali e le limitazioni di tale diritto di cui al presente regolamento e non dovrebbe segnatamente implicare la cancellazione dei dati personali riguardanti l’interessato forniti da quest’ultimo per l’esecuzione di un contratto, nella misura in cui e fintantoché i dati personali siano necessari all’esecuzione di tale contratto. Ove tecnicamente fattibile, l’interessato dovrebbe avere il diritto di ottenere che i dati personali siano trasmessi direttamente da un titolare del trattamento a un altro.</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113</a:t>
            </a:fld>
            <a:endParaRPr lang="it-IT"/>
          </a:p>
        </p:txBody>
      </p:sp>
    </p:spTree>
    <p:extLst>
      <p:ext uri="{BB962C8B-B14F-4D97-AF65-F5344CB8AC3E}">
        <p14:creationId xmlns:p14="http://schemas.microsoft.com/office/powerpoint/2010/main" val="9155169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69°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Qualora i dati personali possano essere lecitamente trattati, essendo il trattamento necessario per l’esecuzione di un compito svolto nel pubblico interesse oppure nell’esercizio di pubblici poteri di cui è investito il titolare del trattamento, ovvero per i legittimi interessi di un titolare del trattamento o di terzi, l’interessato dovrebbe comunque avere il diritto di opporsi al trattamento dei dati personali che riguardano la sua situazione particolare. È opportuno che incomba al titolare del trattamento dimostrare che i suoi interessi legittimi cogenti prevalgono sugli interessi o sui diritti e sulle libertà fondamentali dell’interessato.</a:t>
            </a:r>
          </a:p>
          <a:p>
            <a:r>
              <a:rPr lang="it-IT" b="1" cap="small" dirty="0">
                <a:latin typeface="Garamond" panose="02020404030301010803" pitchFamily="18" charset="0"/>
              </a:rPr>
              <a:t>70°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Qualora i dati personali siano trattati per </a:t>
            </a:r>
            <a:r>
              <a:rPr lang="it-IT" b="1" dirty="0">
                <a:latin typeface="Garamond" panose="02020404030301010803" pitchFamily="18" charset="0"/>
              </a:rPr>
              <a:t>finalità di marketing diretto</a:t>
            </a:r>
            <a:r>
              <a:rPr lang="it-IT" dirty="0">
                <a:latin typeface="Garamond" panose="02020404030301010803" pitchFamily="18" charset="0"/>
              </a:rPr>
              <a:t>, l’interessato dovrebbe avere il diritto, in qualsiasi momento e gratuitamente, di opporsi a tale trattamento, sia con riguardo a quello iniziale o ulteriore, compresa la </a:t>
            </a:r>
            <a:r>
              <a:rPr lang="it-IT" dirty="0" err="1">
                <a:latin typeface="Garamond" panose="02020404030301010803" pitchFamily="18" charset="0"/>
              </a:rPr>
              <a:t>profilazione</a:t>
            </a:r>
            <a:r>
              <a:rPr lang="it-IT" dirty="0">
                <a:latin typeface="Garamond" panose="02020404030301010803" pitchFamily="18" charset="0"/>
              </a:rPr>
              <a:t> nella misura in cui sia connessa a tale marketing diretto. Tale diritto dovrebbe essere esplicitamente portato all’attenzione dell’interessato e presentato chiaramente e separatamente da qualsiasi altra informazione.</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114</a:t>
            </a:fld>
            <a:endParaRPr lang="it-IT"/>
          </a:p>
        </p:txBody>
      </p:sp>
    </p:spTree>
    <p:extLst>
      <p:ext uri="{BB962C8B-B14F-4D97-AF65-F5344CB8AC3E}">
        <p14:creationId xmlns:p14="http://schemas.microsoft.com/office/powerpoint/2010/main" val="13528342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71°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L’interessato dovrebbe avere il diritto di non essere sottoposto a una decisione, che possa includere una misura, che valuti aspetti personali che lo riguardano, che sia basata unicamente su un trattamento automatizzato e che produca effetti giuridici che lo riguardano o incida in modo analogo significativamente sulla sua persona, quali il rifiuto automatico di una domanda di credito online o pratiche di assunzione elettronica senza interventi umani. Tale trattamento comprende la «</a:t>
            </a:r>
            <a:r>
              <a:rPr lang="it-IT" b="1" i="1" dirty="0" err="1">
                <a:latin typeface="Garamond" panose="02020404030301010803" pitchFamily="18" charset="0"/>
              </a:rPr>
              <a:t>profilazione</a:t>
            </a:r>
            <a:r>
              <a:rPr lang="it-IT" dirty="0">
                <a:latin typeface="Garamond" panose="02020404030301010803" pitchFamily="18" charset="0"/>
              </a:rPr>
              <a:t>», che consiste in una forma di </a:t>
            </a:r>
            <a:r>
              <a:rPr lang="it-IT" b="1" dirty="0">
                <a:latin typeface="Garamond" panose="02020404030301010803" pitchFamily="18" charset="0"/>
              </a:rPr>
              <a:t>trattamento automatizzato dei dati personali che valuta aspetti personali</a:t>
            </a:r>
            <a:r>
              <a:rPr lang="it-IT" dirty="0">
                <a:latin typeface="Garamond" panose="02020404030301010803" pitchFamily="18" charset="0"/>
              </a:rPr>
              <a:t> concernenti una persona fisica, in particolare al fine di analizzare o prevedere aspetti riguardanti il rendimento professionale, la situazione economica, la salute, le preferenze o gli interessi personali, l’affidabilità o il comportamento, l’ubicazione o gli spostamenti dell’interessato, ove ciò produca effetti giuridici che la riguardano o incida in modo analogo significativamente sulla sua persona. Tuttavia, è opportuno che sia consentito adottare decisioni sulla base di tale trattamento, compresa la </a:t>
            </a:r>
            <a:r>
              <a:rPr lang="it-IT" dirty="0" err="1">
                <a:latin typeface="Garamond" panose="02020404030301010803" pitchFamily="18" charset="0"/>
              </a:rPr>
              <a:t>profilazione</a:t>
            </a:r>
            <a:r>
              <a:rPr lang="it-IT" dirty="0">
                <a:latin typeface="Garamond" panose="02020404030301010803" pitchFamily="18" charset="0"/>
              </a:rPr>
              <a:t>, se ciò è espressamente previsto dal diritto dell’Unione o degli Stati membri cui è soggetto il titolare del trattamento, anche a fini di monitoraggio e prevenzione delle frodi e dell’evasione fiscale secondo i regolamenti, le norme e le raccomandazioni delle istituzioni dell’Unione o degli organismi nazionali di vigilanza e a garanzia della sicurezza e dell’affidabilità di un servizio fornito dal titolare del trattamento, o se è necessario per la conclusione o l’esecuzione di un contratto tra l’interessato e un titolare del trattamento, o se l’interessato ha espresso il proprio consenso esplicito. In ogni caso, tale trattamento dovrebbe essere subordinato a </a:t>
            </a:r>
            <a:r>
              <a:rPr lang="it-IT" b="1" dirty="0">
                <a:latin typeface="Garamond" panose="02020404030301010803" pitchFamily="18" charset="0"/>
              </a:rPr>
              <a:t>garanzie adeguate</a:t>
            </a:r>
            <a:r>
              <a:rPr lang="it-IT" dirty="0">
                <a:latin typeface="Garamond" panose="02020404030301010803" pitchFamily="18" charset="0"/>
              </a:rPr>
              <a:t>, che dovrebbero comprendere la specifica informazione all’interessato e il diritto di ottenere l’intervento umano, di esprimere la propria opinione, di ottenere una spiegazione della decisione conseguita dopo tale valutazione e di contestare la decisione. Tale misura non dovrebbe riguardare un minore.</a:t>
            </a:r>
          </a:p>
          <a:p>
            <a:r>
              <a:rPr lang="it-IT" dirty="0">
                <a:latin typeface="Garamond" panose="02020404030301010803" pitchFamily="18" charset="0"/>
              </a:rPr>
              <a:t>Al fine di garantire un </a:t>
            </a:r>
            <a:r>
              <a:rPr lang="it-IT" b="1" dirty="0">
                <a:latin typeface="Garamond" panose="02020404030301010803" pitchFamily="18" charset="0"/>
              </a:rPr>
              <a:t>trattamento corretto e trasparente</a:t>
            </a:r>
            <a:r>
              <a:rPr lang="it-IT" dirty="0">
                <a:latin typeface="Garamond" panose="02020404030301010803" pitchFamily="18" charset="0"/>
              </a:rPr>
              <a:t> nel rispetto dell’interessato, tenendo in considerazione le circostanze e il contesto specifici in cui i dati personali sono trattati, è opportuno che il titolare del trattamento utilizzi procedure matematiche o statistiche appropriate per la </a:t>
            </a:r>
            <a:r>
              <a:rPr lang="it-IT" dirty="0" err="1">
                <a:latin typeface="Garamond" panose="02020404030301010803" pitchFamily="18" charset="0"/>
              </a:rPr>
              <a:t>profilazione</a:t>
            </a:r>
            <a:r>
              <a:rPr lang="it-IT" dirty="0">
                <a:latin typeface="Garamond" panose="02020404030301010803" pitchFamily="18" charset="0"/>
              </a:rPr>
              <a:t>, metta in atto misure tecniche e organizzative adeguate al fine di garantire, in particolare, che siano rettificati i fattori che comportano inesattezze dei dati e sia minimizzato il rischio di errori e al fine di </a:t>
            </a:r>
            <a:r>
              <a:rPr lang="it-IT" b="1" dirty="0">
                <a:latin typeface="Garamond" panose="02020404030301010803" pitchFamily="18" charset="0"/>
              </a:rPr>
              <a:t>garantire la sicurezza dei dati personali</a:t>
            </a:r>
            <a:r>
              <a:rPr lang="it-IT" dirty="0">
                <a:latin typeface="Garamond" panose="02020404030301010803" pitchFamily="18" charset="0"/>
              </a:rPr>
              <a:t> secondo una modalità che tenga conto dei potenziali rischi esistenti per gli interessi e i diritti dell’interessato e che impedisca tra l’altro </a:t>
            </a:r>
            <a:r>
              <a:rPr lang="it-IT" b="1" dirty="0">
                <a:latin typeface="Garamond" panose="02020404030301010803" pitchFamily="18" charset="0"/>
              </a:rPr>
              <a:t>effetti discriminatori</a:t>
            </a:r>
            <a:r>
              <a:rPr lang="it-IT" dirty="0">
                <a:latin typeface="Garamond" panose="02020404030301010803" pitchFamily="18" charset="0"/>
              </a:rPr>
              <a:t> nei confronti di persone fisiche sulla base della razza o dell’origine etnica, delle opinioni politiche, della religione o delle convinzioni personali, dell’appartenenza sindacale, dello status genetico, dello stato di salute o dell’orientamento sessuale, ovvero che comportano </a:t>
            </a:r>
            <a:r>
              <a:rPr lang="it-IT" b="1" dirty="0">
                <a:latin typeface="Garamond" panose="02020404030301010803" pitchFamily="18" charset="0"/>
              </a:rPr>
              <a:t>misure aventi tali effetti</a:t>
            </a:r>
            <a:r>
              <a:rPr lang="it-IT" dirty="0">
                <a:latin typeface="Garamond" panose="02020404030301010803" pitchFamily="18" charset="0"/>
              </a:rPr>
              <a:t>. Il processo decisionale automatizzato e la </a:t>
            </a:r>
            <a:r>
              <a:rPr lang="it-IT" dirty="0" err="1">
                <a:latin typeface="Garamond" panose="02020404030301010803" pitchFamily="18" charset="0"/>
              </a:rPr>
              <a:t>profilazione</a:t>
            </a:r>
            <a:r>
              <a:rPr lang="it-IT" dirty="0">
                <a:latin typeface="Garamond" panose="02020404030301010803" pitchFamily="18" charset="0"/>
              </a:rPr>
              <a:t> basati su categorie particolari di dati personali dovrebbero essere consentiti solo a determinate condizioni.</a:t>
            </a:r>
          </a:p>
          <a:p>
            <a:r>
              <a:rPr lang="it-IT" b="1" cap="small" dirty="0">
                <a:latin typeface="Garamond" panose="02020404030301010803" pitchFamily="18" charset="0"/>
              </a:rPr>
              <a:t>72°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La </a:t>
            </a:r>
            <a:r>
              <a:rPr lang="it-IT" b="1" dirty="0" err="1">
                <a:latin typeface="Garamond" panose="02020404030301010803" pitchFamily="18" charset="0"/>
              </a:rPr>
              <a:t>profilazione</a:t>
            </a:r>
            <a:r>
              <a:rPr lang="it-IT" dirty="0">
                <a:latin typeface="Garamond" panose="02020404030301010803" pitchFamily="18" charset="0"/>
              </a:rPr>
              <a:t> è soggetta alle norme del presente regolamento che disciplinano il trattamento dei dati personali, quali le basi giuridiche del trattamento o i principi di protezione dei dati. Il comitato europeo per la protezione dei dati istituito dal presente regolamento («</a:t>
            </a:r>
            <a:r>
              <a:rPr lang="it-IT" i="1" dirty="0">
                <a:latin typeface="Garamond" panose="02020404030301010803" pitchFamily="18" charset="0"/>
              </a:rPr>
              <a:t>comitato</a:t>
            </a:r>
            <a:r>
              <a:rPr lang="it-IT" dirty="0">
                <a:latin typeface="Garamond" panose="02020404030301010803" pitchFamily="18" charset="0"/>
              </a:rPr>
              <a:t>») dovrebbe poter emanare orientamenti in tale contesto.</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115</a:t>
            </a:fld>
            <a:endParaRPr lang="it-IT"/>
          </a:p>
        </p:txBody>
      </p:sp>
    </p:spTree>
    <p:extLst>
      <p:ext uri="{BB962C8B-B14F-4D97-AF65-F5344CB8AC3E}">
        <p14:creationId xmlns:p14="http://schemas.microsoft.com/office/powerpoint/2010/main" val="4121970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4611" indent="-194611">
              <a:buFont typeface="Arial" panose="020B0604020202020204" pitchFamily="34" charset="0"/>
              <a:buChar char="•"/>
            </a:pPr>
            <a:r>
              <a:rPr lang="it-IT" dirty="0"/>
              <a:t>Articolo 7,3 – Diritto di revocare il consenso</a:t>
            </a:r>
          </a:p>
          <a:p>
            <a:pPr marL="194611" indent="-194611">
              <a:buFont typeface="Arial" panose="020B0604020202020204" pitchFamily="34" charset="0"/>
              <a:buChar char="•"/>
            </a:pPr>
            <a:r>
              <a:rPr lang="it-IT" dirty="0"/>
              <a:t>Articolo 77 – Diritto di proporre reclamo all’autorità di controllo (C141)	</a:t>
            </a:r>
          </a:p>
          <a:p>
            <a:pPr marL="194611" indent="-194611">
              <a:buFont typeface="Arial" panose="020B0604020202020204" pitchFamily="34" charset="0"/>
              <a:buChar char="•"/>
            </a:pPr>
            <a:r>
              <a:rPr lang="it-IT" dirty="0"/>
              <a:t>Articolo 78 – Diritto a un ricorso giurisdizionale effettivo nei confronti dell’autorità di controllo (C141, C143)</a:t>
            </a:r>
          </a:p>
          <a:p>
            <a:pPr marL="194611" indent="-194611">
              <a:buFont typeface="Arial" panose="020B0604020202020204" pitchFamily="34" charset="0"/>
              <a:buChar char="•"/>
            </a:pPr>
            <a:r>
              <a:rPr lang="it-IT" dirty="0"/>
              <a:t>Articolo 79 – Diritto a un ricorso giurisdizionale effettivo nei confronti del titolare del trattamento o del responsabile del trattamento (C141, C145, C147)</a:t>
            </a:r>
          </a:p>
          <a:p>
            <a:pPr marL="194611" indent="-194611">
              <a:buFont typeface="Arial" panose="020B0604020202020204" pitchFamily="34" charset="0"/>
              <a:buChar char="•"/>
            </a:pPr>
            <a:r>
              <a:rPr lang="it-IT" dirty="0"/>
              <a:t>Articolo 80 – Rappresentanza degli interessati (C142)</a:t>
            </a:r>
          </a:p>
          <a:p>
            <a:pPr marL="194611" indent="-194611">
              <a:buFont typeface="Arial" panose="020B0604020202020204" pitchFamily="34" charset="0"/>
              <a:buChar char="•"/>
            </a:pPr>
            <a:r>
              <a:rPr lang="it-IT" dirty="0"/>
              <a:t>Articolo 82 – Diritto al risarcimento e responsabilità (C142, C146, C147)</a:t>
            </a:r>
          </a:p>
        </p:txBody>
      </p:sp>
      <p:sp>
        <p:nvSpPr>
          <p:cNvPr id="4" name="Segnaposto numero diapositiva 3"/>
          <p:cNvSpPr>
            <a:spLocks noGrp="1"/>
          </p:cNvSpPr>
          <p:nvPr>
            <p:ph type="sldNum" sz="quarter" idx="10"/>
          </p:nvPr>
        </p:nvSpPr>
        <p:spPr/>
        <p:txBody>
          <a:bodyPr/>
          <a:lstStyle/>
          <a:p>
            <a:fld id="{06DD04A6-3E96-CA47-A0BF-366D7F62BB3B}" type="slidenum">
              <a:rPr lang="it-IT" smtClean="0"/>
              <a:t>116</a:t>
            </a:fld>
            <a:endParaRPr lang="it-IT"/>
          </a:p>
        </p:txBody>
      </p:sp>
    </p:spTree>
    <p:extLst>
      <p:ext uri="{BB962C8B-B14F-4D97-AF65-F5344CB8AC3E}">
        <p14:creationId xmlns:p14="http://schemas.microsoft.com/office/powerpoint/2010/main" val="15429680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74°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È opportuno stabilire </a:t>
            </a:r>
            <a:r>
              <a:rPr lang="it-IT" b="1" dirty="0">
                <a:latin typeface="Garamond" panose="02020404030301010803" pitchFamily="18" charset="0"/>
              </a:rPr>
              <a:t>la responsabilità generale del titolare del trattamento</a:t>
            </a:r>
            <a:r>
              <a:rPr lang="it-IT" dirty="0">
                <a:latin typeface="Garamond" panose="02020404030301010803" pitchFamily="18" charset="0"/>
              </a:rPr>
              <a:t> per qualsiasi trattamento di dati personali che quest’ultimo abbia effettuato direttamente o che altri abbiano effettuato per suo conto. In particolare, il titolare del trattamento dovrebbe essere tenuto a mettere in atto misure adeguate ed efficaci ed essere in grado di </a:t>
            </a:r>
            <a:r>
              <a:rPr lang="it-IT" b="1" dirty="0">
                <a:latin typeface="Garamond" panose="02020404030301010803" pitchFamily="18" charset="0"/>
              </a:rPr>
              <a:t>dimostrare la conformità</a:t>
            </a:r>
            <a:r>
              <a:rPr lang="it-IT" dirty="0">
                <a:latin typeface="Garamond" panose="02020404030301010803" pitchFamily="18" charset="0"/>
              </a:rPr>
              <a:t> delle attività di trattamento con il presente regolamento, compresa l’</a:t>
            </a:r>
            <a:r>
              <a:rPr lang="it-IT" b="1" dirty="0">
                <a:latin typeface="Garamond" panose="02020404030301010803" pitchFamily="18" charset="0"/>
              </a:rPr>
              <a:t>efficacia delle misure</a:t>
            </a:r>
            <a:r>
              <a:rPr lang="it-IT" dirty="0">
                <a:latin typeface="Garamond" panose="02020404030301010803" pitchFamily="18" charset="0"/>
              </a:rPr>
              <a:t>. Tali misure dovrebbero tener conto della natura, dell’ambito di applicazione, del contesto e delle finalità del trattamento, nonché del rischio per i diritti e le libertà delle persone fisiche.</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118</a:t>
            </a:fld>
            <a:endParaRPr lang="it-IT"/>
          </a:p>
        </p:txBody>
      </p:sp>
    </p:spTree>
    <p:extLst>
      <p:ext uri="{BB962C8B-B14F-4D97-AF65-F5344CB8AC3E}">
        <p14:creationId xmlns:p14="http://schemas.microsoft.com/office/powerpoint/2010/main" val="10269074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74°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È opportuno stabilire </a:t>
            </a:r>
            <a:r>
              <a:rPr lang="it-IT" b="1" dirty="0">
                <a:latin typeface="Garamond" panose="02020404030301010803" pitchFamily="18" charset="0"/>
              </a:rPr>
              <a:t>la responsabilità generale del titolare del trattamento</a:t>
            </a:r>
            <a:r>
              <a:rPr lang="it-IT" dirty="0">
                <a:latin typeface="Garamond" panose="02020404030301010803" pitchFamily="18" charset="0"/>
              </a:rPr>
              <a:t> per qualsiasi trattamento di dati personali che quest’ultimo abbia effettuato direttamente o che altri abbiano effettuato per suo conto. In particolare, il titolare del trattamento dovrebbe essere tenuto a mettere in atto misure adeguate ed efficaci ed essere in grado di </a:t>
            </a:r>
            <a:r>
              <a:rPr lang="it-IT" b="1" dirty="0">
                <a:latin typeface="Garamond" panose="02020404030301010803" pitchFamily="18" charset="0"/>
              </a:rPr>
              <a:t>dimostrare la conformità</a:t>
            </a:r>
            <a:r>
              <a:rPr lang="it-IT" dirty="0">
                <a:latin typeface="Garamond" panose="02020404030301010803" pitchFamily="18" charset="0"/>
              </a:rPr>
              <a:t> delle attività di trattamento con il presente regolamento, compresa l’</a:t>
            </a:r>
            <a:r>
              <a:rPr lang="it-IT" b="1" dirty="0">
                <a:latin typeface="Garamond" panose="02020404030301010803" pitchFamily="18" charset="0"/>
              </a:rPr>
              <a:t>efficacia delle misure</a:t>
            </a:r>
            <a:r>
              <a:rPr lang="it-IT" dirty="0">
                <a:latin typeface="Garamond" panose="02020404030301010803" pitchFamily="18" charset="0"/>
              </a:rPr>
              <a:t>. Tali misure dovrebbero tener conto della natura, dell’ambito di applicazione, del contesto e delle finalità del trattamento, nonché del rischio per i diritti e le libertà delle persone fisiche.</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119</a:t>
            </a:fld>
            <a:endParaRPr lang="it-IT"/>
          </a:p>
        </p:txBody>
      </p:sp>
    </p:spTree>
    <p:extLst>
      <p:ext uri="{BB962C8B-B14F-4D97-AF65-F5344CB8AC3E}">
        <p14:creationId xmlns:p14="http://schemas.microsoft.com/office/powerpoint/2010/main" val="18198535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74°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È opportuno stabilire </a:t>
            </a:r>
            <a:r>
              <a:rPr lang="it-IT" b="1" dirty="0">
                <a:latin typeface="Garamond" panose="02020404030301010803" pitchFamily="18" charset="0"/>
              </a:rPr>
              <a:t>la responsabilità generale del titolare del trattamento</a:t>
            </a:r>
            <a:r>
              <a:rPr lang="it-IT" dirty="0">
                <a:latin typeface="Garamond" panose="02020404030301010803" pitchFamily="18" charset="0"/>
              </a:rPr>
              <a:t> per qualsiasi trattamento di dati personali che quest’ultimo abbia effettuato direttamente o che altri abbiano effettuato per suo conto. In particolare, il titolare del trattamento dovrebbe essere tenuto a mettere in atto misure adeguate ed efficaci ed essere in grado di </a:t>
            </a:r>
            <a:r>
              <a:rPr lang="it-IT" b="1" dirty="0">
                <a:latin typeface="Garamond" panose="02020404030301010803" pitchFamily="18" charset="0"/>
              </a:rPr>
              <a:t>dimostrare la conformità</a:t>
            </a:r>
            <a:r>
              <a:rPr lang="it-IT" dirty="0">
                <a:latin typeface="Garamond" panose="02020404030301010803" pitchFamily="18" charset="0"/>
              </a:rPr>
              <a:t> delle attività di trattamento con il presente regolamento, compresa l’</a:t>
            </a:r>
            <a:r>
              <a:rPr lang="it-IT" b="1" dirty="0">
                <a:latin typeface="Garamond" panose="02020404030301010803" pitchFamily="18" charset="0"/>
              </a:rPr>
              <a:t>efficacia delle misure</a:t>
            </a:r>
            <a:r>
              <a:rPr lang="it-IT" dirty="0">
                <a:latin typeface="Garamond" panose="02020404030301010803" pitchFamily="18" charset="0"/>
              </a:rPr>
              <a:t>. Tali misure dovrebbero tener conto della natura, dell’ambito di applicazione, del contesto e delle finalità del trattamento, nonché del rischio per i diritti e le libertà delle persone fisiche.</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120</a:t>
            </a:fld>
            <a:endParaRPr lang="it-IT"/>
          </a:p>
        </p:txBody>
      </p:sp>
    </p:spTree>
    <p:extLst>
      <p:ext uri="{BB962C8B-B14F-4D97-AF65-F5344CB8AC3E}">
        <p14:creationId xmlns:p14="http://schemas.microsoft.com/office/powerpoint/2010/main" val="5359446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75°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I </a:t>
            </a:r>
            <a:r>
              <a:rPr lang="it-IT" b="1" dirty="0">
                <a:latin typeface="Garamond" panose="02020404030301010803" pitchFamily="18" charset="0"/>
              </a:rPr>
              <a:t>rischi per i diritti e le libertà delle persone fisiche</a:t>
            </a:r>
            <a:r>
              <a:rPr lang="it-IT" dirty="0">
                <a:latin typeface="Garamond" panose="02020404030301010803" pitchFamily="18" charset="0"/>
              </a:rPr>
              <a:t>, aventi probabilità e gravità diverse, possono derivare da trattamenti di dati personali suscettibili di cagionare un danno fisico, materiale o immateriale, in particolare: se il trattamento può comportare discriminazioni, furto o usurpazione d’identità, perdite finanziarie, pregiudizio alla reputazione, perdita di riservatezza dei dati personali protetti da segreto professionale, decifratura non autorizzata della </a:t>
            </a:r>
            <a:r>
              <a:rPr lang="it-IT" dirty="0" err="1">
                <a:latin typeface="Garamond" panose="02020404030301010803" pitchFamily="18" charset="0"/>
              </a:rPr>
              <a:t>pseudonimizzazione</a:t>
            </a:r>
            <a:r>
              <a:rPr lang="it-IT" dirty="0">
                <a:latin typeface="Garamond" panose="02020404030301010803" pitchFamily="18" charset="0"/>
              </a:rPr>
              <a:t>, o qualsiasi altro danno economico o sociale significativo; se gli interessati rischiano di essere privati dei loro diritti e delle loro libertà o venga loro impedito l’esercizio del controllo sui dati personali che li riguardano; se sono trattati dati personali che rivelano l’origine razziale o etnica, le opinioni politiche, le convinzioni religiose o filosofiche, l’appartenenza sindacale, nonché dati genetici, dati relativi alla salute o i dati relativi alla vita sessuale o a condanne penali e a reati o alle relative misure di sicurezza; in caso di valutazione di aspetti personali, in particolare mediante l’analisi o la previsione di aspetti riguardanti il rendimento professionale, la situazione economica, la salute, le preferenze o gli interessi personali, l’affidabilità o il comportamento, l’ubicazione o gli spostamenti, al fine di creare o utilizzare profili personali; se sono trattati </a:t>
            </a:r>
            <a:r>
              <a:rPr lang="it-IT" b="1" dirty="0">
                <a:latin typeface="Garamond" panose="02020404030301010803" pitchFamily="18" charset="0"/>
              </a:rPr>
              <a:t>dati personali di persone fisiche vulnerabili</a:t>
            </a:r>
            <a:r>
              <a:rPr lang="it-IT" dirty="0">
                <a:latin typeface="Garamond" panose="02020404030301010803" pitchFamily="18" charset="0"/>
              </a:rPr>
              <a:t>, in particolare </a:t>
            </a:r>
            <a:r>
              <a:rPr lang="it-IT" b="1" dirty="0">
                <a:latin typeface="Garamond" panose="02020404030301010803" pitchFamily="18" charset="0"/>
              </a:rPr>
              <a:t>minori</a:t>
            </a:r>
            <a:r>
              <a:rPr lang="it-IT" dirty="0">
                <a:latin typeface="Garamond" panose="02020404030301010803" pitchFamily="18" charset="0"/>
              </a:rPr>
              <a:t>; se il trattamento riguarda una notevole quantità di dati personali e un vasto numero di interessati.</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121</a:t>
            </a:fld>
            <a:endParaRPr lang="it-IT"/>
          </a:p>
        </p:txBody>
      </p:sp>
    </p:spTree>
    <p:extLst>
      <p:ext uri="{BB962C8B-B14F-4D97-AF65-F5344CB8AC3E}">
        <p14:creationId xmlns:p14="http://schemas.microsoft.com/office/powerpoint/2010/main" val="69316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4611" indent="-194611">
              <a:buFont typeface="Arial" panose="020B0604020202020204" pitchFamily="34" charset="0"/>
              <a:buChar char="•"/>
            </a:pPr>
            <a:r>
              <a:rPr lang="it-IT" dirty="0"/>
              <a:t>1. Regolamento (UE) 2016/679 del Parlamento europeo e del Consiglio, del 27 aprile 2016, relativo alla protezione delle persone fisiche con riguardo al trattamento dei dati personali, nonché alla libera circolazione di tali dati e che abroga la direttiva 95/46/CE (regolamento generale sulla protezione dei dati);</a:t>
            </a:r>
          </a:p>
          <a:p>
            <a:r>
              <a:rPr lang="it-IT" dirty="0"/>
              <a:t>http://</a:t>
            </a:r>
            <a:r>
              <a:rPr lang="it-IT" dirty="0" err="1"/>
              <a:t>eur-lex.europa.eu</a:t>
            </a:r>
            <a:r>
              <a:rPr lang="it-IT" dirty="0"/>
              <a:t>/</a:t>
            </a:r>
            <a:r>
              <a:rPr lang="it-IT" dirty="0" err="1"/>
              <a:t>legal-content</a:t>
            </a:r>
            <a:r>
              <a:rPr lang="it-IT" dirty="0"/>
              <a:t>/IT/LSU/?uri=CELEX:32016R0679.</a:t>
            </a:r>
          </a:p>
          <a:p>
            <a:pPr marL="194611" indent="-194611">
              <a:buFont typeface="Arial" panose="020B0604020202020204" pitchFamily="34" charset="0"/>
              <a:buChar char="•"/>
            </a:pPr>
            <a:r>
              <a:rPr lang="it-IT" dirty="0"/>
              <a:t>2. Direttiva (UE) 2016/680 del Parlamento europeo e del Consiglio, del 27 aprile 2016, relativa alla protezione delle persone fisiche con riguardo al trattamento dei dati personali da parte delle autorità competenti a fini di prevenzione, indagine, accertamento e perseguimento di reati o esecuzione di sanzioni penali, nonché alla libera circolazione di tali dati e che abroga la decisione quadro 2008/977/GAI del Consiglio;</a:t>
            </a:r>
          </a:p>
          <a:p>
            <a:r>
              <a:rPr lang="it-IT" dirty="0"/>
              <a:t>http://</a:t>
            </a:r>
            <a:r>
              <a:rPr lang="it-IT" dirty="0" err="1"/>
              <a:t>eur-lex.europa.eu</a:t>
            </a:r>
            <a:r>
              <a:rPr lang="it-IT" dirty="0"/>
              <a:t>/</a:t>
            </a:r>
            <a:r>
              <a:rPr lang="it-IT" dirty="0" err="1"/>
              <a:t>legal-content</a:t>
            </a:r>
            <a:r>
              <a:rPr lang="it-IT" dirty="0"/>
              <a:t>/IT/LSU/?uri=CELEX:32016L0680.</a:t>
            </a:r>
          </a:p>
          <a:p>
            <a:pPr marL="194611" indent="-194611">
              <a:buFont typeface="Arial" panose="020B0604020202020204" pitchFamily="34" charset="0"/>
              <a:buChar char="•"/>
            </a:pPr>
            <a:r>
              <a:rPr lang="it-IT" dirty="0"/>
              <a:t>Il 5 maggio 2016 è entrata ufficialmente in vigore la Direttiva, che dovrà essere recepita dagli Stati membri entro due anni (6 maggio 2018).</a:t>
            </a:r>
          </a:p>
          <a:p>
            <a:pPr marL="194611" indent="-194611">
              <a:buFont typeface="Arial" panose="020B0604020202020204" pitchFamily="34" charset="0"/>
              <a:buChar char="•"/>
            </a:pPr>
            <a:r>
              <a:rPr lang="it-IT" dirty="0"/>
              <a:t>Il 24 maggio 2016 è entrato ufficialmente in vigore il Regolamento, che diventerà direttamente applicabile all’interno di ciascun Stato membro dell’UE a partire dal 25 maggio 2018.</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23</a:t>
            </a:fld>
            <a:endParaRPr lang="it-IT"/>
          </a:p>
        </p:txBody>
      </p:sp>
    </p:spTree>
    <p:extLst>
      <p:ext uri="{BB962C8B-B14F-4D97-AF65-F5344CB8AC3E}">
        <p14:creationId xmlns:p14="http://schemas.microsoft.com/office/powerpoint/2010/main" val="11868290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77°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Gli orientamenti per la messa in atto di opportune misure e per dimostrare la conformità da parte del titolare del trattamento o dal responsabile del trattamento in particolare per quanto riguarda l’</a:t>
            </a:r>
            <a:r>
              <a:rPr lang="it-IT" b="1" dirty="0">
                <a:latin typeface="Garamond" panose="02020404030301010803" pitchFamily="18" charset="0"/>
              </a:rPr>
              <a:t>individuazione del rischio connesso al trattamento</a:t>
            </a:r>
            <a:r>
              <a:rPr lang="it-IT" dirty="0">
                <a:latin typeface="Garamond" panose="02020404030301010803" pitchFamily="18" charset="0"/>
              </a:rPr>
              <a:t>, la sua valutazione in termini di origine, natura, probabilità e gravità, e l’individuazione di </a:t>
            </a:r>
            <a:r>
              <a:rPr lang="it-IT" b="1" dirty="0">
                <a:latin typeface="Garamond" panose="02020404030301010803" pitchFamily="18" charset="0"/>
              </a:rPr>
              <a:t>migliori prassi</a:t>
            </a:r>
            <a:r>
              <a:rPr lang="it-IT" dirty="0">
                <a:latin typeface="Garamond" panose="02020404030301010803" pitchFamily="18" charset="0"/>
              </a:rPr>
              <a:t> per attenuare il rischio, potrebbero essere forniti in particolare mediante </a:t>
            </a:r>
            <a:r>
              <a:rPr lang="it-IT" b="1" dirty="0">
                <a:latin typeface="Garamond" panose="02020404030301010803" pitchFamily="18" charset="0"/>
              </a:rPr>
              <a:t>codici di condotta</a:t>
            </a:r>
            <a:r>
              <a:rPr lang="it-IT" dirty="0">
                <a:latin typeface="Garamond" panose="02020404030301010803" pitchFamily="18" charset="0"/>
              </a:rPr>
              <a:t> approvati, </a:t>
            </a:r>
            <a:r>
              <a:rPr lang="it-IT" b="1" dirty="0">
                <a:latin typeface="Garamond" panose="02020404030301010803" pitchFamily="18" charset="0"/>
              </a:rPr>
              <a:t>certificazioni</a:t>
            </a:r>
            <a:r>
              <a:rPr lang="it-IT" dirty="0">
                <a:latin typeface="Garamond" panose="02020404030301010803" pitchFamily="18" charset="0"/>
              </a:rPr>
              <a:t> approvate, </a:t>
            </a:r>
            <a:r>
              <a:rPr lang="it-IT" b="1" dirty="0">
                <a:latin typeface="Garamond" panose="02020404030301010803" pitchFamily="18" charset="0"/>
              </a:rPr>
              <a:t>linee guida</a:t>
            </a:r>
            <a:r>
              <a:rPr lang="it-IT" dirty="0">
                <a:latin typeface="Garamond" panose="02020404030301010803" pitchFamily="18" charset="0"/>
              </a:rPr>
              <a:t> fornite dal comitato o indicazioni fornite da un responsabile della protezione dei dati. Il comitato può inoltre pubblicare linee guida sui trattamenti che si ritiene improbabile possano presentare un rischio elevato per i diritti e le libertà delle persone fisiche e indicare quali misure possono essere sufficienti in tali casi per far fronte a tale rischio.</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122</a:t>
            </a:fld>
            <a:endParaRPr lang="it-IT"/>
          </a:p>
        </p:txBody>
      </p:sp>
    </p:spTree>
    <p:extLst>
      <p:ext uri="{BB962C8B-B14F-4D97-AF65-F5344CB8AC3E}">
        <p14:creationId xmlns:p14="http://schemas.microsoft.com/office/powerpoint/2010/main" val="4445865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78°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La tutela dei diritti e delle libertà delle persone fisiche relativamente al trattamento dei dati personali richiede l’adozione di </a:t>
            </a:r>
            <a:r>
              <a:rPr lang="it-IT" b="1" dirty="0">
                <a:latin typeface="Garamond" panose="02020404030301010803" pitchFamily="18" charset="0"/>
              </a:rPr>
              <a:t>misure tecniche e organizzative adeguate per garantire il rispetto delle disposizioni del presente regolamento</a:t>
            </a:r>
            <a:r>
              <a:rPr lang="it-IT" dirty="0">
                <a:latin typeface="Garamond" panose="02020404030301010803" pitchFamily="18" charset="0"/>
              </a:rPr>
              <a:t>. Al fine di poter </a:t>
            </a:r>
            <a:r>
              <a:rPr lang="it-IT" b="1" dirty="0">
                <a:latin typeface="Garamond" panose="02020404030301010803" pitchFamily="18" charset="0"/>
              </a:rPr>
              <a:t>dimostrare la conformità con il presente regolamento</a:t>
            </a:r>
            <a:r>
              <a:rPr lang="it-IT" dirty="0">
                <a:latin typeface="Garamond" panose="02020404030301010803" pitchFamily="18" charset="0"/>
              </a:rPr>
              <a:t>, il titolare del trattamento dovrebbe adottare politiche interne e attuare misure che soddisfino in particolare i principi della protezione dei dati fin dalla progettazione e della protezione dei dati di default. Tali misure potrebbero consistere, tra l’altro, nel ridurre al minimo il trattamento dei dati personali, </a:t>
            </a:r>
            <a:r>
              <a:rPr lang="it-IT" dirty="0" err="1">
                <a:latin typeface="Garamond" panose="02020404030301010803" pitchFamily="18" charset="0"/>
              </a:rPr>
              <a:t>pseudonimizzare</a:t>
            </a:r>
            <a:r>
              <a:rPr lang="it-IT" dirty="0">
                <a:latin typeface="Garamond" panose="02020404030301010803" pitchFamily="18" charset="0"/>
              </a:rPr>
              <a:t> i dati personali il più presto possibile, offrire trasparenza per quanto riguarda le funzioni e il trattamento di dati personali, consentire all’interessato di controllare il trattamento dei dati e consentire al titolare del trattamento di creare e migliorare caratteristiche di sicurezza. In fase di sviluppo, progettazione, selezione e utilizzo di applicazioni, servizi e prodotti basati sul trattamento di dati personali o che trattano dati personali per svolgere le loro funzioni, i produttori dei prodotti, dei servizi e delle applicazioni dovrebbero essere incoraggiati a tenere conto del diritto alla protezione dei dati allorché sviluppano e progettano tali prodotti, servizi e applicazioni e, tenuto debito conto dello stato dell’arte, a far sì che i titolari del trattamento e i responsabili del trattamento possano adempiere ai loro obblighi di protezione dei dati. I principi della protezione dei dati fin dalla progettazione e di default dovrebbero essere presi in considerazione anche nell’ambito degli appalti pubblici.</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123</a:t>
            </a:fld>
            <a:endParaRPr lang="it-IT"/>
          </a:p>
        </p:txBody>
      </p:sp>
    </p:spTree>
    <p:extLst>
      <p:ext uri="{BB962C8B-B14F-4D97-AF65-F5344CB8AC3E}">
        <p14:creationId xmlns:p14="http://schemas.microsoft.com/office/powerpoint/2010/main" val="1206382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Privacy by design — Il concetto di privacy by design risale al 2010, già presente negli Usa e Canada e poi adottato nel corso della 32ma Conferenza mondiale dei Garanti privacy. La definizione fu coniata da </a:t>
            </a:r>
            <a:r>
              <a:rPr lang="it-IT" dirty="0" err="1"/>
              <a:t>Ann</a:t>
            </a:r>
            <a:r>
              <a:rPr lang="it-IT" dirty="0"/>
              <a:t> </a:t>
            </a:r>
            <a:r>
              <a:rPr lang="it-IT" dirty="0" err="1"/>
              <a:t>Cavoukian</a:t>
            </a:r>
            <a:r>
              <a:rPr lang="it-IT" dirty="0"/>
              <a:t>, Privacy </a:t>
            </a:r>
            <a:r>
              <a:rPr lang="it-IT" dirty="0" err="1"/>
              <a:t>Commissioner</a:t>
            </a:r>
            <a:r>
              <a:rPr lang="it-IT" dirty="0"/>
              <a:t> dell'Ontario (Canada). </a:t>
            </a:r>
          </a:p>
          <a:p>
            <a:r>
              <a:rPr lang="it-IT" dirty="0"/>
              <a:t>I principi che reggono il sistema sono i seguenti: </a:t>
            </a:r>
          </a:p>
          <a:p>
            <a:endParaRPr lang="it-IT" dirty="0"/>
          </a:p>
          <a:p>
            <a:r>
              <a:rPr lang="it-IT" dirty="0"/>
              <a:t>- prevenire non correggere, cioè i problemi vanno valutati nella fase di progettazione; </a:t>
            </a:r>
          </a:p>
          <a:p>
            <a:r>
              <a:rPr lang="it-IT" dirty="0"/>
              <a:t>- privacy come impostazione di default; </a:t>
            </a:r>
          </a:p>
          <a:p>
            <a:r>
              <a:rPr lang="it-IT" dirty="0"/>
              <a:t>- privacy incorporata nel progetto; </a:t>
            </a:r>
          </a:p>
          <a:p>
            <a:r>
              <a:rPr lang="it-IT" dirty="0"/>
              <a:t>- massima funzionalità, in maniera da rispettare tutte le esigenze (rifiutando le false dicotomie quali più privacy = meno sicurezza); </a:t>
            </a:r>
          </a:p>
          <a:p>
            <a:r>
              <a:rPr lang="it-IT" dirty="0"/>
              <a:t>- sicurezza durante tutto il ciclo del prodotto o servizio; </a:t>
            </a:r>
          </a:p>
          <a:p>
            <a:r>
              <a:rPr lang="it-IT" sz="1700" dirty="0">
                <a:latin typeface="Garamond" panose="02020404030301010803" pitchFamily="18" charset="0"/>
              </a:rPr>
              <a:t>- trasparenza; </a:t>
            </a:r>
            <a:br>
              <a:rPr lang="it-IT" dirty="0"/>
            </a:br>
            <a:r>
              <a:rPr lang="it-IT" sz="1700" dirty="0">
                <a:latin typeface="Garamond" panose="02020404030301010803" pitchFamily="18" charset="0"/>
              </a:rPr>
              <a:t>- centralità dell'utente. </a:t>
            </a:r>
            <a:endParaRPr lang="it-IT" dirty="0"/>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124</a:t>
            </a:fld>
            <a:endParaRPr lang="it-IT"/>
          </a:p>
        </p:txBody>
      </p:sp>
    </p:spTree>
    <p:extLst>
      <p:ext uri="{BB962C8B-B14F-4D97-AF65-F5344CB8AC3E}">
        <p14:creationId xmlns:p14="http://schemas.microsoft.com/office/powerpoint/2010/main" val="5536596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82°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Per dimostrare che si conforma al presente regolamento, il titolare del trattamento o il responsabile del trattamento dovrebbe tenere un </a:t>
            </a:r>
            <a:r>
              <a:rPr lang="it-IT" b="1" dirty="0">
                <a:latin typeface="Garamond" panose="02020404030301010803" pitchFamily="18" charset="0"/>
              </a:rPr>
              <a:t>registro delle attività di trattamento</a:t>
            </a:r>
            <a:r>
              <a:rPr lang="it-IT" dirty="0">
                <a:latin typeface="Garamond" panose="02020404030301010803" pitchFamily="18" charset="0"/>
              </a:rPr>
              <a:t> effettuate sotto la sua responsabilità. Sarebbe necessario obbligare tutti i titolari del trattamento e i responsabili del trattamento a cooperare con l’autorità di controllo e a mettere, su richiesta, detti registri a sua disposizione affinché possano servire per monitorare detti trattamenti.</a:t>
            </a:r>
          </a:p>
          <a:p>
            <a:r>
              <a:rPr lang="it-IT" dirty="0">
                <a:latin typeface="Garamond" panose="02020404030301010803" pitchFamily="18" charset="0"/>
              </a:rPr>
              <a:t>Articolo 31 – Cooperazione con l’autorità di controllo.</a:t>
            </a:r>
            <a:endParaRPr lang="it-IT" dirty="0"/>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127</a:t>
            </a:fld>
            <a:endParaRPr lang="it-IT"/>
          </a:p>
        </p:txBody>
      </p:sp>
    </p:spTree>
    <p:extLst>
      <p:ext uri="{BB962C8B-B14F-4D97-AF65-F5344CB8AC3E}">
        <p14:creationId xmlns:p14="http://schemas.microsoft.com/office/powerpoint/2010/main" val="15325348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prima questione è se – stante l’utilizzo del termine “</a:t>
            </a:r>
            <a:r>
              <a:rPr lang="it-IT" sz="1200" i="1" kern="1200" dirty="0">
                <a:solidFill>
                  <a:schemeClr val="tx1"/>
                </a:solidFill>
                <a:effectLst/>
                <a:latin typeface="+mn-lt"/>
                <a:ea typeface="+mn-ea"/>
                <a:cs typeface="+mn-cs"/>
              </a:rPr>
              <a:t>organizzazioni</a:t>
            </a:r>
            <a:r>
              <a:rPr lang="it-IT" sz="1200" kern="1200" dirty="0">
                <a:solidFill>
                  <a:schemeClr val="tx1"/>
                </a:solidFill>
                <a:effectLst/>
                <a:latin typeface="+mn-lt"/>
                <a:ea typeface="+mn-ea"/>
                <a:cs typeface="+mn-cs"/>
              </a:rPr>
              <a:t>” accanto a quello di “</a:t>
            </a:r>
            <a:r>
              <a:rPr lang="it-IT" sz="1200" i="1" kern="1200" dirty="0">
                <a:solidFill>
                  <a:schemeClr val="tx1"/>
                </a:solidFill>
                <a:effectLst/>
                <a:latin typeface="+mn-lt"/>
                <a:ea typeface="+mn-ea"/>
                <a:cs typeface="+mn-cs"/>
              </a:rPr>
              <a:t>imprese</a:t>
            </a:r>
            <a:r>
              <a:rPr lang="it-IT" sz="1200" kern="1200" dirty="0">
                <a:solidFill>
                  <a:schemeClr val="tx1"/>
                </a:solidFill>
                <a:effectLst/>
                <a:latin typeface="+mn-lt"/>
                <a:ea typeface="+mn-ea"/>
                <a:cs typeface="+mn-cs"/>
              </a:rPr>
              <a:t>” – sia possibile estendere tale esonero anche ad organismi pubblici, come possono essere piccoli enti locali oppure scuole pubbliche di non grandi dimensioni.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Ragioni di carattere sistematico debbono far propendere per una </a:t>
            </a:r>
            <a:r>
              <a:rPr lang="it-IT" sz="1200" u="sng" kern="1200" dirty="0">
                <a:solidFill>
                  <a:schemeClr val="tx1"/>
                </a:solidFill>
                <a:effectLst/>
                <a:latin typeface="+mn-lt"/>
                <a:ea typeface="+mn-ea"/>
                <a:cs typeface="+mn-cs"/>
              </a:rPr>
              <a:t>soluzione negativa</a:t>
            </a:r>
            <a:r>
              <a:rPr lang="it-IT" sz="1200" kern="1200" dirty="0">
                <a:solidFill>
                  <a:schemeClr val="tx1"/>
                </a:solidFill>
                <a:effectLst/>
                <a:latin typeface="+mn-lt"/>
                <a:ea typeface="+mn-ea"/>
                <a:cs typeface="+mn-cs"/>
              </a:rPr>
              <a:t>: la norma che stabilisce l’eccezione all’obbligo di tenuta dei registri delle attività di trattamento, in effetti, è </a:t>
            </a:r>
            <a:r>
              <a:rPr lang="it-IT" sz="1200" u="sng" kern="1200" dirty="0">
                <a:solidFill>
                  <a:schemeClr val="tx1"/>
                </a:solidFill>
                <a:effectLst/>
                <a:latin typeface="+mn-lt"/>
                <a:ea typeface="+mn-ea"/>
                <a:cs typeface="+mn-cs"/>
              </a:rPr>
              <a:t>dichiaratamente</a:t>
            </a:r>
            <a:r>
              <a:rPr lang="it-IT" sz="1200" kern="1200" dirty="0">
                <a:solidFill>
                  <a:schemeClr val="tx1"/>
                </a:solidFill>
                <a:effectLst/>
                <a:latin typeface="+mn-lt"/>
                <a:ea typeface="+mn-ea"/>
                <a:cs typeface="+mn-cs"/>
              </a:rPr>
              <a:t> </a:t>
            </a:r>
            <a:r>
              <a:rPr lang="it-IT" sz="1200" kern="1200" baseline="30000" dirty="0">
                <a:solidFill>
                  <a:schemeClr val="tx1"/>
                </a:solidFill>
                <a:effectLst/>
                <a:latin typeface="+mn-lt"/>
                <a:ea typeface="+mn-ea"/>
                <a:cs typeface="+mn-cs"/>
              </a:rPr>
              <a:t>(13° Cons.)</a:t>
            </a:r>
            <a:r>
              <a:rPr lang="it-IT" sz="1200" kern="1200" dirty="0">
                <a:solidFill>
                  <a:schemeClr val="tx1"/>
                </a:solidFill>
                <a:effectLst/>
                <a:latin typeface="+mn-lt"/>
                <a:ea typeface="+mn-ea"/>
                <a:cs typeface="+mn-cs"/>
              </a:rPr>
              <a:t> ispirata alla necessità e opportunità di garantire “</a:t>
            </a:r>
            <a:r>
              <a:rPr lang="it-IT" sz="1200" i="1" kern="1200" dirty="0">
                <a:solidFill>
                  <a:schemeClr val="tx1"/>
                </a:solidFill>
                <a:effectLst/>
                <a:latin typeface="+mn-lt"/>
                <a:ea typeface="+mn-ea"/>
                <a:cs typeface="+mn-cs"/>
              </a:rPr>
              <a:t>certezza del diritto e trasparenza agli </a:t>
            </a:r>
            <a:r>
              <a:rPr lang="it-IT" sz="1200" i="1" u="sng" kern="1200" dirty="0">
                <a:solidFill>
                  <a:schemeClr val="tx1"/>
                </a:solidFill>
                <a:effectLst/>
                <a:latin typeface="+mn-lt"/>
                <a:ea typeface="+mn-ea"/>
                <a:cs typeface="+mn-cs"/>
              </a:rPr>
              <a:t>operatori economici</a:t>
            </a:r>
            <a:r>
              <a:rPr lang="it-IT" sz="1200" i="1" kern="1200" dirty="0">
                <a:solidFill>
                  <a:schemeClr val="tx1"/>
                </a:solidFill>
                <a:effectLst/>
                <a:latin typeface="+mn-lt"/>
                <a:ea typeface="+mn-ea"/>
                <a:cs typeface="+mn-cs"/>
              </a:rPr>
              <a:t>, comprese le micro, piccole e medie imprese</a:t>
            </a:r>
            <a:r>
              <a:rPr lang="it-IT" sz="1200" kern="1200" dirty="0">
                <a:solidFill>
                  <a:schemeClr val="tx1"/>
                </a:solidFill>
                <a:effectLst/>
                <a:latin typeface="+mn-lt"/>
                <a:ea typeface="+mn-ea"/>
                <a:cs typeface="+mn-cs"/>
              </a:rPr>
              <a:t>”; inoltre “</a:t>
            </a:r>
            <a:r>
              <a:rPr lang="it-IT" sz="1200" i="1" kern="1200" dirty="0">
                <a:solidFill>
                  <a:schemeClr val="tx1"/>
                </a:solidFill>
                <a:effectLst/>
                <a:latin typeface="+mn-lt"/>
                <a:ea typeface="+mn-ea"/>
                <a:cs typeface="+mn-cs"/>
              </a:rPr>
              <a:t>per tener conto della specifica situazione delle micro, piccole e medie imprese, il presente regolamento prevede una deroga per le organizzazioni che hanno meno di 250 dipendenti per quanto riguarda la conservazione delle registrazioni”, e, infine, “le istituzioni e gli organi dell’Unione e gli Stati membri e le loro autorità di controllo sono invitati a considerare le esigenze specifiche delle micro, piccole e medie imprese nell’applicare il presente regolamento</a:t>
            </a:r>
            <a:r>
              <a:rPr lang="it-IT" sz="1200" kern="1200" dirty="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128</a:t>
            </a:fld>
            <a:endParaRPr lang="it-IT"/>
          </a:p>
        </p:txBody>
      </p:sp>
    </p:spTree>
    <p:extLst>
      <p:ext uri="{BB962C8B-B14F-4D97-AF65-F5344CB8AC3E}">
        <p14:creationId xmlns:p14="http://schemas.microsoft.com/office/powerpoint/2010/main" val="6833903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129</a:t>
            </a:fld>
            <a:endParaRPr lang="it-IT"/>
          </a:p>
        </p:txBody>
      </p:sp>
    </p:spTree>
    <p:extLst>
      <p:ext uri="{BB962C8B-B14F-4D97-AF65-F5344CB8AC3E}">
        <p14:creationId xmlns:p14="http://schemas.microsoft.com/office/powerpoint/2010/main" val="3135502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Garamond" panose="02020404030301010803" pitchFamily="18" charset="0"/>
              </a:rPr>
              <a:t>85°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Una </a:t>
            </a:r>
            <a:r>
              <a:rPr lang="it-IT" b="1" dirty="0">
                <a:latin typeface="Garamond" panose="02020404030301010803" pitchFamily="18" charset="0"/>
              </a:rPr>
              <a:t>violazione dei dati personali</a:t>
            </a:r>
            <a:r>
              <a:rPr lang="it-IT" dirty="0">
                <a:latin typeface="Garamond" panose="02020404030301010803" pitchFamily="18" charset="0"/>
              </a:rPr>
              <a:t> può, se non affrontata in modo adeguato e tempestivo, provocare danni fisici, materiali o immateriali alle persone fisiche, ad esempio perdita del controllo dei dati personali che li riguardano o limitazione dei loro diritti, discriminazione, furto o usurpazione d’identità, perdite finanziarie, decifratura non autorizzata della </a:t>
            </a:r>
            <a:r>
              <a:rPr lang="it-IT" dirty="0" err="1">
                <a:latin typeface="Garamond" panose="02020404030301010803" pitchFamily="18" charset="0"/>
              </a:rPr>
              <a:t>pseudonimizzazione</a:t>
            </a:r>
            <a:r>
              <a:rPr lang="it-IT" dirty="0">
                <a:latin typeface="Garamond" panose="02020404030301010803" pitchFamily="18" charset="0"/>
              </a:rPr>
              <a:t>, pregiudizio alla reputazione, perdita di riservatezza dei dati personali protetti da segreto professionale o qualsiasi altro danno economico o sociale significativo alla persona fisica interessata. Pertanto, non appena viene a conoscenza di un’avvenuta violazione dei dati personali, il titolare del trattamento dovrebbe notificare la violazione dei dati personali all’autorità di controllo competente, senza ingiustificato ritardo e, ove possibile, entro 72 ore dal momento in cui ne è venuto a conoscenza, </a:t>
            </a:r>
            <a:r>
              <a:rPr lang="it-IT" i="1" dirty="0">
                <a:latin typeface="Garamond" panose="02020404030301010803" pitchFamily="18" charset="0"/>
              </a:rPr>
              <a:t>a meno che il titolare del trattamento non sia in grado di dimostrare che, conformemente al principio di responsabilizzazione, è improbabile che la violazione dei dati personali presenti un rischio per i diritti e le libertà delle persone fisiche.</a:t>
            </a:r>
            <a:r>
              <a:rPr lang="it-IT" dirty="0">
                <a:latin typeface="Garamond" panose="02020404030301010803" pitchFamily="18" charset="0"/>
              </a:rPr>
              <a:t> Oltre il termine di 72 ore, tale notifica dovrebbe essere corredata delle ragioni del ritardo e le informazioni potrebbero essere fornite in fasi successive senza ulteriore ingiustificato ritardo.</a:t>
            </a:r>
          </a:p>
          <a:p>
            <a:r>
              <a:rPr lang="it-IT" b="1" cap="small" dirty="0">
                <a:latin typeface="Garamond" panose="02020404030301010803" pitchFamily="18" charset="0"/>
              </a:rPr>
              <a:t>87°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È opportuno </a:t>
            </a:r>
            <a:r>
              <a:rPr lang="it-IT" b="1" dirty="0">
                <a:latin typeface="Garamond" panose="02020404030301010803" pitchFamily="18" charset="0"/>
              </a:rPr>
              <a:t>verificare se siano state messe in atto tutte le misure tecnologiche e organizzative adeguate di protezione </a:t>
            </a:r>
            <a:r>
              <a:rPr lang="it-IT" dirty="0">
                <a:latin typeface="Garamond" panose="02020404030301010803" pitchFamily="18" charset="0"/>
              </a:rPr>
              <a:t>per stabilire immediatamente se c’è stata violazione dei dati personali e informare tempestivamente l’autorità di controllo e l’interessato. È opportuno stabilire il fatto che la notifica sia stata trasmessa </a:t>
            </a:r>
            <a:r>
              <a:rPr lang="it-IT" i="1" dirty="0">
                <a:latin typeface="Garamond" panose="02020404030301010803" pitchFamily="18" charset="0"/>
              </a:rPr>
              <a:t>senza ingiustificato ritardo</a:t>
            </a:r>
            <a:r>
              <a:rPr lang="it-IT" dirty="0">
                <a:latin typeface="Garamond" panose="02020404030301010803" pitchFamily="18" charset="0"/>
              </a:rPr>
              <a:t>, tenendo conto in particolare della natura e della gravità della violazione dei dati personali e delle sue conseguenze e effetti negativi per l’interessato. Siffatta notifica può dar luogo a un intervento dell’autorità di controllo nell’ambito dei suoi compiti e poteri previsti dal presente regolamento.</a:t>
            </a:r>
          </a:p>
          <a:p>
            <a:r>
              <a:rPr lang="it-IT" b="1" cap="small" dirty="0">
                <a:latin typeface="Garamond" panose="02020404030301010803" pitchFamily="18" charset="0"/>
              </a:rPr>
              <a:t>88° </a:t>
            </a:r>
            <a:r>
              <a:rPr lang="it-IT" b="1" cap="small" dirty="0" err="1">
                <a:latin typeface="Garamond" panose="02020404030301010803" pitchFamily="18" charset="0"/>
              </a:rPr>
              <a:t>Considerandum</a:t>
            </a:r>
            <a:r>
              <a:rPr lang="it-IT" b="1" cap="small" dirty="0">
                <a:latin typeface="Garamond" panose="02020404030301010803" pitchFamily="18" charset="0"/>
              </a:rPr>
              <a:t> — </a:t>
            </a:r>
            <a:r>
              <a:rPr lang="it-IT" dirty="0">
                <a:latin typeface="Garamond" panose="02020404030301010803" pitchFamily="18" charset="0"/>
              </a:rPr>
              <a:t>Nel definire modalità dettagliate relative al formato e alle procedure applicabili alla notifica delle violazioni di dati personali, è opportuno tenere debitamente conto delle </a:t>
            </a:r>
            <a:r>
              <a:rPr lang="it-IT" i="1" dirty="0">
                <a:latin typeface="Garamond" panose="02020404030301010803" pitchFamily="18" charset="0"/>
              </a:rPr>
              <a:t>circostanze di tale violazione</a:t>
            </a:r>
            <a:r>
              <a:rPr lang="it-IT" dirty="0">
                <a:latin typeface="Garamond" panose="02020404030301010803" pitchFamily="18" charset="0"/>
              </a:rPr>
              <a:t>, ad esempio stabilire se i dati personali fossero o meno protetti con misure tecniche adeguate di protezione atte a limitare efficacemente il rischio di furto d’identità o </a:t>
            </a:r>
            <a:r>
              <a:rPr lang="it-IT" i="1" dirty="0">
                <a:latin typeface="Garamond" panose="02020404030301010803" pitchFamily="18" charset="0"/>
              </a:rPr>
              <a:t>altre forme di abuso</a:t>
            </a:r>
            <a:r>
              <a:rPr lang="it-IT" dirty="0">
                <a:latin typeface="Garamond" panose="02020404030301010803" pitchFamily="18" charset="0"/>
              </a:rPr>
              <a:t>. Inoltre, è opportuno che tali modalità e procedure tengano conto dei legittimi interessi delle autorità incaricate dell’applicazione della legge, qualora una divulgazione prematura possa ostacolare inutilmente l’indagine sulle circostanze di una violazione di dati personali.</a:t>
            </a:r>
          </a:p>
          <a:p>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134</a:t>
            </a:fld>
            <a:endParaRPr lang="it-IT"/>
          </a:p>
        </p:txBody>
      </p:sp>
    </p:spTree>
    <p:extLst>
      <p:ext uri="{BB962C8B-B14F-4D97-AF65-F5344CB8AC3E}">
        <p14:creationId xmlns:p14="http://schemas.microsoft.com/office/powerpoint/2010/main" val="7151344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cap="small" dirty="0">
                <a:latin typeface="Trebuchet MS" pitchFamily="34" charset="0"/>
              </a:rPr>
              <a:t>Articolo 33 – Notifica di una violazione dei dati personali all’autorità di controllo</a:t>
            </a:r>
          </a:p>
          <a:p>
            <a:r>
              <a:rPr lang="it-IT" dirty="0">
                <a:latin typeface="Trebuchet MS" pitchFamily="34" charset="0"/>
              </a:rPr>
              <a:t>1.	In caso di violazione dei dati personali, il titolare del trattamento notifica la violazione all’autorità di controllo competente a norma dell’articolo 55 senza ingiustificato ritardo e, ove possibile, entro 72 ore dal momento in cui ne è venuto a conoscenza, a meno che sia improbabile che la violazione dei dati personali presenti un rischio per i diritti e le libertà delle persone fisiche. Qualora la notifica all’autorità di controllo non sia effettuata entro 72 ore, è corredata dei motivi del ritardo.</a:t>
            </a:r>
          </a:p>
          <a:p>
            <a:r>
              <a:rPr lang="it-IT" dirty="0">
                <a:latin typeface="Trebuchet MS" pitchFamily="34" charset="0"/>
              </a:rPr>
              <a:t>2.	Il responsabile del trattamento informa il titolare del trattamento senza ingiustificato ritardo dopo essere venuto a conoscenza della violazione.</a:t>
            </a:r>
          </a:p>
          <a:p>
            <a:r>
              <a:rPr lang="it-IT" dirty="0">
                <a:latin typeface="Trebuchet MS" pitchFamily="34" charset="0"/>
              </a:rPr>
              <a:t>3.	La notifica di cui al paragrafo 1 deve almeno:</a:t>
            </a:r>
          </a:p>
          <a:p>
            <a:r>
              <a:rPr lang="it-IT" dirty="0">
                <a:latin typeface="Trebuchet MS" pitchFamily="34" charset="0"/>
              </a:rPr>
              <a:t>a)	descrivere la natura della violazione dei dati personali compresi, ove possibile, le categorie e il numero approssimativo di interessati in questione nonché le categorie e il numero approssimativo di registrazioni dei dati personali in questione;</a:t>
            </a:r>
          </a:p>
          <a:p>
            <a:r>
              <a:rPr lang="it-IT" dirty="0">
                <a:latin typeface="Trebuchet MS" pitchFamily="34" charset="0"/>
              </a:rPr>
              <a:t>b)	comunicare il nome e i dati di contatto del responsabile della protezione dei dati o di altro punto di contatto presso cui ottenere più informazioni;</a:t>
            </a:r>
          </a:p>
          <a:p>
            <a:r>
              <a:rPr lang="it-IT" dirty="0">
                <a:latin typeface="Trebuchet MS" pitchFamily="34" charset="0"/>
              </a:rPr>
              <a:t>c)	descrivere le probabili conseguenze della violazione dei dati personali;</a:t>
            </a:r>
          </a:p>
          <a:p>
            <a:r>
              <a:rPr lang="it-IT" dirty="0">
                <a:latin typeface="Trebuchet MS" pitchFamily="34" charset="0"/>
              </a:rPr>
              <a:t>d)	descrivere le misure adottate o di cui si propone l’adozione da parte del titolare del trattamento per porre rimedio alla violazione dei dati personali e anche, se del caso, per attenuarne i possibili effetti negativi.</a:t>
            </a:r>
          </a:p>
          <a:p>
            <a:r>
              <a:rPr lang="it-IT" dirty="0">
                <a:latin typeface="Trebuchet MS" pitchFamily="34" charset="0"/>
              </a:rPr>
              <a:t>4.	Qualora e nella misura in cui non sia possibile fornire le informazioni contestualmente, le informazioni possono essere fornite in fasi successive senza ulteriore ingiustificato ritardo.</a:t>
            </a:r>
          </a:p>
          <a:p>
            <a:r>
              <a:rPr lang="it-IT" dirty="0">
                <a:latin typeface="Trebuchet MS" pitchFamily="34" charset="0"/>
              </a:rPr>
              <a:t>5.	Il titolare del trattamento documenta qualsiasi violazione dei dati personali, comprese le circostanze a essa relative, le sue conseguenze e i provvedimenti adottati per porvi rimedio. Tale documentazione consente all’autorità di controllo di verificare il rispetto del presente articolo.</a:t>
            </a:r>
          </a:p>
          <a:p>
            <a:r>
              <a:rPr lang="it-IT" dirty="0">
                <a:latin typeface="Trebuchet MS" pitchFamily="34" charset="0"/>
              </a:rPr>
              <a:t>——————————///</a:t>
            </a:r>
          </a:p>
          <a:p>
            <a:r>
              <a:rPr lang="it-IT" dirty="0">
                <a:latin typeface="Trebuchet MS" pitchFamily="34" charset="0"/>
              </a:rPr>
              <a:t>Anche il Garante ritiene che «</a:t>
            </a:r>
            <a:r>
              <a:rPr lang="it-IT" sz="1100" dirty="0">
                <a:latin typeface="Garamond" panose="02020404030301010803" pitchFamily="18" charset="0"/>
              </a:rPr>
              <a:t>A partire dal 25 maggio 2018, </a:t>
            </a:r>
            <a:r>
              <a:rPr lang="it-IT" sz="1100" b="1" dirty="0">
                <a:latin typeface="Garamond" panose="02020404030301010803" pitchFamily="18" charset="0"/>
              </a:rPr>
              <a:t>tutti i titolari</a:t>
            </a:r>
            <a:r>
              <a:rPr lang="it-IT" sz="1100" dirty="0">
                <a:latin typeface="Garamond" panose="02020404030301010803" pitchFamily="18" charset="0"/>
              </a:rPr>
              <a:t> – e non soltanto i fornitori di servizi di comunicazione elettronica accessibili al pubblico, come avviene oggi – dovranno notificare all'autorità di controllo le violazioni di dati personali di cui vengano a conoscenza, </a:t>
            </a:r>
            <a:r>
              <a:rPr lang="it-IT" sz="1100" b="1" dirty="0">
                <a:latin typeface="Garamond" panose="02020404030301010803" pitchFamily="18" charset="0"/>
              </a:rPr>
              <a:t>entro 72 ore</a:t>
            </a:r>
            <a:r>
              <a:rPr lang="it-IT" sz="1100" dirty="0">
                <a:latin typeface="Garamond" panose="02020404030301010803" pitchFamily="18" charset="0"/>
              </a:rPr>
              <a:t> e comunque "senza ingiustificato ritardo", ma </a:t>
            </a:r>
            <a:r>
              <a:rPr lang="it-IT" sz="1100" b="1" dirty="0">
                <a:latin typeface="Garamond" panose="02020404030301010803" pitchFamily="18" charset="0"/>
              </a:rPr>
              <a:t>soltanto se ritengono probabile che da tale violazione derivino rischi </a:t>
            </a:r>
            <a:r>
              <a:rPr lang="it-IT" sz="1100" dirty="0">
                <a:latin typeface="Garamond" panose="02020404030301010803" pitchFamily="18" charset="0"/>
              </a:rPr>
              <a:t>per i diritti e le libertà degli interessati (si veda considerando 85). Pertanto, </a:t>
            </a:r>
            <a:r>
              <a:rPr lang="it-IT" sz="1100" b="1" dirty="0">
                <a:latin typeface="Garamond" panose="02020404030301010803" pitchFamily="18" charset="0"/>
              </a:rPr>
              <a:t>la</a:t>
            </a:r>
            <a:r>
              <a:rPr lang="it-IT" sz="1100" dirty="0">
                <a:latin typeface="Garamond" panose="02020404030301010803" pitchFamily="18" charset="0"/>
              </a:rPr>
              <a:t> </a:t>
            </a:r>
            <a:r>
              <a:rPr lang="it-IT" sz="1100" b="1" dirty="0">
                <a:latin typeface="Garamond" panose="02020404030301010803" pitchFamily="18" charset="0"/>
              </a:rPr>
              <a:t>notifica all'autorità </a:t>
            </a:r>
            <a:r>
              <a:rPr lang="it-IT" sz="1100" dirty="0">
                <a:latin typeface="Garamond" panose="02020404030301010803" pitchFamily="18" charset="0"/>
              </a:rPr>
              <a:t>dell'avvenuta violazione </a:t>
            </a:r>
            <a:r>
              <a:rPr lang="it-IT" sz="1100" b="1" dirty="0">
                <a:latin typeface="Garamond" panose="02020404030301010803" pitchFamily="18" charset="0"/>
              </a:rPr>
              <a:t>non è obbligatoria</a:t>
            </a:r>
            <a:r>
              <a:rPr lang="it-IT" sz="1100" dirty="0">
                <a:latin typeface="Garamond" panose="02020404030301010803" pitchFamily="18" charset="0"/>
              </a:rPr>
              <a:t>, essendo subordinata alla valutazione del rischio per gli interessati che spetta, ancora una volta, al titolare.» http://</a:t>
            </a:r>
            <a:r>
              <a:rPr lang="it-IT" sz="1100" dirty="0" err="1">
                <a:latin typeface="Garamond" panose="02020404030301010803" pitchFamily="18" charset="0"/>
              </a:rPr>
              <a:t>www.garanteprivacy.it</a:t>
            </a:r>
            <a:r>
              <a:rPr lang="it-IT" sz="1100" dirty="0">
                <a:latin typeface="Garamond" panose="02020404030301010803" pitchFamily="18" charset="0"/>
              </a:rPr>
              <a:t>/DPIA.</a:t>
            </a:r>
            <a:endParaRPr lang="it-IT" dirty="0">
              <a:latin typeface="Trebuchet MS" pitchFamily="34" charset="0"/>
            </a:endParaRPr>
          </a:p>
          <a:p>
            <a:pPr marL="194611" indent="-194611">
              <a:buFont typeface="Arial" panose="020B0604020202020204" pitchFamily="34" charset="0"/>
              <a:buChar char="•"/>
            </a:pPr>
            <a:endParaRPr lang="it-IT" dirty="0"/>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135</a:t>
            </a:fld>
            <a:endParaRPr lang="it-IT"/>
          </a:p>
        </p:txBody>
      </p:sp>
    </p:spTree>
    <p:extLst>
      <p:ext uri="{BB962C8B-B14F-4D97-AF65-F5344CB8AC3E}">
        <p14:creationId xmlns:p14="http://schemas.microsoft.com/office/powerpoint/2010/main" val="342017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u="sng" cap="small" dirty="0">
                <a:latin typeface="Garamond" panose="02020404030301010803" pitchFamily="18" charset="0"/>
              </a:rPr>
              <a:t>Articolo 34 – Comunicazione di una violazione dei dati personali all’interessato</a:t>
            </a:r>
            <a:endParaRPr lang="it-IT" b="1" cap="small" dirty="0">
              <a:latin typeface="Garamond" panose="02020404030301010803" pitchFamily="18" charset="0"/>
            </a:endParaRPr>
          </a:p>
          <a:p>
            <a:r>
              <a:rPr lang="it-IT" dirty="0">
                <a:latin typeface="Garamond" panose="02020404030301010803" pitchFamily="18" charset="0"/>
              </a:rPr>
              <a:t>1.	Quando la violazione dei dati personali è suscettibile di presentare un rischio elevato per i diritti e le libertà delle persone fisiche, il titolare del trattamento comunica la violazione all’interessato senza ingiustificato ritardo.</a:t>
            </a:r>
          </a:p>
          <a:p>
            <a:r>
              <a:rPr lang="it-IT" dirty="0">
                <a:latin typeface="Garamond" panose="02020404030301010803" pitchFamily="18" charset="0"/>
              </a:rPr>
              <a:t>2.	La comunicazione all’interessato di cui al paragrafo 1 del presente articolo descrive con un linguaggio semplice e chiaro la natura della violazione dei dati personali e contiene almeno le informazioni e le misure di cui all’articolo </a:t>
            </a:r>
            <a:r>
              <a:rPr lang="it-IT" u="sng" dirty="0">
                <a:latin typeface="Garamond" panose="02020404030301010803" pitchFamily="18" charset="0"/>
                <a:hlinkClick r:id="rId3" action="ppaction://hlinkfile"/>
              </a:rPr>
              <a:t>33</a:t>
            </a:r>
            <a:r>
              <a:rPr lang="it-IT" dirty="0">
                <a:latin typeface="Garamond" panose="02020404030301010803" pitchFamily="18" charset="0"/>
              </a:rPr>
              <a:t>, paragrafo 3, lettere b), c) e d).</a:t>
            </a:r>
          </a:p>
          <a:p>
            <a:r>
              <a:rPr lang="it-IT" dirty="0">
                <a:latin typeface="Garamond" panose="02020404030301010803" pitchFamily="18" charset="0"/>
              </a:rPr>
              <a:t>3.	Non è richiesta la comunicazione all’interessato di cui al paragrafo 1 se è soddisfatta una delle seguenti condizioni:</a:t>
            </a:r>
          </a:p>
          <a:p>
            <a:r>
              <a:rPr lang="it-IT" dirty="0">
                <a:latin typeface="Garamond" panose="02020404030301010803" pitchFamily="18" charset="0"/>
              </a:rPr>
              <a:t>a)	il titolare del trattamento ha messo in atto le misure tecniche e organizzative adeguate di protezione e tali misure erano state applicate ai dati personali oggetto della violazione, in particolare quelle destinate a rendere i dati personali incomprensibili a chiunque non sia autorizzato ad accedervi, quali la cifratura;</a:t>
            </a:r>
          </a:p>
          <a:p>
            <a:r>
              <a:rPr lang="it-IT" dirty="0">
                <a:latin typeface="Garamond" panose="02020404030301010803" pitchFamily="18" charset="0"/>
              </a:rPr>
              <a:t>b)	il titolare del trattamento ha successivamente adottato misure atte a scongiurare il sopraggiungere di un rischio elevato per i diritti e le libertà degli interessati di cui al paragrafo 1;</a:t>
            </a:r>
          </a:p>
          <a:p>
            <a:r>
              <a:rPr lang="it-IT" dirty="0">
                <a:latin typeface="Garamond" panose="02020404030301010803" pitchFamily="18" charset="0"/>
              </a:rPr>
              <a:t>c)	detta comunicazione richiederebbe sforzi sproporzionati. In tal caso, si procede invece a una comunicazione pubblica o a una misura simile, tramite la quale gli interessati sono informati con analoga efficacia.</a:t>
            </a:r>
          </a:p>
          <a:p>
            <a:r>
              <a:rPr lang="it-IT" dirty="0">
                <a:latin typeface="Garamond" panose="02020404030301010803" pitchFamily="18" charset="0"/>
              </a:rPr>
              <a:t>4.	Nel caso in cui il titolare del trattamento non abbia ancora comunicato all’interessato la violazione dei dati personali, l’autorità di controllo può richiedere, dopo aver valutato la probabilità che la violazione dei dati personali presenti un rischio elevato, che vi provveda o può decidere che una delle condizioni di cui al paragrafo 3 è soddisfatta.</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136</a:t>
            </a:fld>
            <a:endParaRPr lang="it-IT"/>
          </a:p>
        </p:txBody>
      </p:sp>
    </p:spTree>
    <p:extLst>
      <p:ext uri="{BB962C8B-B14F-4D97-AF65-F5344CB8AC3E}">
        <p14:creationId xmlns:p14="http://schemas.microsoft.com/office/powerpoint/2010/main" val="1882136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Allegato WP 248 REV.01 — Gruppo di lavoro Articolo 29 per la protezione dei dati: </a:t>
            </a:r>
            <a:r>
              <a:rPr lang="it-IT" i="1" dirty="0"/>
              <a:t>Linee guida in materia di valutazione d'impatto sulla protezione dei dati e determinazione della possibilità che il trattamento «possa presentare un rischio elevato» ai fini del regolamento (UE) 2016/679</a:t>
            </a:r>
            <a:r>
              <a:rPr lang="it-IT" dirty="0"/>
              <a:t>; adottate il 4 aprile 2017, modificate e adottate da ultimo il 4 ottobre 2017.</a:t>
            </a:r>
          </a:p>
          <a:p>
            <a:r>
              <a:rPr lang="it-IT" dirty="0"/>
              <a:t>——————————///</a:t>
            </a:r>
          </a:p>
          <a:p>
            <a:r>
              <a:rPr lang="it-IT" dirty="0"/>
              <a:t>La necessità di una preliminare «Valutazione del Rischio» è concetto ben noto a chi si occupa di </a:t>
            </a:r>
            <a:r>
              <a:rPr lang="it-IT" dirty="0" err="1"/>
              <a:t>compliance</a:t>
            </a:r>
            <a:r>
              <a:rPr lang="it-IT" dirty="0"/>
              <a:t> aziendale e che si ritrova, per esempio, nell’ambito della Sicurezza sui luoghi di Lavoro (81/08), negli ambiti legati alla Responsabilità amministrativa d’impresa (231/2001) e nelle nuove certificazioni di qualità.</a:t>
            </a:r>
          </a:p>
          <a:p>
            <a:pPr defTabSz="373104">
              <a:defRPr/>
            </a:pPr>
            <a:r>
              <a:rPr lang="it-IT" dirty="0"/>
              <a:t>——————————///</a:t>
            </a:r>
          </a:p>
          <a:p>
            <a:r>
              <a:rPr lang="it-IT" cap="small" dirty="0">
                <a:latin typeface="Garamond" panose="02020404030301010803" pitchFamily="18" charset="0"/>
              </a:rPr>
              <a:t>94° </a:t>
            </a:r>
            <a:r>
              <a:rPr lang="it-IT" cap="small" dirty="0" err="1">
                <a:latin typeface="Garamond" panose="02020404030301010803" pitchFamily="18" charset="0"/>
              </a:rPr>
              <a:t>Considerandum</a:t>
            </a:r>
            <a:r>
              <a:rPr lang="it-IT" cap="small" dirty="0">
                <a:latin typeface="Garamond" panose="02020404030301010803" pitchFamily="18" charset="0"/>
              </a:rPr>
              <a:t> </a:t>
            </a:r>
            <a:r>
              <a:rPr lang="it-IT" dirty="0"/>
              <a:t>— </a:t>
            </a:r>
            <a:r>
              <a:rPr lang="it-IT" dirty="0">
                <a:latin typeface="Garamond" panose="02020404030301010803" pitchFamily="18" charset="0"/>
              </a:rPr>
              <a:t>Se dalla </a:t>
            </a:r>
            <a:r>
              <a:rPr lang="it-IT" b="1" dirty="0">
                <a:latin typeface="Garamond" panose="02020404030301010803" pitchFamily="18" charset="0"/>
              </a:rPr>
              <a:t>valutazione d’impatto sulla protezione dei dati</a:t>
            </a:r>
            <a:r>
              <a:rPr lang="it-IT" dirty="0">
                <a:latin typeface="Garamond" panose="02020404030301010803" pitchFamily="18" charset="0"/>
              </a:rPr>
              <a:t> </a:t>
            </a:r>
            <a:r>
              <a:rPr lang="it-IT" i="1" dirty="0">
                <a:latin typeface="Garamond" panose="02020404030301010803" pitchFamily="18" charset="0"/>
              </a:rPr>
              <a:t>risulta che il trattamento</a:t>
            </a:r>
            <a:r>
              <a:rPr lang="it-IT" dirty="0">
                <a:latin typeface="Garamond" panose="02020404030301010803" pitchFamily="18" charset="0"/>
              </a:rPr>
              <a:t>, in mancanza delle garanzie, delle misure di sicurezza e dei meccanismi per attenuare il rischio, </a:t>
            </a:r>
            <a:r>
              <a:rPr lang="it-IT" i="1" dirty="0">
                <a:latin typeface="Garamond" panose="02020404030301010803" pitchFamily="18" charset="0"/>
              </a:rPr>
              <a:t>presenterebbe un rischio elevato per i diritti e le libertà delle persone fisiche </a:t>
            </a:r>
            <a:r>
              <a:rPr lang="it-IT" dirty="0">
                <a:latin typeface="Garamond" panose="02020404030301010803" pitchFamily="18" charset="0"/>
              </a:rPr>
              <a:t>e il titolare del trattamento è del parere che il rischio non possa essere ragionevolmente attenuato in termini di tecnologie disponibili e costi di attuazione, è opportuno consultare l’autorità di controllo prima dell’inizio delle attività di trattamento. </a:t>
            </a:r>
            <a:r>
              <a:rPr lang="it-IT" i="1" dirty="0">
                <a:latin typeface="Garamond" panose="02020404030301010803" pitchFamily="18" charset="0"/>
              </a:rPr>
              <a:t>Tale rischio elevato potrebbe scaturire da </a:t>
            </a:r>
            <a:r>
              <a:rPr lang="it-IT" b="1" i="1" dirty="0">
                <a:latin typeface="Garamond" panose="02020404030301010803" pitchFamily="18" charset="0"/>
              </a:rPr>
              <a:t>certi tipi di trattamento e dall’estensione e frequenza del trattamento</a:t>
            </a:r>
            <a:r>
              <a:rPr lang="it-IT" i="1" dirty="0">
                <a:latin typeface="Garamond" panose="02020404030301010803" pitchFamily="18" charset="0"/>
              </a:rPr>
              <a:t>, da cui potrebbe derivare altresì un danno o un’interferenza con i diritti e le libertà della persona fisica. </a:t>
            </a:r>
            <a:r>
              <a:rPr lang="it-IT" dirty="0">
                <a:latin typeface="Garamond" panose="02020404030301010803" pitchFamily="18" charset="0"/>
              </a:rPr>
              <a:t>L’autorità di controllo che riceve una richiesta di consultazione dovrebbe darvi seguito entro un termine determinato. Tuttavia, la mancanza di reazione dell’autorità di controllo entro tale termine dovrebbe far salvo ogni intervento della stessa nell’ambito dei suoi compiti e poteri previsti dal presente regolamento, compreso il potere di vietare i trattamenti. Nell’ambito di tale processo di consultazione, può essere presentato all’autorità di controllo il risultato di una valutazione d’impatto sulla protezione dei dati effettuata riguardo al trattamento in questione, in particolare le misure previste per attenuare il rischio per i diritti e le libertà delle persone fisiche.</a:t>
            </a:r>
          </a:p>
          <a:p>
            <a:endParaRPr lang="it-IT" dirty="0"/>
          </a:p>
        </p:txBody>
      </p:sp>
      <p:sp>
        <p:nvSpPr>
          <p:cNvPr id="4" name="Segnaposto numero diapositiva 3"/>
          <p:cNvSpPr>
            <a:spLocks noGrp="1"/>
          </p:cNvSpPr>
          <p:nvPr>
            <p:ph type="sldNum" sz="quarter" idx="10"/>
          </p:nvPr>
        </p:nvSpPr>
        <p:spPr/>
        <p:txBody>
          <a:bodyPr/>
          <a:lstStyle/>
          <a:p>
            <a:fld id="{06DD04A6-3E96-CA47-A0BF-366D7F62BB3B}" type="slidenum">
              <a:rPr lang="it-IT" smtClean="0"/>
              <a:t>137</a:t>
            </a:fld>
            <a:endParaRPr lang="it-IT"/>
          </a:p>
        </p:txBody>
      </p:sp>
    </p:spTree>
    <p:extLst>
      <p:ext uri="{BB962C8B-B14F-4D97-AF65-F5344CB8AC3E}">
        <p14:creationId xmlns:p14="http://schemas.microsoft.com/office/powerpoint/2010/main" val="855052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 CHART - VIDEO">
    <p:spTree>
      <p:nvGrpSpPr>
        <p:cNvPr id="1" name=""/>
        <p:cNvGrpSpPr/>
        <p:nvPr/>
      </p:nvGrpSpPr>
      <p:grpSpPr>
        <a:xfrm>
          <a:off x="0" y="0"/>
          <a:ext cx="0" cy="0"/>
          <a:chOff x="0" y="0"/>
          <a:chExt cx="0" cy="0"/>
        </a:xfrm>
      </p:grpSpPr>
      <p:sp>
        <p:nvSpPr>
          <p:cNvPr id="4" name="Rettangolo 3"/>
          <p:cNvSpPr/>
          <p:nvPr userDrawn="1"/>
        </p:nvSpPr>
        <p:spPr>
          <a:xfrm>
            <a:off x="0" y="1335528"/>
            <a:ext cx="167840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Segnaposto testo 6"/>
          <p:cNvSpPr>
            <a:spLocks noGrp="1"/>
          </p:cNvSpPr>
          <p:nvPr>
            <p:ph type="body" sz="quarter" idx="10"/>
          </p:nvPr>
        </p:nvSpPr>
        <p:spPr>
          <a:xfrm>
            <a:off x="276225" y="292506"/>
            <a:ext cx="7428442" cy="984376"/>
          </a:xfrm>
          <a:prstGeom prst="rect">
            <a:avLst/>
          </a:prstGeom>
        </p:spPr>
        <p:txBody>
          <a:bodyPr vert="horz" anchor="b"/>
          <a:lstStyle>
            <a:lvl1pPr marL="0" indent="0" algn="l" defTabSz="457200"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pic>
        <p:nvPicPr>
          <p:cNvPr id="6" name="Immagine 5"/>
          <p:cNvPicPr>
            <a:picLocks noChangeAspect="1"/>
          </p:cNvPicPr>
          <p:nvPr userDrawn="1"/>
        </p:nvPicPr>
        <p:blipFill rotWithShape="1">
          <a:blip r:embed="rId2" cstate="screen">
            <a:extLst>
              <a:ext uri="{28A0092B-C50C-407E-A947-70E740481C1C}">
                <a14:useLocalDpi xmlns:a14="http://schemas.microsoft.com/office/drawing/2010/main"/>
              </a:ext>
            </a:extLst>
          </a:blip>
          <a:srcRect r="5921"/>
          <a:stretch/>
        </p:blipFill>
        <p:spPr>
          <a:xfrm>
            <a:off x="7921681" y="628956"/>
            <a:ext cx="935756" cy="713085"/>
          </a:xfrm>
          <a:prstGeom prst="rect">
            <a:avLst/>
          </a:prstGeom>
        </p:spPr>
      </p:pic>
      <p:sp>
        <p:nvSpPr>
          <p:cNvPr id="9" name="Segnaposto contenuto 3"/>
          <p:cNvSpPr>
            <a:spLocks noGrp="1"/>
          </p:cNvSpPr>
          <p:nvPr>
            <p:ph sz="quarter" idx="11"/>
          </p:nvPr>
        </p:nvSpPr>
        <p:spPr>
          <a:xfrm>
            <a:off x="276224" y="1681163"/>
            <a:ext cx="8588375" cy="4883036"/>
          </a:xfrm>
          <a:prstGeom prst="rect">
            <a:avLst/>
          </a:prstGeom>
        </p:spPr>
        <p:txBody>
          <a:bodyPr vert="horz"/>
          <a:lstStyle>
            <a:lvl1pPr>
              <a:defRPr sz="100"/>
            </a:lvl1pPr>
            <a:lvl2pPr>
              <a:defRPr sz="100"/>
            </a:lvl2pPr>
            <a:lvl3pPr>
              <a:defRPr sz="100"/>
            </a:lvl3pPr>
            <a:lvl4pPr>
              <a:defRPr sz="100"/>
            </a:lvl4pPr>
            <a:lvl5pPr>
              <a:defRPr sz="100"/>
            </a:lvl5pPr>
          </a:lstStyle>
          <a:p>
            <a:pPr lvl="0"/>
            <a:endParaRPr lang="it-IT" dirty="0"/>
          </a:p>
        </p:txBody>
      </p:sp>
    </p:spTree>
    <p:extLst>
      <p:ext uri="{BB962C8B-B14F-4D97-AF65-F5344CB8AC3E}">
        <p14:creationId xmlns:p14="http://schemas.microsoft.com/office/powerpoint/2010/main" val="251864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COVER">
    <p:spTree>
      <p:nvGrpSpPr>
        <p:cNvPr id="1" name=""/>
        <p:cNvGrpSpPr/>
        <p:nvPr/>
      </p:nvGrpSpPr>
      <p:grpSpPr>
        <a:xfrm>
          <a:off x="0" y="0"/>
          <a:ext cx="0" cy="0"/>
          <a:chOff x="0" y="0"/>
          <a:chExt cx="0" cy="0"/>
        </a:xfrm>
      </p:grpSpPr>
      <p:sp>
        <p:nvSpPr>
          <p:cNvPr id="7" name="Rettangolo 6"/>
          <p:cNvSpPr/>
          <p:nvPr userDrawn="1"/>
        </p:nvSpPr>
        <p:spPr>
          <a:xfrm>
            <a:off x="0" y="1"/>
            <a:ext cx="9144000" cy="6858000"/>
          </a:xfrm>
          <a:prstGeom prst="rect">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Segnaposto contenuto 2"/>
          <p:cNvSpPr>
            <a:spLocks noGrp="1"/>
          </p:cNvSpPr>
          <p:nvPr>
            <p:ph sz="quarter" idx="12"/>
          </p:nvPr>
        </p:nvSpPr>
        <p:spPr>
          <a:xfrm>
            <a:off x="914400" y="0"/>
            <a:ext cx="8248436" cy="6857999"/>
          </a:xfrm>
          <a:custGeom>
            <a:avLst/>
            <a:gdLst>
              <a:gd name="connsiteX0" fmla="*/ 0 w 5909693"/>
              <a:gd name="connsiteY0" fmla="*/ 0 h 6858000"/>
              <a:gd name="connsiteX1" fmla="*/ 5909693 w 5909693"/>
              <a:gd name="connsiteY1" fmla="*/ 0 h 6858000"/>
              <a:gd name="connsiteX2" fmla="*/ 5909693 w 5909693"/>
              <a:gd name="connsiteY2" fmla="*/ 6858000 h 6858000"/>
              <a:gd name="connsiteX3" fmla="*/ 0 w 5909693"/>
              <a:gd name="connsiteY3" fmla="*/ 6858000 h 6858000"/>
              <a:gd name="connsiteX4" fmla="*/ 0 w 5909693"/>
              <a:gd name="connsiteY4" fmla="*/ 0 h 6858000"/>
              <a:gd name="connsiteX0" fmla="*/ 0 w 8858734"/>
              <a:gd name="connsiteY0" fmla="*/ 0 h 6858000"/>
              <a:gd name="connsiteX1" fmla="*/ 5909693 w 8858734"/>
              <a:gd name="connsiteY1" fmla="*/ 0 h 6858000"/>
              <a:gd name="connsiteX2" fmla="*/ 8858734 w 8858734"/>
              <a:gd name="connsiteY2" fmla="*/ 6829298 h 6858000"/>
              <a:gd name="connsiteX3" fmla="*/ 0 w 8858734"/>
              <a:gd name="connsiteY3" fmla="*/ 6858000 h 6858000"/>
              <a:gd name="connsiteX4" fmla="*/ 0 w 8858734"/>
              <a:gd name="connsiteY4" fmla="*/ 0 h 6858000"/>
              <a:gd name="connsiteX0" fmla="*/ 0 w 8880260"/>
              <a:gd name="connsiteY0" fmla="*/ 0 h 6858000"/>
              <a:gd name="connsiteX1" fmla="*/ 5909693 w 8880260"/>
              <a:gd name="connsiteY1" fmla="*/ 0 h 6858000"/>
              <a:gd name="connsiteX2" fmla="*/ 8880260 w 8880260"/>
              <a:gd name="connsiteY2" fmla="*/ 6858000 h 6858000"/>
              <a:gd name="connsiteX3" fmla="*/ 0 w 8880260"/>
              <a:gd name="connsiteY3" fmla="*/ 6858000 h 6858000"/>
              <a:gd name="connsiteX4" fmla="*/ 0 w 8880260"/>
              <a:gd name="connsiteY4" fmla="*/ 0 h 6858000"/>
              <a:gd name="connsiteX0" fmla="*/ 0 w 8880260"/>
              <a:gd name="connsiteY0" fmla="*/ 0 h 6858000"/>
              <a:gd name="connsiteX1" fmla="*/ 5909693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58000"/>
              <a:gd name="connsiteX1" fmla="*/ 5909693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58000"/>
              <a:gd name="connsiteX1" fmla="*/ 5794889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58000"/>
              <a:gd name="connsiteX1" fmla="*/ 5794889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65175"/>
              <a:gd name="connsiteX1" fmla="*/ 5794889 w 8880260"/>
              <a:gd name="connsiteY1" fmla="*/ 0 h 6865175"/>
              <a:gd name="connsiteX2" fmla="*/ 8865909 w 8880260"/>
              <a:gd name="connsiteY2" fmla="*/ 4054167 h 6865175"/>
              <a:gd name="connsiteX3" fmla="*/ 8880260 w 8880260"/>
              <a:gd name="connsiteY3" fmla="*/ 6858000 h 6865175"/>
              <a:gd name="connsiteX4" fmla="*/ 5166203 w 8880260"/>
              <a:gd name="connsiteY4" fmla="*/ 6865175 h 6865175"/>
              <a:gd name="connsiteX5" fmla="*/ 0 w 8880260"/>
              <a:gd name="connsiteY5" fmla="*/ 0 h 68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0260" h="6865175">
                <a:moveTo>
                  <a:pt x="0" y="0"/>
                </a:moveTo>
                <a:lnTo>
                  <a:pt x="5794889" y="0"/>
                </a:lnTo>
                <a:lnTo>
                  <a:pt x="8865909" y="4054167"/>
                </a:lnTo>
                <a:cubicBezTo>
                  <a:pt x="8870693" y="4988778"/>
                  <a:pt x="8875476" y="5923389"/>
                  <a:pt x="8880260" y="6858000"/>
                </a:cubicBezTo>
                <a:lnTo>
                  <a:pt x="5166203" y="6865175"/>
                </a:lnTo>
                <a:lnTo>
                  <a:pt x="0" y="0"/>
                </a:lnTo>
                <a:close/>
              </a:path>
            </a:pathLst>
          </a:custGeom>
          <a:solidFill>
            <a:schemeClr val="bg1"/>
          </a:solidFill>
        </p:spPr>
        <p:txBody>
          <a:bodyPr vert="horz" lIns="288000" rIns="288000"/>
          <a:lstStyle>
            <a:lvl1pPr>
              <a:defRPr sz="100"/>
            </a:lvl1pPr>
          </a:lstStyle>
          <a:p>
            <a:pPr lvl="0"/>
            <a:endParaRPr lang="it-IT" dirty="0"/>
          </a:p>
        </p:txBody>
      </p:sp>
      <p:sp>
        <p:nvSpPr>
          <p:cNvPr id="9" name="Segnaposto testo 6"/>
          <p:cNvSpPr>
            <a:spLocks noGrp="1"/>
          </p:cNvSpPr>
          <p:nvPr>
            <p:ph type="body" sz="quarter" idx="11" hasCustomPrompt="1"/>
          </p:nvPr>
        </p:nvSpPr>
        <p:spPr>
          <a:xfrm>
            <a:off x="258762" y="5945433"/>
            <a:ext cx="4324767" cy="622292"/>
          </a:xfrm>
          <a:prstGeom prst="rect">
            <a:avLst/>
          </a:prstGeom>
        </p:spPr>
        <p:txBody>
          <a:bodyPr vert="horz" anchor="b"/>
          <a:lstStyle>
            <a:lvl1pPr marL="0" indent="0" algn="l" defTabSz="457200" rtl="0" eaLnBrk="1" fontAlgn="base" latinLnBrk="0" hangingPunct="1">
              <a:spcBef>
                <a:spcPct val="0"/>
              </a:spcBef>
              <a:spcAft>
                <a:spcPct val="0"/>
              </a:spcAft>
              <a:buNone/>
              <a:defRPr lang="it-IT" sz="2800" b="0" kern="1200" dirty="0" smtClean="0">
                <a:solidFill>
                  <a:schemeClr val="bg1"/>
                </a:solidFill>
                <a:latin typeface="+mj-lt"/>
                <a:ea typeface="+mj-ea"/>
                <a:cs typeface="+mj-cs"/>
              </a:defRPr>
            </a:lvl1pPr>
          </a:lstStyle>
          <a:p>
            <a:pPr lvl="0"/>
            <a:r>
              <a:rPr lang="it-IT" dirty="0"/>
              <a:t>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920" y="4777468"/>
            <a:ext cx="3096548" cy="677178"/>
          </a:xfrm>
          <a:prstGeom prst="rect">
            <a:avLst/>
          </a:prstGeom>
        </p:spPr>
      </p:pic>
    </p:spTree>
    <p:extLst>
      <p:ext uri="{BB962C8B-B14F-4D97-AF65-F5344CB8AC3E}">
        <p14:creationId xmlns:p14="http://schemas.microsoft.com/office/powerpoint/2010/main" val="135254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TEXT">
    <p:spTree>
      <p:nvGrpSpPr>
        <p:cNvPr id="1" name=""/>
        <p:cNvGrpSpPr/>
        <p:nvPr/>
      </p:nvGrpSpPr>
      <p:grpSpPr>
        <a:xfrm>
          <a:off x="0" y="0"/>
          <a:ext cx="0" cy="0"/>
          <a:chOff x="0" y="0"/>
          <a:chExt cx="0" cy="0"/>
        </a:xfrm>
      </p:grpSpPr>
      <p:sp>
        <p:nvSpPr>
          <p:cNvPr id="10" name="Segnaposto contenuto 3"/>
          <p:cNvSpPr>
            <a:spLocks noGrp="1"/>
          </p:cNvSpPr>
          <p:nvPr>
            <p:ph sz="quarter" idx="12"/>
          </p:nvPr>
        </p:nvSpPr>
        <p:spPr>
          <a:xfrm>
            <a:off x="276224" y="1681163"/>
            <a:ext cx="8588375" cy="4883036"/>
          </a:xfrm>
          <a:prstGeom prst="rect">
            <a:avLst/>
          </a:prstGeom>
        </p:spPr>
        <p:txBody>
          <a:bodyPr vert="horz"/>
          <a:lstStyle>
            <a:lvl1pPr>
              <a:defRPr sz="100"/>
            </a:lvl1pPr>
            <a:lvl2pPr>
              <a:defRPr sz="100"/>
            </a:lvl2pPr>
            <a:lvl3pPr>
              <a:defRPr sz="100"/>
            </a:lvl3pPr>
            <a:lvl4pPr>
              <a:defRPr sz="100"/>
            </a:lvl4pPr>
            <a:lvl5pPr>
              <a:defRPr sz="100"/>
            </a:lvl5pPr>
          </a:lstStyle>
          <a:p>
            <a:pPr lvl="0"/>
            <a:endParaRPr lang="it-IT" dirty="0"/>
          </a:p>
        </p:txBody>
      </p:sp>
      <p:sp>
        <p:nvSpPr>
          <p:cNvPr id="5" name="Rettangolo 4"/>
          <p:cNvSpPr/>
          <p:nvPr userDrawn="1"/>
        </p:nvSpPr>
        <p:spPr>
          <a:xfrm>
            <a:off x="0" y="1335528"/>
            <a:ext cx="167840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Segnaposto testo 6"/>
          <p:cNvSpPr>
            <a:spLocks noGrp="1"/>
          </p:cNvSpPr>
          <p:nvPr>
            <p:ph type="body" sz="quarter" idx="10"/>
          </p:nvPr>
        </p:nvSpPr>
        <p:spPr>
          <a:xfrm>
            <a:off x="276225" y="292506"/>
            <a:ext cx="7428442" cy="984376"/>
          </a:xfrm>
          <a:prstGeom prst="rect">
            <a:avLst/>
          </a:prstGeom>
        </p:spPr>
        <p:txBody>
          <a:bodyPr vert="horz" anchor="b"/>
          <a:lstStyle>
            <a:lvl1pPr marL="0" indent="0" algn="l" defTabSz="457200"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pic>
        <p:nvPicPr>
          <p:cNvPr id="8" name="Immagine 7"/>
          <p:cNvPicPr>
            <a:picLocks noChangeAspect="1"/>
          </p:cNvPicPr>
          <p:nvPr userDrawn="1"/>
        </p:nvPicPr>
        <p:blipFill rotWithShape="1">
          <a:blip r:embed="rId2" cstate="screen">
            <a:extLst>
              <a:ext uri="{28A0092B-C50C-407E-A947-70E740481C1C}">
                <a14:useLocalDpi xmlns:a14="http://schemas.microsoft.com/office/drawing/2010/main"/>
              </a:ext>
            </a:extLst>
          </a:blip>
          <a:srcRect r="5921"/>
          <a:stretch/>
        </p:blipFill>
        <p:spPr>
          <a:xfrm>
            <a:off x="7921681" y="628956"/>
            <a:ext cx="935756" cy="713085"/>
          </a:xfrm>
          <a:prstGeom prst="rect">
            <a:avLst/>
          </a:prstGeom>
        </p:spPr>
      </p:pic>
      <p:sp>
        <p:nvSpPr>
          <p:cNvPr id="4" name="Segnaposto testo 3"/>
          <p:cNvSpPr>
            <a:spLocks noGrp="1"/>
          </p:cNvSpPr>
          <p:nvPr>
            <p:ph type="body" sz="quarter" idx="11" hasCustomPrompt="1"/>
          </p:nvPr>
        </p:nvSpPr>
        <p:spPr>
          <a:xfrm>
            <a:off x="276224" y="5546725"/>
            <a:ext cx="8593138" cy="1017588"/>
          </a:xfrm>
          <a:prstGeom prst="rect">
            <a:avLst/>
          </a:prstGeom>
          <a:solidFill>
            <a:srgbClr val="13294B">
              <a:alpha val="84000"/>
            </a:srgbClr>
          </a:solidFill>
          <a:ln>
            <a:noFill/>
          </a:ln>
          <a:effectLst/>
        </p:spPr>
        <p:txBody>
          <a:bodyPr vert="horz" lIns="360000" tIns="140400" rIns="360000" bIns="140400" anchor="ctr"/>
          <a:lstStyle>
            <a:lvl1pPr marL="0" indent="0">
              <a:buNone/>
              <a:defRPr sz="1200">
                <a:solidFill>
                  <a:srgbClr val="3EB1C8"/>
                </a:solidFill>
              </a:defRPr>
            </a:lvl1pPr>
          </a:lstStyle>
          <a:p>
            <a:pPr lvl="0"/>
            <a:r>
              <a:rPr lang="it-IT" dirty="0"/>
              <a:t>didascalia</a:t>
            </a:r>
          </a:p>
        </p:txBody>
      </p:sp>
    </p:spTree>
    <p:extLst>
      <p:ext uri="{BB962C8B-B14F-4D97-AF65-F5344CB8AC3E}">
        <p14:creationId xmlns:p14="http://schemas.microsoft.com/office/powerpoint/2010/main" val="300100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CONTENT">
    <p:spTree>
      <p:nvGrpSpPr>
        <p:cNvPr id="1" name=""/>
        <p:cNvGrpSpPr/>
        <p:nvPr/>
      </p:nvGrpSpPr>
      <p:grpSpPr>
        <a:xfrm>
          <a:off x="0" y="0"/>
          <a:ext cx="0" cy="0"/>
          <a:chOff x="0" y="0"/>
          <a:chExt cx="0" cy="0"/>
        </a:xfrm>
      </p:grpSpPr>
      <p:sp>
        <p:nvSpPr>
          <p:cNvPr id="3" name="Rettangolo 2"/>
          <p:cNvSpPr/>
          <p:nvPr userDrawn="1"/>
        </p:nvSpPr>
        <p:spPr>
          <a:xfrm>
            <a:off x="0" y="1335528"/>
            <a:ext cx="167840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contenuto 3"/>
          <p:cNvSpPr>
            <a:spLocks noGrp="1"/>
          </p:cNvSpPr>
          <p:nvPr>
            <p:ph sz="quarter" idx="10"/>
          </p:nvPr>
        </p:nvSpPr>
        <p:spPr>
          <a:xfrm>
            <a:off x="276224" y="4589463"/>
            <a:ext cx="8588375" cy="1974736"/>
          </a:xfrm>
          <a:prstGeom prst="rect">
            <a:avLst/>
          </a:prstGeom>
        </p:spPr>
        <p:txBody>
          <a:bodyPr vert="horz"/>
          <a:lstStyle>
            <a:lvl1pPr>
              <a:defRPr sz="100"/>
            </a:lvl1pPr>
            <a:lvl2pPr>
              <a:defRPr sz="100"/>
            </a:lvl2pPr>
            <a:lvl3pPr>
              <a:defRPr sz="100"/>
            </a:lvl3pPr>
            <a:lvl4pPr>
              <a:defRPr sz="100"/>
            </a:lvl4pPr>
            <a:lvl5pPr>
              <a:defRPr sz="100"/>
            </a:lvl5pPr>
          </a:lstStyle>
          <a:p>
            <a:pPr lvl="0"/>
            <a:endParaRPr lang="it-IT" dirty="0"/>
          </a:p>
        </p:txBody>
      </p:sp>
      <p:sp>
        <p:nvSpPr>
          <p:cNvPr id="8" name="Segnaposto testo 6"/>
          <p:cNvSpPr>
            <a:spLocks noGrp="1"/>
          </p:cNvSpPr>
          <p:nvPr>
            <p:ph type="body" sz="quarter" idx="11"/>
          </p:nvPr>
        </p:nvSpPr>
        <p:spPr>
          <a:xfrm>
            <a:off x="276225" y="292506"/>
            <a:ext cx="7428442" cy="984376"/>
          </a:xfrm>
          <a:prstGeom prst="rect">
            <a:avLst/>
          </a:prstGeom>
        </p:spPr>
        <p:txBody>
          <a:bodyPr vert="horz" anchor="b"/>
          <a:lstStyle>
            <a:lvl1pPr marL="0" indent="0" algn="l" defTabSz="457200"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pic>
        <p:nvPicPr>
          <p:cNvPr id="9" name="Immagine 8"/>
          <p:cNvPicPr>
            <a:picLocks noChangeAspect="1"/>
          </p:cNvPicPr>
          <p:nvPr userDrawn="1"/>
        </p:nvPicPr>
        <p:blipFill rotWithShape="1">
          <a:blip r:embed="rId2" cstate="screen">
            <a:extLst>
              <a:ext uri="{28A0092B-C50C-407E-A947-70E740481C1C}">
                <a14:useLocalDpi xmlns:a14="http://schemas.microsoft.com/office/drawing/2010/main"/>
              </a:ext>
            </a:extLst>
          </a:blip>
          <a:srcRect r="5921"/>
          <a:stretch/>
        </p:blipFill>
        <p:spPr>
          <a:xfrm>
            <a:off x="7921681" y="628956"/>
            <a:ext cx="935756" cy="713085"/>
          </a:xfrm>
          <a:prstGeom prst="rect">
            <a:avLst/>
          </a:prstGeom>
        </p:spPr>
      </p:pic>
      <p:sp>
        <p:nvSpPr>
          <p:cNvPr id="10" name="Segnaposto testo 9"/>
          <p:cNvSpPr>
            <a:spLocks noGrp="1"/>
          </p:cNvSpPr>
          <p:nvPr>
            <p:ph type="body" sz="quarter" idx="12"/>
          </p:nvPr>
        </p:nvSpPr>
        <p:spPr>
          <a:xfrm>
            <a:off x="276225" y="1688339"/>
            <a:ext cx="8581212" cy="2602620"/>
          </a:xfrm>
          <a:prstGeom prst="rect">
            <a:avLst/>
          </a:prstGeom>
        </p:spPr>
        <p:txBody>
          <a:bodyPr vert="horz" anchor="ctr"/>
          <a:lstStyle>
            <a:lvl1pPr marL="0" indent="0" algn="l" defTabSz="457200" rtl="0" eaLnBrk="1" latinLnBrk="0" hangingPunct="1">
              <a:lnSpc>
                <a:spcPct val="150000"/>
              </a:lnSpc>
              <a:buNone/>
              <a:defRPr lang="it-IT" sz="1800" kern="1200" dirty="0" smtClean="0">
                <a:solidFill>
                  <a:srgbClr val="4C4E4E"/>
                </a:solidFill>
                <a:latin typeface="+mn-lt"/>
                <a:ea typeface="+mn-ea"/>
                <a:cs typeface="+mn-cs"/>
              </a:defRPr>
            </a:lvl1pPr>
            <a:lvl2pPr>
              <a:defRPr lang="it-IT" sz="18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Tree>
    <p:extLst>
      <p:ext uri="{BB962C8B-B14F-4D97-AF65-F5344CB8AC3E}">
        <p14:creationId xmlns:p14="http://schemas.microsoft.com/office/powerpoint/2010/main" val="120958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CONTENT">
    <p:spTree>
      <p:nvGrpSpPr>
        <p:cNvPr id="1" name=""/>
        <p:cNvGrpSpPr/>
        <p:nvPr/>
      </p:nvGrpSpPr>
      <p:grpSpPr>
        <a:xfrm>
          <a:off x="0" y="0"/>
          <a:ext cx="0" cy="0"/>
          <a:chOff x="0" y="0"/>
          <a:chExt cx="0" cy="0"/>
        </a:xfrm>
      </p:grpSpPr>
      <p:sp>
        <p:nvSpPr>
          <p:cNvPr id="4" name="Segnaposto contenuto 3"/>
          <p:cNvSpPr>
            <a:spLocks noGrp="1"/>
          </p:cNvSpPr>
          <p:nvPr>
            <p:ph sz="quarter" idx="10"/>
          </p:nvPr>
        </p:nvSpPr>
        <p:spPr>
          <a:xfrm>
            <a:off x="5556250" y="1681163"/>
            <a:ext cx="3308350" cy="4883036"/>
          </a:xfrm>
          <a:prstGeom prst="rect">
            <a:avLst/>
          </a:prstGeom>
        </p:spPr>
        <p:txBody>
          <a:bodyPr vert="horz"/>
          <a:lstStyle>
            <a:lvl1pPr>
              <a:defRPr sz="100"/>
            </a:lvl1pPr>
            <a:lvl2pPr>
              <a:defRPr sz="100"/>
            </a:lvl2pPr>
            <a:lvl3pPr>
              <a:defRPr sz="100"/>
            </a:lvl3pPr>
            <a:lvl4pPr>
              <a:defRPr sz="100"/>
            </a:lvl4pPr>
            <a:lvl5pPr>
              <a:defRPr sz="100"/>
            </a:lvl5pPr>
          </a:lstStyle>
          <a:p>
            <a:pPr lvl="0"/>
            <a:endParaRPr lang="it-IT" dirty="0"/>
          </a:p>
        </p:txBody>
      </p:sp>
      <p:sp>
        <p:nvSpPr>
          <p:cNvPr id="3" name="Rettangolo 2"/>
          <p:cNvSpPr/>
          <p:nvPr userDrawn="1"/>
        </p:nvSpPr>
        <p:spPr>
          <a:xfrm>
            <a:off x="0" y="1335528"/>
            <a:ext cx="167840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Segnaposto testo 6"/>
          <p:cNvSpPr>
            <a:spLocks noGrp="1"/>
          </p:cNvSpPr>
          <p:nvPr>
            <p:ph type="body" sz="quarter" idx="11"/>
          </p:nvPr>
        </p:nvSpPr>
        <p:spPr>
          <a:xfrm>
            <a:off x="276225" y="292506"/>
            <a:ext cx="7428442" cy="984376"/>
          </a:xfrm>
          <a:prstGeom prst="rect">
            <a:avLst/>
          </a:prstGeom>
        </p:spPr>
        <p:txBody>
          <a:bodyPr vert="horz" anchor="b"/>
          <a:lstStyle>
            <a:lvl1pPr marL="0" indent="0" algn="l" defTabSz="457200"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pic>
        <p:nvPicPr>
          <p:cNvPr id="10" name="Immagine 9"/>
          <p:cNvPicPr>
            <a:picLocks noChangeAspect="1"/>
          </p:cNvPicPr>
          <p:nvPr userDrawn="1"/>
        </p:nvPicPr>
        <p:blipFill rotWithShape="1">
          <a:blip r:embed="rId2" cstate="screen">
            <a:extLst>
              <a:ext uri="{28A0092B-C50C-407E-A947-70E740481C1C}">
                <a14:useLocalDpi xmlns:a14="http://schemas.microsoft.com/office/drawing/2010/main"/>
              </a:ext>
            </a:extLst>
          </a:blip>
          <a:srcRect r="5921"/>
          <a:stretch/>
        </p:blipFill>
        <p:spPr>
          <a:xfrm>
            <a:off x="7921681" y="628956"/>
            <a:ext cx="935756" cy="713085"/>
          </a:xfrm>
          <a:prstGeom prst="rect">
            <a:avLst/>
          </a:prstGeom>
        </p:spPr>
      </p:pic>
      <p:sp>
        <p:nvSpPr>
          <p:cNvPr id="11" name="Segnaposto testo 9"/>
          <p:cNvSpPr>
            <a:spLocks noGrp="1"/>
          </p:cNvSpPr>
          <p:nvPr>
            <p:ph type="body" sz="quarter" idx="12"/>
          </p:nvPr>
        </p:nvSpPr>
        <p:spPr>
          <a:xfrm>
            <a:off x="276224" y="1681163"/>
            <a:ext cx="5011959" cy="4883036"/>
          </a:xfrm>
          <a:prstGeom prst="rect">
            <a:avLst/>
          </a:prstGeom>
        </p:spPr>
        <p:txBody>
          <a:bodyPr vert="horz" anchor="ctr"/>
          <a:lstStyle>
            <a:lvl1pPr marL="0" indent="0" algn="l" defTabSz="457200" rtl="0" eaLnBrk="1" latinLnBrk="0" hangingPunct="1">
              <a:lnSpc>
                <a:spcPct val="150000"/>
              </a:lnSpc>
              <a:buNone/>
              <a:defRPr lang="it-IT" sz="1800" kern="1200" dirty="0" smtClean="0">
                <a:solidFill>
                  <a:srgbClr val="4C4E4E"/>
                </a:solidFill>
                <a:latin typeface="+mn-lt"/>
                <a:ea typeface="+mn-ea"/>
                <a:cs typeface="+mn-cs"/>
              </a:defRPr>
            </a:lvl1pPr>
            <a:lvl2pPr>
              <a:defRPr lang="it-IT" sz="18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Tree>
    <p:extLst>
      <p:ext uri="{BB962C8B-B14F-4D97-AF65-F5344CB8AC3E}">
        <p14:creationId xmlns:p14="http://schemas.microsoft.com/office/powerpoint/2010/main" val="38851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ttangolo 2"/>
          <p:cNvSpPr/>
          <p:nvPr userDrawn="1"/>
        </p:nvSpPr>
        <p:spPr>
          <a:xfrm>
            <a:off x="0" y="1"/>
            <a:ext cx="9144000" cy="6858000"/>
          </a:xfrm>
          <a:prstGeom prst="rect">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userDrawn="1"/>
        </p:nvSpPr>
        <p:spPr>
          <a:xfrm>
            <a:off x="0" y="1335528"/>
            <a:ext cx="167840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rotWithShape="1">
          <a:blip r:embed="rId2" cstate="print"/>
          <a:srcRect r="6502"/>
          <a:stretch/>
        </p:blipFill>
        <p:spPr>
          <a:xfrm>
            <a:off x="7922145" y="622041"/>
            <a:ext cx="942455" cy="720000"/>
          </a:xfrm>
          <a:prstGeom prst="rect">
            <a:avLst/>
          </a:prstGeom>
        </p:spPr>
      </p:pic>
      <p:sp>
        <p:nvSpPr>
          <p:cNvPr id="10" name="Segnaposto testo 6"/>
          <p:cNvSpPr>
            <a:spLocks noGrp="1"/>
          </p:cNvSpPr>
          <p:nvPr>
            <p:ph type="body" sz="quarter" idx="11"/>
          </p:nvPr>
        </p:nvSpPr>
        <p:spPr>
          <a:xfrm>
            <a:off x="276225" y="292506"/>
            <a:ext cx="7428442" cy="984376"/>
          </a:xfrm>
          <a:prstGeom prst="rect">
            <a:avLst/>
          </a:prstGeom>
        </p:spPr>
        <p:txBody>
          <a:bodyPr vert="horz" anchor="b"/>
          <a:lstStyle>
            <a:lvl1pPr marL="0" indent="0" algn="l" defTabSz="457200" rtl="0" eaLnBrk="1" fontAlgn="base" latinLnBrk="0" hangingPunct="1">
              <a:spcBef>
                <a:spcPct val="0"/>
              </a:spcBef>
              <a:spcAft>
                <a:spcPct val="0"/>
              </a:spcAft>
              <a:buNone/>
              <a:defRPr lang="it-IT" sz="3200" b="1" kern="1200" dirty="0" smtClean="0">
                <a:solidFill>
                  <a:srgbClr val="FFFFFF"/>
                </a:solidFill>
                <a:latin typeface="+mj-lt"/>
                <a:ea typeface="+mj-ea"/>
                <a:cs typeface="+mj-cs"/>
              </a:defRPr>
            </a:lvl1pPr>
          </a:lstStyle>
          <a:p>
            <a:pPr lvl="0"/>
            <a:r>
              <a:rPr lang="it-IT" dirty="0"/>
              <a:t>Fare clic per modificare </a:t>
            </a:r>
          </a:p>
          <a:p>
            <a:pPr lvl="0"/>
            <a:r>
              <a:rPr lang="it-IT" dirty="0"/>
              <a:t>gli stili del testo dello schema</a:t>
            </a:r>
          </a:p>
        </p:txBody>
      </p:sp>
      <p:sp>
        <p:nvSpPr>
          <p:cNvPr id="7" name="Segnaposto testo 9"/>
          <p:cNvSpPr>
            <a:spLocks noGrp="1"/>
          </p:cNvSpPr>
          <p:nvPr>
            <p:ph type="body" sz="quarter" idx="12"/>
          </p:nvPr>
        </p:nvSpPr>
        <p:spPr>
          <a:xfrm>
            <a:off x="276224" y="1681163"/>
            <a:ext cx="8588376" cy="4883036"/>
          </a:xfrm>
          <a:prstGeom prst="rect">
            <a:avLst/>
          </a:prstGeom>
        </p:spPr>
        <p:txBody>
          <a:bodyPr vert="horz" anchor="ctr"/>
          <a:lstStyle>
            <a:lvl1pPr marL="0" indent="0" algn="l" defTabSz="457200" rtl="0" eaLnBrk="1" latinLnBrk="0" hangingPunct="1">
              <a:lnSpc>
                <a:spcPct val="150000"/>
              </a:lnSpc>
              <a:buNone/>
              <a:defRPr lang="it-IT" sz="1800" kern="1200" dirty="0" smtClean="0">
                <a:solidFill>
                  <a:srgbClr val="FFFFFF"/>
                </a:solidFill>
                <a:latin typeface="+mn-lt"/>
                <a:ea typeface="+mn-ea"/>
                <a:cs typeface="+mn-cs"/>
              </a:defRPr>
            </a:lvl1pPr>
            <a:lvl2pPr>
              <a:defRPr lang="it-IT" sz="18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Tree>
    <p:extLst>
      <p:ext uri="{BB962C8B-B14F-4D97-AF65-F5344CB8AC3E}">
        <p14:creationId xmlns:p14="http://schemas.microsoft.com/office/powerpoint/2010/main" val="406561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3" name="Rettangolo 2"/>
          <p:cNvSpPr/>
          <p:nvPr userDrawn="1"/>
        </p:nvSpPr>
        <p:spPr>
          <a:xfrm>
            <a:off x="0" y="1335528"/>
            <a:ext cx="167840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Segnaposto testo 6"/>
          <p:cNvSpPr>
            <a:spLocks noGrp="1"/>
          </p:cNvSpPr>
          <p:nvPr>
            <p:ph type="body" sz="quarter" idx="11"/>
          </p:nvPr>
        </p:nvSpPr>
        <p:spPr>
          <a:xfrm>
            <a:off x="276225" y="292506"/>
            <a:ext cx="7428442" cy="984376"/>
          </a:xfrm>
          <a:prstGeom prst="rect">
            <a:avLst/>
          </a:prstGeom>
        </p:spPr>
        <p:txBody>
          <a:bodyPr vert="horz" anchor="b"/>
          <a:lstStyle>
            <a:lvl1pPr marL="0" indent="0" algn="l" defTabSz="457200" rtl="0" eaLnBrk="1" fontAlgn="base" latinLnBrk="0" hangingPunct="1">
              <a:spcBef>
                <a:spcPct val="0"/>
              </a:spcBef>
              <a:spcAft>
                <a:spcPct val="0"/>
              </a:spcAft>
              <a:buNone/>
              <a:defRPr lang="it-IT" sz="3200" b="1" kern="1200" dirty="0" smtClean="0">
                <a:solidFill>
                  <a:srgbClr val="13294B"/>
                </a:solidFill>
                <a:latin typeface="+mj-lt"/>
                <a:ea typeface="+mj-ea"/>
                <a:cs typeface="+mj-cs"/>
              </a:defRPr>
            </a:lvl1pPr>
          </a:lstStyle>
          <a:p>
            <a:pPr lvl="0"/>
            <a:r>
              <a:rPr lang="it-IT" dirty="0"/>
              <a:t>Fare clic per modificare </a:t>
            </a:r>
          </a:p>
          <a:p>
            <a:pPr lvl="0"/>
            <a:r>
              <a:rPr lang="it-IT" dirty="0"/>
              <a:t>gli stili del testo dello schema</a:t>
            </a:r>
          </a:p>
        </p:txBody>
      </p:sp>
      <p:pic>
        <p:nvPicPr>
          <p:cNvPr id="10" name="Immagine 9"/>
          <p:cNvPicPr>
            <a:picLocks noChangeAspect="1"/>
          </p:cNvPicPr>
          <p:nvPr userDrawn="1"/>
        </p:nvPicPr>
        <p:blipFill rotWithShape="1">
          <a:blip r:embed="rId2" cstate="screen">
            <a:extLst>
              <a:ext uri="{28A0092B-C50C-407E-A947-70E740481C1C}">
                <a14:useLocalDpi xmlns:a14="http://schemas.microsoft.com/office/drawing/2010/main"/>
              </a:ext>
            </a:extLst>
          </a:blip>
          <a:srcRect r="5921"/>
          <a:stretch/>
        </p:blipFill>
        <p:spPr>
          <a:xfrm>
            <a:off x="7921681" y="628956"/>
            <a:ext cx="935756" cy="713085"/>
          </a:xfrm>
          <a:prstGeom prst="rect">
            <a:avLst/>
          </a:prstGeom>
        </p:spPr>
      </p:pic>
      <p:sp>
        <p:nvSpPr>
          <p:cNvPr id="11" name="Segnaposto testo 9"/>
          <p:cNvSpPr>
            <a:spLocks noGrp="1"/>
          </p:cNvSpPr>
          <p:nvPr>
            <p:ph type="body" sz="quarter" idx="12"/>
          </p:nvPr>
        </p:nvSpPr>
        <p:spPr>
          <a:xfrm>
            <a:off x="276224" y="1681163"/>
            <a:ext cx="8593139" cy="4883036"/>
          </a:xfrm>
          <a:prstGeom prst="rect">
            <a:avLst/>
          </a:prstGeom>
        </p:spPr>
        <p:txBody>
          <a:bodyPr vert="horz" anchor="ctr"/>
          <a:lstStyle>
            <a:lvl1pPr marL="0" indent="0" algn="l" defTabSz="457200" rtl="0" eaLnBrk="1" latinLnBrk="0" hangingPunct="1">
              <a:lnSpc>
                <a:spcPct val="150000"/>
              </a:lnSpc>
              <a:buNone/>
              <a:defRPr lang="it-IT" sz="1800" kern="1200" dirty="0" smtClean="0">
                <a:solidFill>
                  <a:srgbClr val="4C4E4E"/>
                </a:solidFill>
                <a:latin typeface="+mn-lt"/>
                <a:ea typeface="+mn-ea"/>
                <a:cs typeface="+mn-cs"/>
              </a:defRPr>
            </a:lvl1pPr>
            <a:lvl2pPr>
              <a:defRPr lang="it-IT" sz="1800" kern="1200" dirty="0" smtClean="0">
                <a:solidFill>
                  <a:srgbClr val="3EB1C8"/>
                </a:solidFill>
                <a:latin typeface="+mn-lt"/>
                <a:ea typeface="+mn-ea"/>
                <a:cs typeface="+mn-cs"/>
              </a:defRPr>
            </a:lvl2pPr>
          </a:lstStyle>
          <a:p>
            <a:pPr lvl="0"/>
            <a:r>
              <a:rPr lang="it-IT" dirty="0"/>
              <a:t>Fare clic per modificare gli stili del testo dello schema</a:t>
            </a:r>
          </a:p>
          <a:p>
            <a:pPr lvl="1"/>
            <a:r>
              <a:rPr lang="it-IT" dirty="0"/>
              <a:t>Secondo livello</a:t>
            </a:r>
          </a:p>
        </p:txBody>
      </p:sp>
    </p:spTree>
    <p:extLst>
      <p:ext uri="{BB962C8B-B14F-4D97-AF65-F5344CB8AC3E}">
        <p14:creationId xmlns:p14="http://schemas.microsoft.com/office/powerpoint/2010/main" val="6626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MODULES">
    <p:spTree>
      <p:nvGrpSpPr>
        <p:cNvPr id="1" name=""/>
        <p:cNvGrpSpPr/>
        <p:nvPr/>
      </p:nvGrpSpPr>
      <p:grpSpPr>
        <a:xfrm>
          <a:off x="0" y="0"/>
          <a:ext cx="0" cy="0"/>
          <a:chOff x="0" y="0"/>
          <a:chExt cx="0" cy="0"/>
        </a:xfrm>
      </p:grpSpPr>
      <p:sp>
        <p:nvSpPr>
          <p:cNvPr id="4" name="Rettangolo 3"/>
          <p:cNvSpPr/>
          <p:nvPr userDrawn="1"/>
        </p:nvSpPr>
        <p:spPr>
          <a:xfrm>
            <a:off x="0" y="1335528"/>
            <a:ext cx="1678409" cy="59092"/>
          </a:xfrm>
          <a:prstGeom prst="rect">
            <a:avLst/>
          </a:prstGeom>
          <a:solidFill>
            <a:srgbClr val="3EB1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 name="Picture 5" descr="\\Mac\Home\Desktop\REBRANDING\template pptx\RINA colour RGB-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28879" y="628956"/>
            <a:ext cx="928558" cy="712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2720" y="1604989"/>
            <a:ext cx="6431280" cy="5041392"/>
          </a:xfrm>
          <a:prstGeom prst="rect">
            <a:avLst/>
          </a:prstGeom>
        </p:spPr>
      </p:pic>
      <p:sp>
        <p:nvSpPr>
          <p:cNvPr id="13" name="Title 12"/>
          <p:cNvSpPr>
            <a:spLocks noGrp="1"/>
          </p:cNvSpPr>
          <p:nvPr>
            <p:ph type="title" hasCustomPrompt="1"/>
          </p:nvPr>
        </p:nvSpPr>
        <p:spPr>
          <a:xfrm>
            <a:off x="277200" y="291600"/>
            <a:ext cx="7430400" cy="982800"/>
          </a:xfrm>
          <a:prstGeom prst="rect">
            <a:avLst/>
          </a:prstGeom>
        </p:spPr>
        <p:txBody>
          <a:bodyPr vert="horz" anchor="b"/>
          <a:lstStyle>
            <a:lvl1pPr algn="l">
              <a:defRPr lang="it-IT" sz="3200" b="1" baseline="0" dirty="0">
                <a:solidFill>
                  <a:srgbClr val="13294B"/>
                </a:solidFill>
              </a:defRPr>
            </a:lvl1pPr>
          </a:lstStyle>
          <a:p>
            <a:pPr marL="0" lvl="0" indent="0" algn="l" fontAlgn="base">
              <a:spcAft>
                <a:spcPct val="0"/>
              </a:spcAft>
              <a:buFont typeface="Arial"/>
            </a:pPr>
            <a:r>
              <a:rPr lang="en-US" dirty="0"/>
              <a:t>Fare </a:t>
            </a:r>
            <a:r>
              <a:rPr lang="en-US" dirty="0" err="1"/>
              <a:t>clic</a:t>
            </a:r>
            <a:r>
              <a:rPr lang="en-US" dirty="0"/>
              <a:t> per </a:t>
            </a:r>
            <a:r>
              <a:rPr lang="en-US" dirty="0" err="1"/>
              <a:t>modificare</a:t>
            </a:r>
            <a:r>
              <a:rPr lang="en-US" dirty="0"/>
              <a:t> </a:t>
            </a:r>
            <a:r>
              <a:rPr lang="en-US" dirty="0" err="1"/>
              <a:t>gli</a:t>
            </a:r>
            <a:r>
              <a:rPr lang="en-US" dirty="0"/>
              <a:t> </a:t>
            </a:r>
            <a:r>
              <a:rPr lang="en-US" dirty="0" err="1"/>
              <a:t>stili</a:t>
            </a:r>
            <a:r>
              <a:rPr lang="en-US" dirty="0"/>
              <a:t> del </a:t>
            </a:r>
            <a:r>
              <a:rPr lang="en-US" dirty="0" err="1"/>
              <a:t>testo</a:t>
            </a:r>
            <a:r>
              <a:rPr lang="en-US" dirty="0"/>
              <a:t> </a:t>
            </a:r>
            <a:r>
              <a:rPr lang="en-US" dirty="0" err="1"/>
              <a:t>dello</a:t>
            </a:r>
            <a:r>
              <a:rPr lang="en-US" dirty="0"/>
              <a:t> schema</a:t>
            </a:r>
            <a:endParaRPr lang="it-IT" dirty="0"/>
          </a:p>
        </p:txBody>
      </p:sp>
    </p:spTree>
    <p:extLst>
      <p:ext uri="{BB962C8B-B14F-4D97-AF65-F5344CB8AC3E}">
        <p14:creationId xmlns:p14="http://schemas.microsoft.com/office/powerpoint/2010/main" val="369679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3" name="Picture 5" descr="\\Mac\Home\Desktop\REBRANDING\template pptx\RINA colour RGB-pre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28879" y="628956"/>
            <a:ext cx="928558" cy="71280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2"/>
          <p:cNvSpPr>
            <a:spLocks noGrp="1"/>
          </p:cNvSpPr>
          <p:nvPr>
            <p:ph sz="quarter" idx="12"/>
          </p:nvPr>
        </p:nvSpPr>
        <p:spPr>
          <a:xfrm>
            <a:off x="282576" y="0"/>
            <a:ext cx="8861424" cy="6865175"/>
          </a:xfrm>
          <a:custGeom>
            <a:avLst/>
            <a:gdLst>
              <a:gd name="connsiteX0" fmla="*/ 0 w 5909693"/>
              <a:gd name="connsiteY0" fmla="*/ 0 h 6858000"/>
              <a:gd name="connsiteX1" fmla="*/ 5909693 w 5909693"/>
              <a:gd name="connsiteY1" fmla="*/ 0 h 6858000"/>
              <a:gd name="connsiteX2" fmla="*/ 5909693 w 5909693"/>
              <a:gd name="connsiteY2" fmla="*/ 6858000 h 6858000"/>
              <a:gd name="connsiteX3" fmla="*/ 0 w 5909693"/>
              <a:gd name="connsiteY3" fmla="*/ 6858000 h 6858000"/>
              <a:gd name="connsiteX4" fmla="*/ 0 w 5909693"/>
              <a:gd name="connsiteY4" fmla="*/ 0 h 6858000"/>
              <a:gd name="connsiteX0" fmla="*/ 0 w 8858734"/>
              <a:gd name="connsiteY0" fmla="*/ 0 h 6858000"/>
              <a:gd name="connsiteX1" fmla="*/ 5909693 w 8858734"/>
              <a:gd name="connsiteY1" fmla="*/ 0 h 6858000"/>
              <a:gd name="connsiteX2" fmla="*/ 8858734 w 8858734"/>
              <a:gd name="connsiteY2" fmla="*/ 6829298 h 6858000"/>
              <a:gd name="connsiteX3" fmla="*/ 0 w 8858734"/>
              <a:gd name="connsiteY3" fmla="*/ 6858000 h 6858000"/>
              <a:gd name="connsiteX4" fmla="*/ 0 w 8858734"/>
              <a:gd name="connsiteY4" fmla="*/ 0 h 6858000"/>
              <a:gd name="connsiteX0" fmla="*/ 0 w 8880260"/>
              <a:gd name="connsiteY0" fmla="*/ 0 h 6858000"/>
              <a:gd name="connsiteX1" fmla="*/ 5909693 w 8880260"/>
              <a:gd name="connsiteY1" fmla="*/ 0 h 6858000"/>
              <a:gd name="connsiteX2" fmla="*/ 8880260 w 8880260"/>
              <a:gd name="connsiteY2" fmla="*/ 6858000 h 6858000"/>
              <a:gd name="connsiteX3" fmla="*/ 0 w 8880260"/>
              <a:gd name="connsiteY3" fmla="*/ 6858000 h 6858000"/>
              <a:gd name="connsiteX4" fmla="*/ 0 w 8880260"/>
              <a:gd name="connsiteY4" fmla="*/ 0 h 6858000"/>
              <a:gd name="connsiteX0" fmla="*/ 0 w 8880260"/>
              <a:gd name="connsiteY0" fmla="*/ 0 h 6858000"/>
              <a:gd name="connsiteX1" fmla="*/ 5909693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58000"/>
              <a:gd name="connsiteX1" fmla="*/ 5909693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58000"/>
              <a:gd name="connsiteX1" fmla="*/ 5794889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58000"/>
              <a:gd name="connsiteX1" fmla="*/ 5794889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65175"/>
              <a:gd name="connsiteX1" fmla="*/ 5794889 w 8880260"/>
              <a:gd name="connsiteY1" fmla="*/ 0 h 6865175"/>
              <a:gd name="connsiteX2" fmla="*/ 8865909 w 8880260"/>
              <a:gd name="connsiteY2" fmla="*/ 4054167 h 6865175"/>
              <a:gd name="connsiteX3" fmla="*/ 8880260 w 8880260"/>
              <a:gd name="connsiteY3" fmla="*/ 6858000 h 6865175"/>
              <a:gd name="connsiteX4" fmla="*/ 5166203 w 8880260"/>
              <a:gd name="connsiteY4" fmla="*/ 6865175 h 6865175"/>
              <a:gd name="connsiteX5" fmla="*/ 0 w 8880260"/>
              <a:gd name="connsiteY5" fmla="*/ 0 h 68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0260" h="6865175">
                <a:moveTo>
                  <a:pt x="0" y="0"/>
                </a:moveTo>
                <a:lnTo>
                  <a:pt x="5794889" y="0"/>
                </a:lnTo>
                <a:lnTo>
                  <a:pt x="8865909" y="4054167"/>
                </a:lnTo>
                <a:cubicBezTo>
                  <a:pt x="8870693" y="4988778"/>
                  <a:pt x="8875476" y="5923389"/>
                  <a:pt x="8880260" y="6858000"/>
                </a:cubicBezTo>
                <a:lnTo>
                  <a:pt x="5166203" y="6865175"/>
                </a:lnTo>
                <a:lnTo>
                  <a:pt x="0" y="0"/>
                </a:lnTo>
                <a:close/>
              </a:path>
            </a:pathLst>
          </a:custGeom>
          <a:solidFill>
            <a:srgbClr val="FFFFFF"/>
          </a:solidFill>
        </p:spPr>
        <p:txBody>
          <a:bodyPr vert="horz" lIns="288000" rIns="288000"/>
          <a:lstStyle>
            <a:lvl1pPr>
              <a:defRPr sz="100"/>
            </a:lvl1pPr>
          </a:lstStyle>
          <a:p>
            <a:pPr lvl="0"/>
            <a:endParaRPr lang="it-IT" dirty="0"/>
          </a:p>
        </p:txBody>
      </p:sp>
      <p:sp>
        <p:nvSpPr>
          <p:cNvPr id="5" name="Segnaposto testo 6"/>
          <p:cNvSpPr>
            <a:spLocks noGrp="1"/>
          </p:cNvSpPr>
          <p:nvPr>
            <p:ph type="body" sz="quarter" idx="11" hasCustomPrompt="1"/>
          </p:nvPr>
        </p:nvSpPr>
        <p:spPr>
          <a:xfrm>
            <a:off x="269875" y="4352518"/>
            <a:ext cx="3238838" cy="984376"/>
          </a:xfrm>
          <a:prstGeom prst="rect">
            <a:avLst/>
          </a:prstGeom>
        </p:spPr>
        <p:txBody>
          <a:bodyPr vert="horz" anchor="b"/>
          <a:lstStyle>
            <a:lvl1pPr marL="0" indent="0" algn="l" defTabSz="457200" rtl="0" eaLnBrk="1" fontAlgn="base" latinLnBrk="0" hangingPunct="1">
              <a:spcBef>
                <a:spcPct val="0"/>
              </a:spcBef>
              <a:spcAft>
                <a:spcPct val="0"/>
              </a:spcAft>
              <a:buNone/>
              <a:defRPr lang="it-IT" sz="2400" b="1" kern="1200" dirty="0" smtClean="0">
                <a:solidFill>
                  <a:srgbClr val="13294B"/>
                </a:solidFill>
                <a:latin typeface="+mj-lt"/>
                <a:ea typeface="+mj-ea"/>
                <a:cs typeface="+mj-cs"/>
              </a:defRPr>
            </a:lvl1pPr>
          </a:lstStyle>
          <a:p>
            <a:pPr lvl="0"/>
            <a:r>
              <a:rPr lang="it-IT" dirty="0"/>
              <a:t>Title</a:t>
            </a:r>
          </a:p>
        </p:txBody>
      </p:sp>
      <p:sp>
        <p:nvSpPr>
          <p:cNvPr id="6" name="Segnaposto testo 9"/>
          <p:cNvSpPr>
            <a:spLocks noGrp="1"/>
          </p:cNvSpPr>
          <p:nvPr>
            <p:ph type="body" sz="quarter" idx="13"/>
          </p:nvPr>
        </p:nvSpPr>
        <p:spPr>
          <a:xfrm>
            <a:off x="269875" y="5352935"/>
            <a:ext cx="3924300" cy="1211264"/>
          </a:xfrm>
          <a:prstGeom prst="rect">
            <a:avLst/>
          </a:prstGeom>
        </p:spPr>
        <p:txBody>
          <a:bodyPr vert="horz" anchor="ctr"/>
          <a:lstStyle>
            <a:lvl1pPr marL="0" indent="0" algn="l" defTabSz="457200" rtl="0" eaLnBrk="1" latinLnBrk="0" hangingPunct="1">
              <a:lnSpc>
                <a:spcPct val="100000"/>
              </a:lnSpc>
              <a:spcBef>
                <a:spcPts val="0"/>
              </a:spcBef>
              <a:buNone/>
              <a:defRPr lang="it-IT" sz="1200" kern="1200" dirty="0" smtClean="0">
                <a:solidFill>
                  <a:srgbClr val="3EB1C8"/>
                </a:solidFill>
                <a:latin typeface="+mn-lt"/>
                <a:ea typeface="+mn-ea"/>
                <a:cs typeface="+mn-cs"/>
              </a:defRPr>
            </a:lvl1pPr>
            <a:lvl2pPr>
              <a:defRPr lang="it-IT" sz="1800" kern="1200" dirty="0" smtClean="0">
                <a:solidFill>
                  <a:srgbClr val="3EB1C8"/>
                </a:solidFill>
                <a:latin typeface="+mn-lt"/>
                <a:ea typeface="+mn-ea"/>
                <a:cs typeface="+mn-cs"/>
              </a:defRPr>
            </a:lvl2pPr>
          </a:lstStyle>
          <a:p>
            <a:pPr lvl="0"/>
            <a:r>
              <a:rPr lang="it-IT" dirty="0"/>
              <a:t>Fare clic per modificare gli stili del testo dello schema</a:t>
            </a:r>
          </a:p>
        </p:txBody>
      </p:sp>
    </p:spTree>
    <p:extLst>
      <p:ext uri="{BB962C8B-B14F-4D97-AF65-F5344CB8AC3E}">
        <p14:creationId xmlns:p14="http://schemas.microsoft.com/office/powerpoint/2010/main" val="224182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COVER">
    <p:spTree>
      <p:nvGrpSpPr>
        <p:cNvPr id="1" name=""/>
        <p:cNvGrpSpPr/>
        <p:nvPr/>
      </p:nvGrpSpPr>
      <p:grpSpPr>
        <a:xfrm>
          <a:off x="0" y="0"/>
          <a:ext cx="0" cy="0"/>
          <a:chOff x="0" y="0"/>
          <a:chExt cx="0" cy="0"/>
        </a:xfrm>
      </p:grpSpPr>
      <p:sp>
        <p:nvSpPr>
          <p:cNvPr id="3" name="Segnaposto contenuto 2"/>
          <p:cNvSpPr>
            <a:spLocks noGrp="1"/>
          </p:cNvSpPr>
          <p:nvPr>
            <p:ph sz="quarter" idx="12"/>
          </p:nvPr>
        </p:nvSpPr>
        <p:spPr>
          <a:xfrm>
            <a:off x="282576" y="0"/>
            <a:ext cx="8880260" cy="6865175"/>
          </a:xfrm>
          <a:custGeom>
            <a:avLst/>
            <a:gdLst>
              <a:gd name="connsiteX0" fmla="*/ 0 w 5909693"/>
              <a:gd name="connsiteY0" fmla="*/ 0 h 6858000"/>
              <a:gd name="connsiteX1" fmla="*/ 5909693 w 5909693"/>
              <a:gd name="connsiteY1" fmla="*/ 0 h 6858000"/>
              <a:gd name="connsiteX2" fmla="*/ 5909693 w 5909693"/>
              <a:gd name="connsiteY2" fmla="*/ 6858000 h 6858000"/>
              <a:gd name="connsiteX3" fmla="*/ 0 w 5909693"/>
              <a:gd name="connsiteY3" fmla="*/ 6858000 h 6858000"/>
              <a:gd name="connsiteX4" fmla="*/ 0 w 5909693"/>
              <a:gd name="connsiteY4" fmla="*/ 0 h 6858000"/>
              <a:gd name="connsiteX0" fmla="*/ 0 w 8858734"/>
              <a:gd name="connsiteY0" fmla="*/ 0 h 6858000"/>
              <a:gd name="connsiteX1" fmla="*/ 5909693 w 8858734"/>
              <a:gd name="connsiteY1" fmla="*/ 0 h 6858000"/>
              <a:gd name="connsiteX2" fmla="*/ 8858734 w 8858734"/>
              <a:gd name="connsiteY2" fmla="*/ 6829298 h 6858000"/>
              <a:gd name="connsiteX3" fmla="*/ 0 w 8858734"/>
              <a:gd name="connsiteY3" fmla="*/ 6858000 h 6858000"/>
              <a:gd name="connsiteX4" fmla="*/ 0 w 8858734"/>
              <a:gd name="connsiteY4" fmla="*/ 0 h 6858000"/>
              <a:gd name="connsiteX0" fmla="*/ 0 w 8880260"/>
              <a:gd name="connsiteY0" fmla="*/ 0 h 6858000"/>
              <a:gd name="connsiteX1" fmla="*/ 5909693 w 8880260"/>
              <a:gd name="connsiteY1" fmla="*/ 0 h 6858000"/>
              <a:gd name="connsiteX2" fmla="*/ 8880260 w 8880260"/>
              <a:gd name="connsiteY2" fmla="*/ 6858000 h 6858000"/>
              <a:gd name="connsiteX3" fmla="*/ 0 w 8880260"/>
              <a:gd name="connsiteY3" fmla="*/ 6858000 h 6858000"/>
              <a:gd name="connsiteX4" fmla="*/ 0 w 8880260"/>
              <a:gd name="connsiteY4" fmla="*/ 0 h 6858000"/>
              <a:gd name="connsiteX0" fmla="*/ 0 w 8880260"/>
              <a:gd name="connsiteY0" fmla="*/ 0 h 6858000"/>
              <a:gd name="connsiteX1" fmla="*/ 5909693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58000"/>
              <a:gd name="connsiteX1" fmla="*/ 5909693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58000"/>
              <a:gd name="connsiteX1" fmla="*/ 5794889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58000"/>
              <a:gd name="connsiteX1" fmla="*/ 5794889 w 8880260"/>
              <a:gd name="connsiteY1" fmla="*/ 0 h 6858000"/>
              <a:gd name="connsiteX2" fmla="*/ 8865909 w 8880260"/>
              <a:gd name="connsiteY2" fmla="*/ 4054167 h 6858000"/>
              <a:gd name="connsiteX3" fmla="*/ 8880260 w 8880260"/>
              <a:gd name="connsiteY3" fmla="*/ 6858000 h 6858000"/>
              <a:gd name="connsiteX4" fmla="*/ 0 w 8880260"/>
              <a:gd name="connsiteY4" fmla="*/ 6858000 h 6858000"/>
              <a:gd name="connsiteX5" fmla="*/ 0 w 8880260"/>
              <a:gd name="connsiteY5" fmla="*/ 0 h 6858000"/>
              <a:gd name="connsiteX0" fmla="*/ 0 w 8880260"/>
              <a:gd name="connsiteY0" fmla="*/ 0 h 6865175"/>
              <a:gd name="connsiteX1" fmla="*/ 5794889 w 8880260"/>
              <a:gd name="connsiteY1" fmla="*/ 0 h 6865175"/>
              <a:gd name="connsiteX2" fmla="*/ 8865909 w 8880260"/>
              <a:gd name="connsiteY2" fmla="*/ 4054167 h 6865175"/>
              <a:gd name="connsiteX3" fmla="*/ 8880260 w 8880260"/>
              <a:gd name="connsiteY3" fmla="*/ 6858000 h 6865175"/>
              <a:gd name="connsiteX4" fmla="*/ 5166203 w 8880260"/>
              <a:gd name="connsiteY4" fmla="*/ 6865175 h 6865175"/>
              <a:gd name="connsiteX5" fmla="*/ 0 w 8880260"/>
              <a:gd name="connsiteY5" fmla="*/ 0 h 68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0260" h="6865175">
                <a:moveTo>
                  <a:pt x="0" y="0"/>
                </a:moveTo>
                <a:lnTo>
                  <a:pt x="5794889" y="0"/>
                </a:lnTo>
                <a:lnTo>
                  <a:pt x="8865909" y="4054167"/>
                </a:lnTo>
                <a:cubicBezTo>
                  <a:pt x="8870693" y="4988778"/>
                  <a:pt x="8875476" y="5923389"/>
                  <a:pt x="8880260" y="6858000"/>
                </a:cubicBezTo>
                <a:lnTo>
                  <a:pt x="5166203" y="6865175"/>
                </a:lnTo>
                <a:lnTo>
                  <a:pt x="0" y="0"/>
                </a:lnTo>
                <a:close/>
              </a:path>
            </a:pathLst>
          </a:custGeom>
          <a:solidFill>
            <a:srgbClr val="FFFFFF"/>
          </a:solidFill>
        </p:spPr>
        <p:txBody>
          <a:bodyPr vert="horz" lIns="288000" rIns="288000"/>
          <a:lstStyle>
            <a:lvl1pPr>
              <a:defRPr sz="100"/>
            </a:lvl1pPr>
          </a:lstStyle>
          <a:p>
            <a:pPr lvl="0"/>
            <a:endParaRPr lang="it-IT"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898" y="4188554"/>
            <a:ext cx="3354617" cy="814385"/>
          </a:xfrm>
          <a:prstGeom prst="rect">
            <a:avLst/>
          </a:prstGeom>
        </p:spPr>
      </p:pic>
      <p:pic>
        <p:nvPicPr>
          <p:cNvPr id="4" name="Picture 3"/>
          <p:cNvPicPr>
            <a:picLocks noChangeAspect="1"/>
          </p:cNvPicPr>
          <p:nvPr userDrawn="1"/>
        </p:nvPicPr>
        <p:blipFill>
          <a:blip r:embed="rId3" cstate="print"/>
          <a:stretch>
            <a:fillRect/>
          </a:stretch>
        </p:blipFill>
        <p:spPr>
          <a:xfrm>
            <a:off x="282576" y="4849295"/>
            <a:ext cx="3956647" cy="1670449"/>
          </a:xfrm>
          <a:prstGeom prst="rect">
            <a:avLst/>
          </a:prstGeom>
        </p:spPr>
      </p:pic>
    </p:spTree>
    <p:extLst>
      <p:ext uri="{BB962C8B-B14F-4D97-AF65-F5344CB8AC3E}">
        <p14:creationId xmlns:p14="http://schemas.microsoft.com/office/powerpoint/2010/main" val="400834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835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99" r:id="rId6"/>
    <p:sldLayoutId id="2147483705" r:id="rId7"/>
    <p:sldLayoutId id="2147483706" r:id="rId8"/>
    <p:sldLayoutId id="2147483702" r:id="rId9"/>
    <p:sldLayoutId id="2147483704"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www.garanteprivacy.it/web/guest/home/docweb/-/docweb-display/docweb/1311248"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notesSlide" Target="../notesSlides/notesSlide6.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hyperlink" Target="allegati_per_slides/EUR-Lex_Regolamenti_UE.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914400" y="0"/>
            <a:ext cx="8248436" cy="6857999"/>
          </a:xfrm>
          <a:blipFill dpi="0" rotWithShape="1">
            <a:blip r:embed="rId3"/>
            <a:srcRect/>
            <a:tile tx="0" ty="0" sx="100000" sy="100000" flip="none" algn="tl"/>
          </a:blipFill>
        </p:spPr>
        <p:txBody>
          <a:bodyPr/>
          <a:lstStyle/>
          <a:p>
            <a:endParaRPr lang="it-IT" dirty="0"/>
          </a:p>
        </p:txBody>
      </p:sp>
      <p:sp>
        <p:nvSpPr>
          <p:cNvPr id="3" name="Text Placeholder 2"/>
          <p:cNvSpPr>
            <a:spLocks noGrp="1"/>
          </p:cNvSpPr>
          <p:nvPr>
            <p:ph type="body" sz="quarter" idx="11"/>
          </p:nvPr>
        </p:nvSpPr>
        <p:spPr>
          <a:xfrm>
            <a:off x="258762" y="6035374"/>
            <a:ext cx="4324767" cy="622292"/>
          </a:xfrm>
        </p:spPr>
        <p:txBody>
          <a:bodyPr/>
          <a:lstStyle/>
          <a:p>
            <a:r>
              <a:rPr lang="it-IT" dirty="0"/>
              <a:t>Data </a:t>
            </a:r>
            <a:r>
              <a:rPr lang="it-IT" dirty="0" err="1"/>
              <a:t>Protection</a:t>
            </a:r>
            <a:r>
              <a:rPr lang="it-IT" dirty="0"/>
              <a:t> e Privacy</a:t>
            </a:r>
          </a:p>
          <a:p>
            <a:r>
              <a:rPr lang="it-IT" dirty="0"/>
              <a:t>Programma di Formazione Base</a:t>
            </a:r>
          </a:p>
        </p:txBody>
      </p:sp>
    </p:spTree>
    <p:extLst>
      <p:ext uri="{BB962C8B-B14F-4D97-AF65-F5344CB8AC3E}">
        <p14:creationId xmlns:p14="http://schemas.microsoft.com/office/powerpoint/2010/main" val="2614860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dirty="0"/>
              <a:t>Le Norme Vigenti</a:t>
            </a:r>
          </a:p>
        </p:txBody>
      </p:sp>
      <p:sp>
        <p:nvSpPr>
          <p:cNvPr id="4" name="Rettangolo 3"/>
          <p:cNvSpPr/>
          <p:nvPr/>
        </p:nvSpPr>
        <p:spPr>
          <a:xfrm>
            <a:off x="276225" y="1531949"/>
            <a:ext cx="8612942" cy="4801314"/>
          </a:xfrm>
          <a:prstGeom prst="rect">
            <a:avLst/>
          </a:prstGeom>
        </p:spPr>
        <p:txBody>
          <a:bodyPr wrap="square">
            <a:spAutoFit/>
          </a:bodyPr>
          <a:lstStyle/>
          <a:p>
            <a:pPr>
              <a:lnSpc>
                <a:spcPct val="150000"/>
              </a:lnSpc>
            </a:pPr>
            <a:r>
              <a:rPr lang="it-IT" sz="2400" b="1" dirty="0">
                <a:solidFill>
                  <a:srgbClr val="3EB1C8"/>
                </a:solidFill>
              </a:rPr>
              <a:t>Il codice della privacy</a:t>
            </a:r>
          </a:p>
          <a:p>
            <a:pPr>
              <a:lnSpc>
                <a:spcPct val="150000"/>
              </a:lnSpc>
            </a:pPr>
            <a:r>
              <a:rPr lang="it-IT" sz="2400" dirty="0">
                <a:solidFill>
                  <a:srgbClr val="13294B"/>
                </a:solidFill>
              </a:rPr>
              <a:t>Per l’ordinamento italiano, </a:t>
            </a:r>
            <a:r>
              <a:rPr lang="it-IT" sz="2400" strike="dblStrike" dirty="0">
                <a:solidFill>
                  <a:srgbClr val="13294B"/>
                </a:solidFill>
              </a:rPr>
              <a:t>la materia è regolata dal ben noto D. </a:t>
            </a:r>
            <a:r>
              <a:rPr lang="it-IT" sz="2400" strike="dblStrike" dirty="0" err="1">
                <a:solidFill>
                  <a:srgbClr val="13294B"/>
                </a:solidFill>
              </a:rPr>
              <a:t>Lgs</a:t>
            </a:r>
            <a:r>
              <a:rPr lang="it-IT" sz="2400" strike="dblStrike" dirty="0">
                <a:solidFill>
                  <a:srgbClr val="13294B"/>
                </a:solidFill>
              </a:rPr>
              <a:t>. n. 196/2003</a:t>
            </a:r>
            <a:r>
              <a:rPr lang="it-IT" sz="2400" dirty="0">
                <a:solidFill>
                  <a:srgbClr val="13294B"/>
                </a:solidFill>
              </a:rPr>
              <a:t> con le sue componenti:</a:t>
            </a:r>
          </a:p>
          <a:p>
            <a:pPr marL="800100" lvl="1" indent="-342900">
              <a:lnSpc>
                <a:spcPct val="150000"/>
              </a:lnSpc>
              <a:buFont typeface="Arial" charset="0"/>
              <a:buChar char="•"/>
            </a:pPr>
            <a:r>
              <a:rPr lang="it-IT" sz="2400" dirty="0">
                <a:solidFill>
                  <a:srgbClr val="13294B"/>
                </a:solidFill>
              </a:rPr>
              <a:t>Gli “Allegati” al Codice stesso.</a:t>
            </a:r>
          </a:p>
          <a:p>
            <a:pPr marL="800100" lvl="1" indent="-342900">
              <a:lnSpc>
                <a:spcPct val="150000"/>
              </a:lnSpc>
              <a:buFont typeface="Arial" charset="0"/>
              <a:buChar char="•"/>
            </a:pPr>
            <a:r>
              <a:rPr lang="it-IT" sz="2400" dirty="0">
                <a:solidFill>
                  <a:srgbClr val="13294B"/>
                </a:solidFill>
              </a:rPr>
              <a:t>Le Autorizzazioni Generali del Garante.</a:t>
            </a:r>
          </a:p>
          <a:p>
            <a:pPr marL="800100" lvl="1" indent="-342900">
              <a:lnSpc>
                <a:spcPct val="150000"/>
              </a:lnSpc>
              <a:buFont typeface="Arial" charset="0"/>
              <a:buChar char="•"/>
            </a:pPr>
            <a:r>
              <a:rPr lang="it-IT" sz="2400" dirty="0">
                <a:solidFill>
                  <a:srgbClr val="13294B"/>
                </a:solidFill>
              </a:rPr>
              <a:t>I Provvedimenti Generali del Garante</a:t>
            </a:r>
          </a:p>
          <a:p>
            <a:pPr marL="800100" lvl="1" indent="-342900">
              <a:lnSpc>
                <a:spcPct val="150000"/>
              </a:lnSpc>
              <a:buFont typeface="Arial" charset="0"/>
              <a:buChar char="•"/>
            </a:pPr>
            <a:endParaRPr lang="it-IT" sz="2400" dirty="0">
              <a:solidFill>
                <a:srgbClr val="13294B"/>
              </a:solidFill>
            </a:endParaRPr>
          </a:p>
          <a:p>
            <a:pPr lvl="1">
              <a:lnSpc>
                <a:spcPct val="150000"/>
              </a:lnSpc>
            </a:pPr>
            <a:r>
              <a:rPr lang="it-IT" dirty="0">
                <a:hlinkClick r:id="rId3"/>
              </a:rPr>
              <a:t>http://www.garanteprivacy.it/web/guest/home/docweb/-/docweb-display/docweb/1311248</a:t>
            </a:r>
            <a:r>
              <a:rPr lang="it-IT" dirty="0"/>
              <a:t> </a:t>
            </a:r>
          </a:p>
        </p:txBody>
      </p:sp>
    </p:spTree>
    <p:extLst>
      <p:ext uri="{BB962C8B-B14F-4D97-AF65-F5344CB8AC3E}">
        <p14:creationId xmlns:p14="http://schemas.microsoft.com/office/powerpoint/2010/main" val="35115620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I Principi Applicabili al Trattamento di dati Personali</a:t>
            </a:r>
          </a:p>
        </p:txBody>
      </p:sp>
      <p:sp>
        <p:nvSpPr>
          <p:cNvPr id="4" name="Text Placeholder 3"/>
          <p:cNvSpPr>
            <a:spLocks noGrp="1"/>
          </p:cNvSpPr>
          <p:nvPr>
            <p:ph idx="4294967295"/>
          </p:nvPr>
        </p:nvSpPr>
        <p:spPr>
          <a:xfrm>
            <a:off x="276225" y="1752234"/>
            <a:ext cx="8683970" cy="4555093"/>
          </a:xfrm>
          <a:prstGeom prst="rect">
            <a:avLst/>
          </a:prstGeom>
        </p:spPr>
        <p:txBody>
          <a:bodyPr>
            <a:spAutoFit/>
          </a:bodyPr>
          <a:lstStyle/>
          <a:p>
            <a:pPr marL="0" indent="0">
              <a:lnSpc>
                <a:spcPct val="150000"/>
              </a:lnSpc>
              <a:buNone/>
            </a:pPr>
            <a:r>
              <a:rPr lang="it-IT" sz="2000" dirty="0">
                <a:solidFill>
                  <a:srgbClr val="13294B"/>
                </a:solidFill>
              </a:rPr>
              <a:t>Un </a:t>
            </a:r>
            <a:r>
              <a:rPr lang="it-IT" sz="2000" b="1" dirty="0">
                <a:solidFill>
                  <a:srgbClr val="13294B"/>
                </a:solidFill>
              </a:rPr>
              <a:t>trattamento al servizio dell’uomo</a:t>
            </a:r>
            <a:endParaRPr lang="it-IT" sz="2000" dirty="0">
              <a:solidFill>
                <a:srgbClr val="13294B"/>
              </a:solidFill>
              <a:uFill>
                <a:solidFill>
                  <a:srgbClr val="C00000"/>
                </a:solidFill>
              </a:uFill>
            </a:endParaRPr>
          </a:p>
          <a:p>
            <a:pPr marL="0" indent="0">
              <a:lnSpc>
                <a:spcPct val="150000"/>
              </a:lnSpc>
              <a:buNone/>
            </a:pPr>
            <a:r>
              <a:rPr lang="it-IT" sz="2000" dirty="0">
                <a:solidFill>
                  <a:srgbClr val="13294B"/>
                </a:solidFill>
                <a:uFill>
                  <a:solidFill>
                    <a:srgbClr val="C00000"/>
                  </a:solidFill>
                </a:uFill>
              </a:rPr>
              <a:t>Il regolamento stabilisce:</a:t>
            </a:r>
          </a:p>
          <a:p>
            <a:pPr>
              <a:lnSpc>
                <a:spcPct val="150000"/>
              </a:lnSpc>
            </a:pPr>
            <a:r>
              <a:rPr lang="it-IT" sz="2000" dirty="0">
                <a:solidFill>
                  <a:srgbClr val="13294B"/>
                </a:solidFill>
                <a:uFill>
                  <a:solidFill>
                    <a:srgbClr val="C00000"/>
                  </a:solidFill>
                </a:uFill>
              </a:rPr>
              <a:t>norme relative alla </a:t>
            </a:r>
            <a:r>
              <a:rPr lang="it-IT" sz="2000" dirty="0">
                <a:solidFill>
                  <a:srgbClr val="3EB1C8"/>
                </a:solidFill>
                <a:uFill>
                  <a:solidFill>
                    <a:srgbClr val="C00000"/>
                  </a:solidFill>
                </a:uFill>
              </a:rPr>
              <a:t>protezione delle persone </a:t>
            </a:r>
            <a:r>
              <a:rPr lang="it-IT" sz="2000" dirty="0">
                <a:solidFill>
                  <a:srgbClr val="13294B"/>
                </a:solidFill>
                <a:uFill>
                  <a:solidFill>
                    <a:srgbClr val="C00000"/>
                  </a:solidFill>
                </a:uFill>
              </a:rPr>
              <a:t>fisiche con riguardo al trattamento dei dati personali,</a:t>
            </a:r>
          </a:p>
          <a:p>
            <a:pPr>
              <a:lnSpc>
                <a:spcPct val="150000"/>
              </a:lnSpc>
            </a:pPr>
            <a:r>
              <a:rPr lang="it-IT" sz="2000" dirty="0">
                <a:solidFill>
                  <a:srgbClr val="13294B"/>
                </a:solidFill>
                <a:uFill>
                  <a:solidFill>
                    <a:srgbClr val="C00000"/>
                  </a:solidFill>
                </a:uFill>
              </a:rPr>
              <a:t>nonché norme relative alla </a:t>
            </a:r>
            <a:r>
              <a:rPr lang="it-IT" sz="2000" dirty="0">
                <a:solidFill>
                  <a:srgbClr val="3EB1C8"/>
                </a:solidFill>
                <a:uFill>
                  <a:solidFill>
                    <a:srgbClr val="C00000"/>
                  </a:solidFill>
                </a:uFill>
              </a:rPr>
              <a:t>libera circolazione di tali dati</a:t>
            </a:r>
            <a:r>
              <a:rPr lang="it-IT" sz="2000" dirty="0">
                <a:solidFill>
                  <a:srgbClr val="13294B"/>
                </a:solidFill>
                <a:uFill>
                  <a:solidFill>
                    <a:srgbClr val="C00000"/>
                  </a:solidFill>
                </a:uFill>
              </a:rPr>
              <a:t>. </a:t>
            </a:r>
          </a:p>
          <a:p>
            <a:pPr marL="0" indent="0">
              <a:lnSpc>
                <a:spcPct val="150000"/>
              </a:lnSpc>
              <a:buNone/>
            </a:pPr>
            <a:r>
              <a:rPr lang="it-IT" sz="2000" i="1" dirty="0">
                <a:solidFill>
                  <a:srgbClr val="13294B"/>
                </a:solidFill>
                <a:uFill>
                  <a:solidFill>
                    <a:srgbClr val="C00000"/>
                  </a:solidFill>
                </a:uFill>
              </a:rPr>
              <a:t>Il trattamento dei dati personali dovrebbe essere al servizio dell’uomo.</a:t>
            </a:r>
          </a:p>
          <a:p>
            <a:pPr marL="0" indent="0">
              <a:lnSpc>
                <a:spcPct val="150000"/>
              </a:lnSpc>
              <a:buNone/>
            </a:pPr>
            <a:r>
              <a:rPr lang="it-IT" sz="2000" i="1" dirty="0">
                <a:solidFill>
                  <a:srgbClr val="13294B"/>
                </a:solidFill>
                <a:uFill>
                  <a:solidFill>
                    <a:srgbClr val="C00000"/>
                  </a:solidFill>
                </a:uFill>
              </a:rPr>
              <a:t>Il diritto alla protezione dei dati di carattere personale non è una prerogativa assoluta, ma va considerato alla luce della sua </a:t>
            </a:r>
            <a:r>
              <a:rPr lang="it-IT" sz="2000" i="1" dirty="0">
                <a:solidFill>
                  <a:srgbClr val="3EB1C8"/>
                </a:solidFill>
                <a:uFill>
                  <a:solidFill>
                    <a:srgbClr val="C00000"/>
                  </a:solidFill>
                </a:uFill>
              </a:rPr>
              <a:t>funzione sociale </a:t>
            </a:r>
            <a:r>
              <a:rPr lang="it-IT" sz="2000" i="1" dirty="0">
                <a:solidFill>
                  <a:srgbClr val="13294B"/>
                </a:solidFill>
                <a:uFill>
                  <a:solidFill>
                    <a:srgbClr val="C00000"/>
                  </a:solidFill>
                </a:uFill>
              </a:rPr>
              <a:t>e va contemperato con altri diritti fondamentali</a:t>
            </a:r>
          </a:p>
        </p:txBody>
      </p:sp>
    </p:spTree>
    <p:extLst>
      <p:ext uri="{BB962C8B-B14F-4D97-AF65-F5344CB8AC3E}">
        <p14:creationId xmlns:p14="http://schemas.microsoft.com/office/powerpoint/2010/main" val="1609544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Rispetto dei Diritti Fondamentali</a:t>
            </a:r>
          </a:p>
        </p:txBody>
      </p:sp>
      <p:sp>
        <p:nvSpPr>
          <p:cNvPr id="4" name="Text Placeholder 3"/>
          <p:cNvSpPr>
            <a:spLocks noGrp="1"/>
          </p:cNvSpPr>
          <p:nvPr>
            <p:ph idx="4294967295"/>
          </p:nvPr>
        </p:nvSpPr>
        <p:spPr>
          <a:xfrm>
            <a:off x="276225" y="1632313"/>
            <a:ext cx="8683970" cy="4739759"/>
          </a:xfrm>
          <a:prstGeom prst="rect">
            <a:avLst/>
          </a:prstGeom>
        </p:spPr>
        <p:txBody>
          <a:bodyPr>
            <a:spAutoFit/>
          </a:bodyPr>
          <a:lstStyle/>
          <a:p>
            <a:pPr marL="0" indent="0">
              <a:lnSpc>
                <a:spcPct val="150000"/>
              </a:lnSpc>
              <a:buNone/>
            </a:pPr>
            <a:r>
              <a:rPr lang="it-IT" sz="2000" dirty="0">
                <a:solidFill>
                  <a:srgbClr val="13294B"/>
                </a:solidFill>
                <a:uFill>
                  <a:solidFill>
                    <a:srgbClr val="C00000"/>
                  </a:solidFill>
                </a:uFill>
              </a:rPr>
              <a:t>Ricordiamo che il </a:t>
            </a:r>
            <a:r>
              <a:rPr lang="it-IT" sz="2000" dirty="0">
                <a:solidFill>
                  <a:srgbClr val="3EB1C8"/>
                </a:solidFill>
                <a:uFill>
                  <a:solidFill>
                    <a:srgbClr val="C00000"/>
                  </a:solidFill>
                </a:uFill>
              </a:rPr>
              <a:t>RGPD</a:t>
            </a:r>
            <a:r>
              <a:rPr lang="it-IT" sz="2000" dirty="0">
                <a:solidFill>
                  <a:srgbClr val="13294B"/>
                </a:solidFill>
                <a:uFill>
                  <a:solidFill>
                    <a:srgbClr val="C00000"/>
                  </a:solidFill>
                </a:uFill>
              </a:rPr>
              <a:t> rispetta </a:t>
            </a:r>
            <a:r>
              <a:rPr lang="it-IT" sz="2000" b="1" i="1" dirty="0">
                <a:solidFill>
                  <a:srgbClr val="13294B"/>
                </a:solidFill>
                <a:uFill>
                  <a:solidFill>
                    <a:srgbClr val="C00000"/>
                  </a:solidFill>
                </a:uFill>
              </a:rPr>
              <a:t>tutti</a:t>
            </a:r>
            <a:r>
              <a:rPr lang="it-IT" sz="2000" dirty="0">
                <a:solidFill>
                  <a:srgbClr val="13294B"/>
                </a:solidFill>
                <a:uFill>
                  <a:solidFill>
                    <a:srgbClr val="C00000"/>
                  </a:solidFill>
                </a:uFill>
              </a:rPr>
              <a:t> i diritti fondamentali in particolare:</a:t>
            </a:r>
          </a:p>
          <a:p>
            <a:pPr>
              <a:lnSpc>
                <a:spcPct val="150000"/>
              </a:lnSpc>
            </a:pPr>
            <a:r>
              <a:rPr lang="it-IT" sz="2000" dirty="0">
                <a:solidFill>
                  <a:srgbClr val="13294B"/>
                </a:solidFill>
                <a:uFill>
                  <a:solidFill>
                    <a:srgbClr val="C00000"/>
                  </a:solidFill>
                </a:uFill>
              </a:rPr>
              <a:t>il rispetto della vita privata e familiare, </a:t>
            </a:r>
          </a:p>
          <a:p>
            <a:pPr>
              <a:lnSpc>
                <a:spcPct val="150000"/>
              </a:lnSpc>
            </a:pPr>
            <a:r>
              <a:rPr lang="it-IT" sz="2000" dirty="0">
                <a:solidFill>
                  <a:srgbClr val="13294B"/>
                </a:solidFill>
                <a:uFill>
                  <a:solidFill>
                    <a:srgbClr val="C00000"/>
                  </a:solidFill>
                </a:uFill>
              </a:rPr>
              <a:t>del domicilio e delle comunicazioni, </a:t>
            </a:r>
          </a:p>
          <a:p>
            <a:pPr>
              <a:lnSpc>
                <a:spcPct val="150000"/>
              </a:lnSpc>
            </a:pPr>
            <a:r>
              <a:rPr lang="it-IT" sz="2000" dirty="0">
                <a:solidFill>
                  <a:srgbClr val="13294B"/>
                </a:solidFill>
                <a:uFill>
                  <a:solidFill>
                    <a:srgbClr val="C00000"/>
                  </a:solidFill>
                </a:uFill>
              </a:rPr>
              <a:t>la protezione dei dati personali, </a:t>
            </a:r>
          </a:p>
          <a:p>
            <a:pPr>
              <a:lnSpc>
                <a:spcPct val="150000"/>
              </a:lnSpc>
            </a:pPr>
            <a:r>
              <a:rPr lang="it-IT" sz="2000" dirty="0">
                <a:solidFill>
                  <a:srgbClr val="13294B"/>
                </a:solidFill>
                <a:uFill>
                  <a:solidFill>
                    <a:srgbClr val="C00000"/>
                  </a:solidFill>
                </a:uFill>
              </a:rPr>
              <a:t>la libertà di pensiero, di coscienza e di religione, </a:t>
            </a:r>
          </a:p>
          <a:p>
            <a:pPr>
              <a:lnSpc>
                <a:spcPct val="150000"/>
              </a:lnSpc>
            </a:pPr>
            <a:r>
              <a:rPr lang="it-IT" sz="2000" dirty="0">
                <a:solidFill>
                  <a:srgbClr val="13294B"/>
                </a:solidFill>
                <a:uFill>
                  <a:solidFill>
                    <a:srgbClr val="C00000"/>
                  </a:solidFill>
                </a:uFill>
              </a:rPr>
              <a:t>la libertà di espressione e d’informazione, </a:t>
            </a:r>
          </a:p>
          <a:p>
            <a:pPr>
              <a:lnSpc>
                <a:spcPct val="150000"/>
              </a:lnSpc>
            </a:pPr>
            <a:r>
              <a:rPr lang="it-IT" sz="2000" dirty="0">
                <a:solidFill>
                  <a:srgbClr val="13294B"/>
                </a:solidFill>
                <a:uFill>
                  <a:solidFill>
                    <a:srgbClr val="C00000"/>
                  </a:solidFill>
                </a:uFill>
              </a:rPr>
              <a:t>la libertà d’impresa, </a:t>
            </a:r>
          </a:p>
          <a:p>
            <a:pPr>
              <a:lnSpc>
                <a:spcPct val="150000"/>
              </a:lnSpc>
            </a:pPr>
            <a:r>
              <a:rPr lang="it-IT" sz="2000" dirty="0">
                <a:solidFill>
                  <a:srgbClr val="13294B"/>
                </a:solidFill>
                <a:uFill>
                  <a:solidFill>
                    <a:srgbClr val="C00000"/>
                  </a:solidFill>
                </a:uFill>
              </a:rPr>
              <a:t>il diritto a un ricorso effettivo e a un giudice imparziale, </a:t>
            </a:r>
          </a:p>
          <a:p>
            <a:pPr>
              <a:lnSpc>
                <a:spcPct val="150000"/>
              </a:lnSpc>
            </a:pPr>
            <a:r>
              <a:rPr lang="it-IT" sz="2000" dirty="0">
                <a:solidFill>
                  <a:srgbClr val="13294B"/>
                </a:solidFill>
                <a:uFill>
                  <a:solidFill>
                    <a:srgbClr val="C00000"/>
                  </a:solidFill>
                </a:uFill>
              </a:rPr>
              <a:t>la diversità culturale, religiosa e linguistica.</a:t>
            </a:r>
          </a:p>
        </p:txBody>
      </p:sp>
    </p:spTree>
    <p:extLst>
      <p:ext uri="{BB962C8B-B14F-4D97-AF65-F5344CB8AC3E}">
        <p14:creationId xmlns:p14="http://schemas.microsoft.com/office/powerpoint/2010/main" val="4792729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I Principi «di base» Stabiliti dal RGPD</a:t>
            </a:r>
          </a:p>
        </p:txBody>
      </p:sp>
      <p:graphicFrame>
        <p:nvGraphicFramePr>
          <p:cNvPr id="4" name="Tabella 3">
            <a:extLst>
              <a:ext uri="{FF2B5EF4-FFF2-40B4-BE49-F238E27FC236}">
                <a16:creationId xmlns:a16="http://schemas.microsoft.com/office/drawing/2014/main" id="{2650DBC7-E353-406D-AAA5-474DEB670BBE}"/>
              </a:ext>
            </a:extLst>
          </p:cNvPr>
          <p:cNvGraphicFramePr>
            <a:graphicFrameLocks noGrp="1"/>
          </p:cNvGraphicFramePr>
          <p:nvPr>
            <p:extLst>
              <p:ext uri="{D42A27DB-BD31-4B8C-83A1-F6EECF244321}">
                <p14:modId xmlns:p14="http://schemas.microsoft.com/office/powerpoint/2010/main" val="543344624"/>
              </p:ext>
            </p:extLst>
          </p:nvPr>
        </p:nvGraphicFramePr>
        <p:xfrm>
          <a:off x="276225" y="1606863"/>
          <a:ext cx="8627492" cy="4953000"/>
        </p:xfrm>
        <a:graphic>
          <a:graphicData uri="http://schemas.openxmlformats.org/drawingml/2006/table">
            <a:tbl>
              <a:tblPr bandRow="1">
                <a:tableStyleId>{5FD0F851-EC5A-4D38-B0AD-8093EC10F338}</a:tableStyleId>
              </a:tblPr>
              <a:tblGrid>
                <a:gridCol w="5742574">
                  <a:extLst>
                    <a:ext uri="{9D8B030D-6E8A-4147-A177-3AD203B41FA5}">
                      <a16:colId xmlns:a16="http://schemas.microsoft.com/office/drawing/2014/main" val="279938038"/>
                    </a:ext>
                  </a:extLst>
                </a:gridCol>
                <a:gridCol w="2884918">
                  <a:extLst>
                    <a:ext uri="{9D8B030D-6E8A-4147-A177-3AD203B41FA5}">
                      <a16:colId xmlns:a16="http://schemas.microsoft.com/office/drawing/2014/main" val="484388718"/>
                    </a:ext>
                  </a:extLst>
                </a:gridCol>
              </a:tblGrid>
              <a:tr h="370840">
                <a:tc>
                  <a:txBody>
                    <a:bodyPr/>
                    <a:lstStyle/>
                    <a:p>
                      <a:r>
                        <a:rPr lang="it-IT" sz="2400" dirty="0"/>
                        <a:t>Liceità, correttezza e trasparenza</a:t>
                      </a:r>
                      <a:endParaRPr lang="it-IT" sz="2400" dirty="0">
                        <a:latin typeface="Arial Nova Light" panose="020B0304020202020204" pitchFamily="34" charset="0"/>
                      </a:endParaRPr>
                    </a:p>
                  </a:txBody>
                  <a:tcPr/>
                </a:tc>
                <a:tc>
                  <a:txBody>
                    <a:bodyPr/>
                    <a:lstStyle/>
                    <a:p>
                      <a:r>
                        <a:rPr lang="it-IT" sz="2400" dirty="0"/>
                        <a:t>Art. 5.1.a; art. 6</a:t>
                      </a:r>
                      <a:endParaRPr lang="it-IT" sz="2400" dirty="0">
                        <a:latin typeface="Arial Nova Light" panose="020B0304020202020204" pitchFamily="34" charset="0"/>
                      </a:endParaRPr>
                    </a:p>
                  </a:txBody>
                  <a:tcPr/>
                </a:tc>
                <a:extLst>
                  <a:ext uri="{0D108BD9-81ED-4DB2-BD59-A6C34878D82A}">
                    <a16:rowId xmlns:a16="http://schemas.microsoft.com/office/drawing/2014/main" val="3253112237"/>
                  </a:ext>
                </a:extLst>
              </a:tr>
              <a:tr h="370840">
                <a:tc>
                  <a:txBody>
                    <a:bodyPr/>
                    <a:lstStyle/>
                    <a:p>
                      <a:pPr lvl="1"/>
                      <a:r>
                        <a:rPr lang="it-IT" sz="1800" dirty="0"/>
                        <a:t>Condizioni per il consenso</a:t>
                      </a:r>
                      <a:endParaRPr lang="it-IT" sz="1800" dirty="0">
                        <a:latin typeface="Arial Nova Light" panose="020B03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u="none" strike="noStrike" kern="1200" cap="none" spc="0" normalizeH="0" baseline="0" noProof="0" dirty="0">
                          <a:ln>
                            <a:noFill/>
                          </a:ln>
                          <a:effectLst/>
                          <a:uLnTx/>
                          <a:uFillTx/>
                        </a:rPr>
                        <a:t>Artt. 7 e 8</a:t>
                      </a:r>
                      <a:endParaRPr kumimoji="0" lang="it-IT"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a:tc>
                <a:extLst>
                  <a:ext uri="{0D108BD9-81ED-4DB2-BD59-A6C34878D82A}">
                    <a16:rowId xmlns:a16="http://schemas.microsoft.com/office/drawing/2014/main" val="1916106607"/>
                  </a:ext>
                </a:extLst>
              </a:tr>
              <a:tr h="370840">
                <a:tc>
                  <a:txBody>
                    <a:bodyPr/>
                    <a:lstStyle/>
                    <a:p>
                      <a:pPr lvl="1"/>
                      <a:r>
                        <a:rPr lang="it-IT" sz="1800" dirty="0"/>
                        <a:t>Trattamenti di categorie particolari di d.p.</a:t>
                      </a:r>
                      <a:endParaRPr lang="it-IT" sz="1800" dirty="0">
                        <a:latin typeface="Arial Nova Light" panose="020B03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u="none" strike="noStrike" kern="1200" cap="none" spc="0" normalizeH="0" baseline="0" noProof="0" dirty="0">
                          <a:ln>
                            <a:noFill/>
                          </a:ln>
                          <a:effectLst/>
                          <a:uLnTx/>
                          <a:uFillTx/>
                        </a:rPr>
                        <a:t>Art. 9</a:t>
                      </a:r>
                      <a:endParaRPr kumimoji="0" lang="it-IT"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a:tc>
                <a:extLst>
                  <a:ext uri="{0D108BD9-81ED-4DB2-BD59-A6C34878D82A}">
                    <a16:rowId xmlns:a16="http://schemas.microsoft.com/office/drawing/2014/main" val="819577685"/>
                  </a:ext>
                </a:extLst>
              </a:tr>
              <a:tr h="370840">
                <a:tc>
                  <a:txBody>
                    <a:bodyPr/>
                    <a:lstStyle/>
                    <a:p>
                      <a:pPr lvl="1"/>
                      <a:r>
                        <a:rPr lang="it-IT" sz="1800" dirty="0"/>
                        <a:t>Trattamento di d.p. relativi a condanne penali e reati</a:t>
                      </a:r>
                      <a:endParaRPr lang="it-IT" sz="1800" dirty="0">
                        <a:latin typeface="Arial Nova Light" panose="020B03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u="none" strike="noStrike" kern="1200" cap="none" spc="0" normalizeH="0" baseline="0" noProof="0" dirty="0">
                          <a:ln>
                            <a:noFill/>
                          </a:ln>
                          <a:effectLst/>
                          <a:uLnTx/>
                          <a:uFillTx/>
                        </a:rPr>
                        <a:t>Art. 10</a:t>
                      </a:r>
                      <a:endParaRPr kumimoji="0" lang="it-IT"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a:tc>
                <a:extLst>
                  <a:ext uri="{0D108BD9-81ED-4DB2-BD59-A6C34878D82A}">
                    <a16:rowId xmlns:a16="http://schemas.microsoft.com/office/drawing/2014/main" val="4188289569"/>
                  </a:ext>
                </a:extLst>
              </a:tr>
              <a:tr h="370840">
                <a:tc>
                  <a:txBody>
                    <a:bodyPr/>
                    <a:lstStyle/>
                    <a:p>
                      <a:pPr lvl="1"/>
                      <a:r>
                        <a:rPr lang="it-IT" sz="1800" dirty="0"/>
                        <a:t>Trattamento che non richiede l’identificazione</a:t>
                      </a:r>
                      <a:endParaRPr lang="it-IT" sz="1800" dirty="0">
                        <a:latin typeface="Arial Nova Light" panose="020B03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u="none" strike="noStrike" kern="1200" cap="none" spc="0" normalizeH="0" baseline="0" noProof="0" dirty="0">
                          <a:ln>
                            <a:noFill/>
                          </a:ln>
                          <a:effectLst/>
                          <a:uLnTx/>
                          <a:uFillTx/>
                        </a:rPr>
                        <a:t>Art. 11</a:t>
                      </a:r>
                      <a:endParaRPr kumimoji="0" lang="it-IT"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a:tc>
                <a:extLst>
                  <a:ext uri="{0D108BD9-81ED-4DB2-BD59-A6C34878D82A}">
                    <a16:rowId xmlns:a16="http://schemas.microsoft.com/office/drawing/2014/main" val="1630876982"/>
                  </a:ext>
                </a:extLst>
              </a:tr>
              <a:tr h="370840">
                <a:tc>
                  <a:txBody>
                    <a:bodyPr/>
                    <a:lstStyle/>
                    <a:p>
                      <a:r>
                        <a:rPr lang="it-IT" sz="2400" dirty="0"/>
                        <a:t>Limitazione della finalità</a:t>
                      </a:r>
                      <a:endParaRPr lang="it-IT" sz="2400" dirty="0">
                        <a:latin typeface="Arial Nova Light" panose="020B03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u="none" strike="noStrike" kern="1200" cap="none" spc="0" normalizeH="0" baseline="0" noProof="0" dirty="0">
                          <a:ln>
                            <a:noFill/>
                          </a:ln>
                          <a:effectLst/>
                          <a:uLnTx/>
                          <a:uFillTx/>
                        </a:rPr>
                        <a:t>Art. 5.1.b</a:t>
                      </a:r>
                      <a:endPar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a:tc>
                <a:extLst>
                  <a:ext uri="{0D108BD9-81ED-4DB2-BD59-A6C34878D82A}">
                    <a16:rowId xmlns:a16="http://schemas.microsoft.com/office/drawing/2014/main" val="513657486"/>
                  </a:ext>
                </a:extLst>
              </a:tr>
              <a:tr h="370840">
                <a:tc>
                  <a:txBody>
                    <a:bodyPr/>
                    <a:lstStyle/>
                    <a:p>
                      <a:r>
                        <a:rPr lang="it-IT" sz="2400" dirty="0"/>
                        <a:t>Minimizzazione dei dati</a:t>
                      </a:r>
                      <a:endParaRPr lang="it-IT" sz="2400" dirty="0">
                        <a:latin typeface="Arial Nova Light" panose="020B03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u="none" strike="noStrike" kern="1200" cap="none" spc="0" normalizeH="0" baseline="0" noProof="0" dirty="0">
                          <a:ln>
                            <a:noFill/>
                          </a:ln>
                          <a:effectLst/>
                          <a:uLnTx/>
                          <a:uFillTx/>
                        </a:rPr>
                        <a:t>Art. 5.1.c</a:t>
                      </a:r>
                      <a:endPar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a:tc>
                <a:extLst>
                  <a:ext uri="{0D108BD9-81ED-4DB2-BD59-A6C34878D82A}">
                    <a16:rowId xmlns:a16="http://schemas.microsoft.com/office/drawing/2014/main" val="2016723708"/>
                  </a:ext>
                </a:extLst>
              </a:tr>
              <a:tr h="370840">
                <a:tc>
                  <a:txBody>
                    <a:bodyPr/>
                    <a:lstStyle/>
                    <a:p>
                      <a:r>
                        <a:rPr lang="it-IT" sz="2400" dirty="0"/>
                        <a:t>Esattezza</a:t>
                      </a:r>
                      <a:endParaRPr lang="it-IT" sz="2400" dirty="0">
                        <a:latin typeface="Arial Nova Light" panose="020B03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u="none" strike="noStrike" kern="1200" cap="none" spc="0" normalizeH="0" baseline="0" noProof="0" dirty="0">
                          <a:ln>
                            <a:noFill/>
                          </a:ln>
                          <a:effectLst/>
                          <a:uLnTx/>
                          <a:uFillTx/>
                        </a:rPr>
                        <a:t>Art. 5.1.d</a:t>
                      </a:r>
                      <a:endPar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a:tc>
                <a:extLst>
                  <a:ext uri="{0D108BD9-81ED-4DB2-BD59-A6C34878D82A}">
                    <a16:rowId xmlns:a16="http://schemas.microsoft.com/office/drawing/2014/main" val="3069185755"/>
                  </a:ext>
                </a:extLst>
              </a:tr>
              <a:tr h="370840">
                <a:tc>
                  <a:txBody>
                    <a:bodyPr/>
                    <a:lstStyle/>
                    <a:p>
                      <a:r>
                        <a:rPr lang="it-IT" sz="2400" dirty="0"/>
                        <a:t>Limitazione della conservazione</a:t>
                      </a:r>
                      <a:endParaRPr lang="it-IT" sz="2400" dirty="0">
                        <a:latin typeface="Arial Nova Light" panose="020B03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u="none" strike="noStrike" kern="1200" cap="none" spc="0" normalizeH="0" baseline="0" noProof="0" dirty="0">
                          <a:ln>
                            <a:noFill/>
                          </a:ln>
                          <a:effectLst/>
                          <a:uLnTx/>
                          <a:uFillTx/>
                        </a:rPr>
                        <a:t>Art. 5.1.e</a:t>
                      </a:r>
                      <a:endPar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a:tc>
                <a:extLst>
                  <a:ext uri="{0D108BD9-81ED-4DB2-BD59-A6C34878D82A}">
                    <a16:rowId xmlns:a16="http://schemas.microsoft.com/office/drawing/2014/main" val="3685843357"/>
                  </a:ext>
                </a:extLst>
              </a:tr>
              <a:tr h="370840">
                <a:tc>
                  <a:txBody>
                    <a:bodyPr/>
                    <a:lstStyle/>
                    <a:p>
                      <a:r>
                        <a:rPr lang="it-IT" sz="2400" dirty="0"/>
                        <a:t>Integrità e riservatezza</a:t>
                      </a:r>
                      <a:endParaRPr lang="it-IT" sz="2400" dirty="0">
                        <a:latin typeface="Arial Nova Light" panose="020B03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u="none" strike="noStrike" kern="1200" cap="none" spc="0" normalizeH="0" baseline="0" noProof="0" dirty="0">
                          <a:ln>
                            <a:noFill/>
                          </a:ln>
                          <a:effectLst/>
                          <a:uLnTx/>
                          <a:uFillTx/>
                        </a:rPr>
                        <a:t>Art. 5.1.f</a:t>
                      </a:r>
                      <a:endPar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a:tc>
                <a:extLst>
                  <a:ext uri="{0D108BD9-81ED-4DB2-BD59-A6C34878D82A}">
                    <a16:rowId xmlns:a16="http://schemas.microsoft.com/office/drawing/2014/main" val="3763826666"/>
                  </a:ext>
                </a:extLst>
              </a:tr>
              <a:tr h="370840">
                <a:tc>
                  <a:txBody>
                    <a:bodyPr/>
                    <a:lstStyle/>
                    <a:p>
                      <a:r>
                        <a:rPr lang="it-IT" sz="2400" dirty="0"/>
                        <a:t>Responsabilizzazione (accountability)</a:t>
                      </a:r>
                      <a:endParaRPr lang="it-IT" sz="2400" dirty="0">
                        <a:latin typeface="Arial Nova Light" panose="020B03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u="none" strike="noStrike" kern="1200" cap="none" spc="0" normalizeH="0" baseline="0" noProof="0" dirty="0">
                          <a:ln>
                            <a:noFill/>
                          </a:ln>
                          <a:effectLst/>
                          <a:uLnTx/>
                          <a:uFillTx/>
                        </a:rPr>
                        <a:t>Art. 5.2</a:t>
                      </a:r>
                      <a:endPar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a:tc>
                <a:extLst>
                  <a:ext uri="{0D108BD9-81ED-4DB2-BD59-A6C34878D82A}">
                    <a16:rowId xmlns:a16="http://schemas.microsoft.com/office/drawing/2014/main" val="459209262"/>
                  </a:ext>
                </a:extLst>
              </a:tr>
            </a:tbl>
          </a:graphicData>
        </a:graphic>
      </p:graphicFrame>
    </p:spTree>
    <p:extLst>
      <p:ext uri="{BB962C8B-B14F-4D97-AF65-F5344CB8AC3E}">
        <p14:creationId xmlns:p14="http://schemas.microsoft.com/office/powerpoint/2010/main" val="20762733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Liceità, Correttezza e Trasparenza</a:t>
            </a:r>
          </a:p>
        </p:txBody>
      </p:sp>
      <p:sp>
        <p:nvSpPr>
          <p:cNvPr id="4" name="Text Placeholder 3"/>
          <p:cNvSpPr>
            <a:spLocks noGrp="1"/>
          </p:cNvSpPr>
          <p:nvPr>
            <p:ph idx="4294967295"/>
          </p:nvPr>
        </p:nvSpPr>
        <p:spPr>
          <a:xfrm>
            <a:off x="276225" y="1467421"/>
            <a:ext cx="8567093" cy="5330690"/>
          </a:xfrm>
          <a:prstGeom prst="rect">
            <a:avLst/>
          </a:prstGeom>
        </p:spPr>
        <p:txBody>
          <a:bodyPr>
            <a:spAutoFit/>
          </a:bodyPr>
          <a:lstStyle/>
          <a:p>
            <a:pPr marL="0" indent="0">
              <a:lnSpc>
                <a:spcPct val="150000"/>
              </a:lnSpc>
              <a:buNone/>
            </a:pPr>
            <a:r>
              <a:rPr lang="it-IT" sz="3200" dirty="0">
                <a:solidFill>
                  <a:srgbClr val="13294B"/>
                </a:solidFill>
                <a:uFill>
                  <a:solidFill>
                    <a:srgbClr val="C00000"/>
                  </a:solidFill>
                </a:uFill>
              </a:rPr>
              <a:t>I dati personali – innanzitutto –</a:t>
            </a:r>
          </a:p>
          <a:p>
            <a:pPr marL="0" indent="0" algn="ctr">
              <a:lnSpc>
                <a:spcPct val="150000"/>
              </a:lnSpc>
              <a:buNone/>
            </a:pPr>
            <a:r>
              <a:rPr lang="it-IT" sz="3200" dirty="0">
                <a:solidFill>
                  <a:srgbClr val="13294B"/>
                </a:solidFill>
                <a:uFill>
                  <a:solidFill>
                    <a:srgbClr val="C00000"/>
                  </a:solidFill>
                </a:uFill>
              </a:rPr>
              <a:t>sono [</a:t>
            </a:r>
            <a:r>
              <a:rPr lang="it-IT" sz="3200" b="1" dirty="0">
                <a:solidFill>
                  <a:srgbClr val="13294B"/>
                </a:solidFill>
                <a:uFill>
                  <a:solidFill>
                    <a:srgbClr val="C00000"/>
                  </a:solidFill>
                </a:uFill>
              </a:rPr>
              <a:t>devono essere</a:t>
            </a:r>
            <a:r>
              <a:rPr lang="it-IT" sz="3200" dirty="0">
                <a:solidFill>
                  <a:srgbClr val="13294B"/>
                </a:solidFill>
                <a:uFill>
                  <a:solidFill>
                    <a:srgbClr val="C00000"/>
                  </a:solidFill>
                </a:uFill>
              </a:rPr>
              <a:t>] trattati</a:t>
            </a:r>
          </a:p>
          <a:p>
            <a:pPr lvl="1">
              <a:lnSpc>
                <a:spcPct val="150000"/>
              </a:lnSpc>
            </a:pPr>
            <a:r>
              <a:rPr lang="it-IT" sz="3600" dirty="0">
                <a:solidFill>
                  <a:srgbClr val="13294B"/>
                </a:solidFill>
                <a:uFill>
                  <a:solidFill>
                    <a:srgbClr val="C00000"/>
                  </a:solidFill>
                </a:uFill>
              </a:rPr>
              <a:t>in modo </a:t>
            </a:r>
            <a:r>
              <a:rPr lang="it-IT" sz="3600" dirty="0">
                <a:solidFill>
                  <a:srgbClr val="3EB1C8"/>
                </a:solidFill>
                <a:uFill>
                  <a:solidFill>
                    <a:srgbClr val="C00000"/>
                  </a:solidFill>
                </a:uFill>
              </a:rPr>
              <a:t>lecito</a:t>
            </a:r>
            <a:r>
              <a:rPr lang="it-IT" sz="3600" dirty="0">
                <a:solidFill>
                  <a:srgbClr val="13294B"/>
                </a:solidFill>
                <a:uFill>
                  <a:solidFill>
                    <a:srgbClr val="C00000"/>
                  </a:solidFill>
                </a:uFill>
              </a:rPr>
              <a:t>,</a:t>
            </a:r>
          </a:p>
          <a:p>
            <a:pPr lvl="1">
              <a:lnSpc>
                <a:spcPct val="150000"/>
              </a:lnSpc>
            </a:pPr>
            <a:r>
              <a:rPr lang="it-IT" sz="3600" dirty="0">
                <a:solidFill>
                  <a:srgbClr val="3EB1C8"/>
                </a:solidFill>
                <a:uFill>
                  <a:solidFill>
                    <a:srgbClr val="C00000"/>
                  </a:solidFill>
                </a:uFill>
              </a:rPr>
              <a:t>corretto</a:t>
            </a:r>
            <a:r>
              <a:rPr lang="it-IT" sz="3600" dirty="0">
                <a:solidFill>
                  <a:srgbClr val="13294B"/>
                </a:solidFill>
                <a:uFill>
                  <a:solidFill>
                    <a:srgbClr val="C00000"/>
                  </a:solidFill>
                </a:uFill>
              </a:rPr>
              <a:t> e</a:t>
            </a:r>
          </a:p>
          <a:p>
            <a:pPr lvl="1">
              <a:lnSpc>
                <a:spcPct val="150000"/>
              </a:lnSpc>
            </a:pPr>
            <a:r>
              <a:rPr lang="it-IT" sz="3600" dirty="0">
                <a:solidFill>
                  <a:srgbClr val="3EB1C8"/>
                </a:solidFill>
                <a:uFill>
                  <a:solidFill>
                    <a:srgbClr val="C00000"/>
                  </a:solidFill>
                </a:uFill>
              </a:rPr>
              <a:t>trasparente</a:t>
            </a:r>
          </a:p>
          <a:p>
            <a:pPr marL="0" indent="0">
              <a:lnSpc>
                <a:spcPct val="150000"/>
              </a:lnSpc>
              <a:buNone/>
            </a:pPr>
            <a:r>
              <a:rPr lang="it-IT" sz="3200" dirty="0">
                <a:solidFill>
                  <a:srgbClr val="13294B"/>
                </a:solidFill>
                <a:uFill>
                  <a:solidFill>
                    <a:srgbClr val="C00000"/>
                  </a:solidFill>
                </a:uFill>
              </a:rPr>
              <a:t>nei confronti dell’interessato.</a:t>
            </a:r>
          </a:p>
        </p:txBody>
      </p:sp>
    </p:spTree>
    <p:extLst>
      <p:ext uri="{BB962C8B-B14F-4D97-AF65-F5344CB8AC3E}">
        <p14:creationId xmlns:p14="http://schemas.microsoft.com/office/powerpoint/2010/main" val="8167933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Le Informazioni da Fornire all’Interessato</a:t>
            </a:r>
          </a:p>
        </p:txBody>
      </p:sp>
      <p:sp>
        <p:nvSpPr>
          <p:cNvPr id="4" name="Segnaposto contenuto 6">
            <a:extLst>
              <a:ext uri="{FF2B5EF4-FFF2-40B4-BE49-F238E27FC236}">
                <a16:creationId xmlns:a16="http://schemas.microsoft.com/office/drawing/2014/main" id="{7F85FF78-90EB-4432-B11C-1B5F55A921DB}"/>
              </a:ext>
            </a:extLst>
          </p:cNvPr>
          <p:cNvSpPr>
            <a:spLocks noGrp="1"/>
          </p:cNvSpPr>
          <p:nvPr>
            <p:ph idx="4294967295"/>
          </p:nvPr>
        </p:nvSpPr>
        <p:spPr>
          <a:xfrm>
            <a:off x="276225" y="1782215"/>
            <a:ext cx="8567093" cy="4579715"/>
          </a:xfrm>
          <a:prstGeom prst="rect">
            <a:avLst/>
          </a:prstGeom>
        </p:spPr>
        <p:txBody>
          <a:bodyPr>
            <a:spAutoFit/>
          </a:bodyPr>
          <a:lstStyle/>
          <a:p>
            <a:pPr marL="0" indent="0">
              <a:lnSpc>
                <a:spcPct val="150000"/>
              </a:lnSpc>
              <a:buNone/>
            </a:pPr>
            <a:r>
              <a:rPr lang="it-IT" sz="1800" dirty="0">
                <a:solidFill>
                  <a:srgbClr val="13294B"/>
                </a:solidFill>
              </a:rPr>
              <a:t>I principi di liceità, correttezza e, </a:t>
            </a:r>
            <a:r>
              <a:rPr lang="it-IT" sz="1800" u="sng" dirty="0">
                <a:solidFill>
                  <a:srgbClr val="13294B"/>
                </a:solidFill>
                <a:uFill>
                  <a:solidFill>
                    <a:srgbClr val="C00000"/>
                  </a:solidFill>
                </a:uFill>
              </a:rPr>
              <a:t>in particolare</a:t>
            </a:r>
            <a:r>
              <a:rPr lang="it-IT" sz="1800" dirty="0">
                <a:solidFill>
                  <a:srgbClr val="13294B"/>
                </a:solidFill>
              </a:rPr>
              <a:t>, di trasparenza si concretizzano pertanto nel </a:t>
            </a:r>
            <a:r>
              <a:rPr lang="it-IT" sz="1800" b="1" dirty="0">
                <a:solidFill>
                  <a:srgbClr val="13294B"/>
                </a:solidFill>
              </a:rPr>
              <a:t>diritto dell’interessato </a:t>
            </a:r>
            <a:r>
              <a:rPr lang="it-IT" sz="1800" dirty="0">
                <a:solidFill>
                  <a:srgbClr val="13294B"/>
                </a:solidFill>
              </a:rPr>
              <a:t>a ricevere (e nel corrispondente </a:t>
            </a:r>
            <a:r>
              <a:rPr lang="it-IT" sz="1800" b="1" dirty="0">
                <a:solidFill>
                  <a:srgbClr val="13294B"/>
                </a:solidFill>
              </a:rPr>
              <a:t>obbligo</a:t>
            </a:r>
            <a:r>
              <a:rPr lang="it-IT" sz="1800" dirty="0">
                <a:solidFill>
                  <a:srgbClr val="13294B"/>
                </a:solidFill>
              </a:rPr>
              <a:t> del </a:t>
            </a:r>
            <a:r>
              <a:rPr lang="it-IT" sz="1800" cap="small" dirty="0">
                <a:solidFill>
                  <a:srgbClr val="13294B"/>
                </a:solidFill>
              </a:rPr>
              <a:t>tdtr</a:t>
            </a:r>
            <a:r>
              <a:rPr lang="it-IT" sz="1800" dirty="0">
                <a:solidFill>
                  <a:srgbClr val="13294B"/>
                </a:solidFill>
              </a:rPr>
              <a:t> di fornire) una serie considerevole di</a:t>
            </a:r>
          </a:p>
          <a:p>
            <a:pPr marL="0" indent="0" algn="ctr">
              <a:lnSpc>
                <a:spcPct val="150000"/>
              </a:lnSpc>
              <a:buNone/>
            </a:pPr>
            <a:r>
              <a:rPr lang="it-IT" sz="1800" b="1" dirty="0">
                <a:solidFill>
                  <a:srgbClr val="3EB1C8"/>
                </a:solidFill>
              </a:rPr>
              <a:t>informazioni</a:t>
            </a:r>
          </a:p>
          <a:p>
            <a:pPr marL="0" indent="0">
              <a:lnSpc>
                <a:spcPct val="150000"/>
              </a:lnSpc>
              <a:buNone/>
            </a:pPr>
            <a:r>
              <a:rPr lang="it-IT" sz="1800" dirty="0">
                <a:solidFill>
                  <a:srgbClr val="13294B"/>
                </a:solidFill>
              </a:rPr>
              <a:t>che vedremo in dettaglio e che sono funzionali:</a:t>
            </a:r>
          </a:p>
          <a:p>
            <a:pPr>
              <a:lnSpc>
                <a:spcPct val="150000"/>
              </a:lnSpc>
            </a:pPr>
            <a:r>
              <a:rPr lang="it-IT" sz="1800" dirty="0">
                <a:solidFill>
                  <a:srgbClr val="13294B"/>
                </a:solidFill>
              </a:rPr>
              <a:t>alla prestazione di un consenso libero e consapevole;</a:t>
            </a:r>
          </a:p>
          <a:p>
            <a:pPr>
              <a:lnSpc>
                <a:spcPct val="150000"/>
              </a:lnSpc>
            </a:pPr>
            <a:r>
              <a:rPr lang="it-IT" sz="1800" dirty="0">
                <a:solidFill>
                  <a:srgbClr val="13294B"/>
                </a:solidFill>
              </a:rPr>
              <a:t>alla conoscenza ed all’esercizio dei diritti riconosciuti; all’interessato, in primis del diritto di accesso;</a:t>
            </a:r>
          </a:p>
          <a:p>
            <a:pPr>
              <a:lnSpc>
                <a:spcPct val="150000"/>
              </a:lnSpc>
            </a:pPr>
            <a:r>
              <a:rPr lang="it-IT" sz="1800" dirty="0">
                <a:solidFill>
                  <a:srgbClr val="13294B"/>
                </a:solidFill>
              </a:rPr>
              <a:t>alla conoscenza di rischi, norme e garanzie relativi al tr.;</a:t>
            </a:r>
          </a:p>
          <a:p>
            <a:pPr>
              <a:lnSpc>
                <a:spcPct val="150000"/>
              </a:lnSpc>
            </a:pPr>
            <a:r>
              <a:rPr lang="it-IT" sz="1800" dirty="0">
                <a:solidFill>
                  <a:srgbClr val="13294B"/>
                </a:solidFill>
              </a:rPr>
              <a:t>in generale, al controllo sui propri dati personali.</a:t>
            </a:r>
          </a:p>
        </p:txBody>
      </p:sp>
    </p:spTree>
    <p:extLst>
      <p:ext uri="{BB962C8B-B14F-4D97-AF65-F5344CB8AC3E}">
        <p14:creationId xmlns:p14="http://schemas.microsoft.com/office/powerpoint/2010/main" val="474515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I Diritti dell’Interessato</a:t>
            </a:r>
          </a:p>
        </p:txBody>
      </p:sp>
      <p:sp>
        <p:nvSpPr>
          <p:cNvPr id="4" name="Segnaposto testo 6">
            <a:extLst>
              <a:ext uri="{FF2B5EF4-FFF2-40B4-BE49-F238E27FC236}">
                <a16:creationId xmlns:a16="http://schemas.microsoft.com/office/drawing/2014/main" id="{C834A503-AE35-49A3-9211-39EB6BF57469}"/>
              </a:ext>
            </a:extLst>
          </p:cNvPr>
          <p:cNvSpPr txBox="1">
            <a:spLocks/>
          </p:cNvSpPr>
          <p:nvPr/>
        </p:nvSpPr>
        <p:spPr>
          <a:xfrm>
            <a:off x="276225" y="1534971"/>
            <a:ext cx="7886700" cy="51056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it-IT" sz="2400">
                <a:solidFill>
                  <a:srgbClr val="13294B"/>
                </a:solidFill>
              </a:rPr>
              <a:t>Diritto di accesso dell'interessato</a:t>
            </a:r>
          </a:p>
          <a:p>
            <a:pPr>
              <a:lnSpc>
                <a:spcPct val="150000"/>
              </a:lnSpc>
            </a:pPr>
            <a:r>
              <a:rPr lang="it-IT" sz="2400">
                <a:solidFill>
                  <a:srgbClr val="13294B"/>
                </a:solidFill>
              </a:rPr>
              <a:t>Diritto di rettifica</a:t>
            </a:r>
          </a:p>
          <a:p>
            <a:pPr>
              <a:lnSpc>
                <a:spcPct val="150000"/>
              </a:lnSpc>
            </a:pPr>
            <a:r>
              <a:rPr lang="it-IT" sz="2400">
                <a:solidFill>
                  <a:srgbClr val="13294B"/>
                </a:solidFill>
              </a:rPr>
              <a:t>Diritto all'oblio</a:t>
            </a:r>
          </a:p>
          <a:p>
            <a:pPr>
              <a:lnSpc>
                <a:spcPct val="150000"/>
              </a:lnSpc>
            </a:pPr>
            <a:r>
              <a:rPr lang="it-IT" sz="2400">
                <a:solidFill>
                  <a:srgbClr val="13294B"/>
                </a:solidFill>
              </a:rPr>
              <a:t>Diritto di limitazione di trattamento</a:t>
            </a:r>
          </a:p>
          <a:p>
            <a:pPr>
              <a:lnSpc>
                <a:spcPct val="150000"/>
              </a:lnSpc>
            </a:pPr>
            <a:r>
              <a:rPr lang="it-IT" sz="2400">
                <a:solidFill>
                  <a:srgbClr val="13294B"/>
                </a:solidFill>
              </a:rPr>
              <a:t>Diritto alla portabilità dei dati</a:t>
            </a:r>
          </a:p>
          <a:p>
            <a:pPr>
              <a:lnSpc>
                <a:spcPct val="150000"/>
              </a:lnSpc>
            </a:pPr>
            <a:r>
              <a:rPr lang="it-IT" sz="2400">
                <a:solidFill>
                  <a:srgbClr val="13294B"/>
                </a:solidFill>
              </a:rPr>
              <a:t>Diritto di opposizione</a:t>
            </a:r>
          </a:p>
          <a:p>
            <a:pPr>
              <a:lnSpc>
                <a:spcPct val="150000"/>
              </a:lnSpc>
            </a:pPr>
            <a:r>
              <a:rPr lang="it-IT" sz="2400">
                <a:solidFill>
                  <a:srgbClr val="13294B"/>
                </a:solidFill>
              </a:rPr>
              <a:t>Processi decisionali automatizzati e profilazione</a:t>
            </a:r>
          </a:p>
          <a:p>
            <a:pPr>
              <a:lnSpc>
                <a:spcPct val="150000"/>
              </a:lnSpc>
            </a:pPr>
            <a:r>
              <a:rPr lang="it-IT" sz="2400">
                <a:solidFill>
                  <a:srgbClr val="13294B"/>
                </a:solidFill>
              </a:rPr>
              <a:t>Limitazioni di obblighi e diritti</a:t>
            </a:r>
            <a:endParaRPr lang="it-IT" sz="2400" dirty="0">
              <a:solidFill>
                <a:srgbClr val="13294B"/>
              </a:solidFill>
            </a:endParaRPr>
          </a:p>
        </p:txBody>
      </p:sp>
    </p:spTree>
    <p:extLst>
      <p:ext uri="{BB962C8B-B14F-4D97-AF65-F5344CB8AC3E}">
        <p14:creationId xmlns:p14="http://schemas.microsoft.com/office/powerpoint/2010/main" val="8017173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Capo III – Diritti dell’Interessato</a:t>
            </a:r>
          </a:p>
        </p:txBody>
      </p:sp>
      <p:graphicFrame>
        <p:nvGraphicFramePr>
          <p:cNvPr id="4" name="Tabella 3">
            <a:extLst>
              <a:ext uri="{FF2B5EF4-FFF2-40B4-BE49-F238E27FC236}">
                <a16:creationId xmlns:a16="http://schemas.microsoft.com/office/drawing/2014/main" id="{1A1FC944-4ACE-48C2-BC32-7331DEF25AFF}"/>
              </a:ext>
            </a:extLst>
          </p:cNvPr>
          <p:cNvGraphicFramePr>
            <a:graphicFrameLocks noGrp="1"/>
          </p:cNvGraphicFramePr>
          <p:nvPr>
            <p:extLst>
              <p:ext uri="{D42A27DB-BD31-4B8C-83A1-F6EECF244321}">
                <p14:modId xmlns:p14="http://schemas.microsoft.com/office/powerpoint/2010/main" val="1044292127"/>
              </p:ext>
            </p:extLst>
          </p:nvPr>
        </p:nvGraphicFramePr>
        <p:xfrm>
          <a:off x="276225" y="1651487"/>
          <a:ext cx="8101399" cy="4544378"/>
        </p:xfrm>
        <a:graphic>
          <a:graphicData uri="http://schemas.openxmlformats.org/drawingml/2006/table">
            <a:tbl>
              <a:tblPr firstRow="1" firstCol="1" bandRow="1"/>
              <a:tblGrid>
                <a:gridCol w="8101399">
                  <a:extLst>
                    <a:ext uri="{9D8B030D-6E8A-4147-A177-3AD203B41FA5}">
                      <a16:colId xmlns:a16="http://schemas.microsoft.com/office/drawing/2014/main" val="1108132133"/>
                    </a:ext>
                  </a:extLst>
                </a:gridCol>
              </a:tblGrid>
              <a:tr h="222303">
                <a:tc>
                  <a:txBody>
                    <a:bodyPr/>
                    <a:lstStyle/>
                    <a:p>
                      <a:pPr>
                        <a:lnSpc>
                          <a:spcPct val="107000"/>
                        </a:lnSpc>
                        <a:spcAft>
                          <a:spcPts val="0"/>
                        </a:spcAft>
                      </a:pPr>
                      <a:r>
                        <a:rPr lang="it-IT" sz="1600" dirty="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Sezione 1 – Trasparenza e modalità</a:t>
                      </a:r>
                      <a:endParaRPr lang="it-IT" sz="1600" dirty="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992971537"/>
                  </a:ext>
                </a:extLst>
              </a:tr>
              <a:tr h="222303">
                <a:tc>
                  <a:txBody>
                    <a:bodyPr/>
                    <a:lstStyle/>
                    <a:p>
                      <a:pPr>
                        <a:lnSpc>
                          <a:spcPct val="107000"/>
                        </a:lnSpc>
                        <a:spcAft>
                          <a:spcPts val="0"/>
                        </a:spcAft>
                      </a:pPr>
                      <a:r>
                        <a:rPr lang="it-IT" sz="160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12 – Informazioni, comunicazioni e modalità trasparenti per l’esercizio dei diritti dell’interessato</a:t>
                      </a:r>
                      <a:endParaRPr lang="it-IT" sz="160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A5A5A5"/>
                      </a:solidFill>
                      <a:prstDash val="solid"/>
                      <a:round/>
                      <a:headEnd type="none" w="med" len="med"/>
                      <a:tailEnd type="none" w="med" len="med"/>
                    </a:lnT>
                    <a:lnB>
                      <a:noFill/>
                    </a:lnB>
                    <a:solidFill>
                      <a:srgbClr val="EDEDED"/>
                    </a:solidFill>
                  </a:tcPr>
                </a:tc>
                <a:extLst>
                  <a:ext uri="{0D108BD9-81ED-4DB2-BD59-A6C34878D82A}">
                    <a16:rowId xmlns:a16="http://schemas.microsoft.com/office/drawing/2014/main" val="527366923"/>
                  </a:ext>
                </a:extLst>
              </a:tr>
              <a:tr h="222303">
                <a:tc>
                  <a:txBody>
                    <a:bodyPr/>
                    <a:lstStyle/>
                    <a:p>
                      <a:pPr>
                        <a:lnSpc>
                          <a:spcPct val="107000"/>
                        </a:lnSpc>
                        <a:spcAft>
                          <a:spcPts val="0"/>
                        </a:spcAft>
                      </a:pPr>
                      <a:r>
                        <a:rPr lang="it-IT" sz="160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Sezione 2 – Informazione e accesso ai dati personali</a:t>
                      </a:r>
                      <a:endParaRPr lang="it-IT" sz="160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2635171004"/>
                  </a:ext>
                </a:extLst>
              </a:tr>
              <a:tr h="222303">
                <a:tc>
                  <a:txBody>
                    <a:bodyPr/>
                    <a:lstStyle/>
                    <a:p>
                      <a:pPr>
                        <a:lnSpc>
                          <a:spcPct val="107000"/>
                        </a:lnSpc>
                        <a:spcAft>
                          <a:spcPts val="0"/>
                        </a:spcAft>
                      </a:pPr>
                      <a:r>
                        <a:rPr lang="it-IT" sz="160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13 – Informazioni da fornire qualora i dati personali siano raccolti presso l’interessato</a:t>
                      </a:r>
                      <a:endParaRPr lang="it-IT" sz="160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rgbClr val="EDEDED"/>
                    </a:solidFill>
                  </a:tcPr>
                </a:tc>
                <a:extLst>
                  <a:ext uri="{0D108BD9-81ED-4DB2-BD59-A6C34878D82A}">
                    <a16:rowId xmlns:a16="http://schemas.microsoft.com/office/drawing/2014/main" val="3429343590"/>
                  </a:ext>
                </a:extLst>
              </a:tr>
              <a:tr h="222303">
                <a:tc>
                  <a:txBody>
                    <a:bodyPr/>
                    <a:lstStyle/>
                    <a:p>
                      <a:pPr>
                        <a:lnSpc>
                          <a:spcPct val="107000"/>
                        </a:lnSpc>
                        <a:spcAft>
                          <a:spcPts val="0"/>
                        </a:spcAft>
                      </a:pPr>
                      <a:r>
                        <a:rPr lang="it-IT" sz="1600" dirty="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14 – Informazioni da fornire qualora i dati personali non siano stati ottenuti presso l’interessato</a:t>
                      </a:r>
                      <a:endParaRPr lang="it-IT" sz="1600" dirty="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2812333509"/>
                  </a:ext>
                </a:extLst>
              </a:tr>
              <a:tr h="222303">
                <a:tc>
                  <a:txBody>
                    <a:bodyPr/>
                    <a:lstStyle/>
                    <a:p>
                      <a:pPr>
                        <a:lnSpc>
                          <a:spcPct val="107000"/>
                        </a:lnSpc>
                        <a:spcAft>
                          <a:spcPts val="0"/>
                        </a:spcAft>
                      </a:pPr>
                      <a:r>
                        <a:rPr lang="it-IT" sz="1600" dirty="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15 – Diritto di accesso dell’interessato</a:t>
                      </a:r>
                      <a:endParaRPr lang="it-IT" sz="1600" dirty="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rgbClr val="EDEDED"/>
                    </a:solidFill>
                  </a:tcPr>
                </a:tc>
                <a:extLst>
                  <a:ext uri="{0D108BD9-81ED-4DB2-BD59-A6C34878D82A}">
                    <a16:rowId xmlns:a16="http://schemas.microsoft.com/office/drawing/2014/main" val="1642737028"/>
                  </a:ext>
                </a:extLst>
              </a:tr>
              <a:tr h="222303">
                <a:tc>
                  <a:txBody>
                    <a:bodyPr/>
                    <a:lstStyle/>
                    <a:p>
                      <a:pPr>
                        <a:lnSpc>
                          <a:spcPct val="107000"/>
                        </a:lnSpc>
                        <a:spcAft>
                          <a:spcPts val="0"/>
                        </a:spcAft>
                      </a:pPr>
                      <a:r>
                        <a:rPr lang="it-IT" sz="1600" dirty="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Sezione 3 – Rettifica e cancellazione</a:t>
                      </a:r>
                      <a:endParaRPr lang="it-IT" sz="1600" dirty="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3988485749"/>
                  </a:ext>
                </a:extLst>
              </a:tr>
              <a:tr h="222303">
                <a:tc>
                  <a:txBody>
                    <a:bodyPr/>
                    <a:lstStyle/>
                    <a:p>
                      <a:pPr>
                        <a:lnSpc>
                          <a:spcPct val="107000"/>
                        </a:lnSpc>
                        <a:spcAft>
                          <a:spcPts val="0"/>
                        </a:spcAft>
                      </a:pPr>
                      <a:r>
                        <a:rPr lang="it-IT" sz="160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16 – Diritto di rettifica</a:t>
                      </a:r>
                      <a:endParaRPr lang="it-IT" sz="160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rgbClr val="EDEDED"/>
                    </a:solidFill>
                  </a:tcPr>
                </a:tc>
                <a:extLst>
                  <a:ext uri="{0D108BD9-81ED-4DB2-BD59-A6C34878D82A}">
                    <a16:rowId xmlns:a16="http://schemas.microsoft.com/office/drawing/2014/main" val="3041819704"/>
                  </a:ext>
                </a:extLst>
              </a:tr>
              <a:tr h="222303">
                <a:tc>
                  <a:txBody>
                    <a:bodyPr/>
                    <a:lstStyle/>
                    <a:p>
                      <a:pPr>
                        <a:lnSpc>
                          <a:spcPct val="107000"/>
                        </a:lnSpc>
                        <a:spcAft>
                          <a:spcPts val="0"/>
                        </a:spcAft>
                      </a:pPr>
                      <a:r>
                        <a:rPr lang="it-IT" sz="160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17 – Diritto alla cancellazione («</a:t>
                      </a:r>
                      <a:r>
                        <a:rPr lang="it-IT" sz="1600" i="1">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diritto all’oblio</a:t>
                      </a:r>
                      <a:r>
                        <a:rPr lang="it-IT" sz="160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t>
                      </a:r>
                      <a:endParaRPr lang="it-IT" sz="160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1235544148"/>
                  </a:ext>
                </a:extLst>
              </a:tr>
              <a:tr h="222303">
                <a:tc>
                  <a:txBody>
                    <a:bodyPr/>
                    <a:lstStyle/>
                    <a:p>
                      <a:pPr>
                        <a:lnSpc>
                          <a:spcPct val="107000"/>
                        </a:lnSpc>
                        <a:spcAft>
                          <a:spcPts val="0"/>
                        </a:spcAft>
                      </a:pPr>
                      <a:r>
                        <a:rPr lang="it-IT" sz="160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18 – Diritto di limitazione di trattamento</a:t>
                      </a:r>
                      <a:endParaRPr lang="it-IT" sz="160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rgbClr val="EDEDED"/>
                    </a:solidFill>
                  </a:tcPr>
                </a:tc>
                <a:extLst>
                  <a:ext uri="{0D108BD9-81ED-4DB2-BD59-A6C34878D82A}">
                    <a16:rowId xmlns:a16="http://schemas.microsoft.com/office/drawing/2014/main" val="3281004242"/>
                  </a:ext>
                </a:extLst>
              </a:tr>
              <a:tr h="222303">
                <a:tc>
                  <a:txBody>
                    <a:bodyPr/>
                    <a:lstStyle/>
                    <a:p>
                      <a:pPr>
                        <a:lnSpc>
                          <a:spcPct val="107000"/>
                        </a:lnSpc>
                        <a:spcAft>
                          <a:spcPts val="0"/>
                        </a:spcAft>
                      </a:pPr>
                      <a:r>
                        <a:rPr lang="it-IT" sz="160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19 – Obbligo di notifica in caso di rettifica o cancellazione dei dati personali o limitazione del trattamento</a:t>
                      </a:r>
                      <a:endParaRPr lang="it-IT" sz="160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3293060249"/>
                  </a:ext>
                </a:extLst>
              </a:tr>
              <a:tr h="222303">
                <a:tc>
                  <a:txBody>
                    <a:bodyPr/>
                    <a:lstStyle/>
                    <a:p>
                      <a:pPr>
                        <a:lnSpc>
                          <a:spcPct val="107000"/>
                        </a:lnSpc>
                        <a:spcAft>
                          <a:spcPts val="0"/>
                        </a:spcAft>
                      </a:pPr>
                      <a:r>
                        <a:rPr lang="it-IT" sz="1600" dirty="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20 – Diritto alla portabilità dei dati</a:t>
                      </a:r>
                      <a:endParaRPr lang="it-IT" sz="1600" dirty="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rgbClr val="EDEDED"/>
                    </a:solidFill>
                  </a:tcPr>
                </a:tc>
                <a:extLst>
                  <a:ext uri="{0D108BD9-81ED-4DB2-BD59-A6C34878D82A}">
                    <a16:rowId xmlns:a16="http://schemas.microsoft.com/office/drawing/2014/main" val="3185550990"/>
                  </a:ext>
                </a:extLst>
              </a:tr>
              <a:tr h="222303">
                <a:tc>
                  <a:txBody>
                    <a:bodyPr/>
                    <a:lstStyle/>
                    <a:p>
                      <a:pPr>
                        <a:lnSpc>
                          <a:spcPct val="107000"/>
                        </a:lnSpc>
                        <a:spcAft>
                          <a:spcPts val="0"/>
                        </a:spcAft>
                      </a:pPr>
                      <a:r>
                        <a:rPr lang="it-IT" sz="1600" dirty="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Sezione 4 – Diritto di opposizione e processo decisionale automatizzato relativo alle persone fisiche</a:t>
                      </a:r>
                      <a:endParaRPr lang="it-IT" sz="1600" dirty="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3168160675"/>
                  </a:ext>
                </a:extLst>
              </a:tr>
              <a:tr h="222303">
                <a:tc>
                  <a:txBody>
                    <a:bodyPr/>
                    <a:lstStyle/>
                    <a:p>
                      <a:pPr>
                        <a:lnSpc>
                          <a:spcPct val="107000"/>
                        </a:lnSpc>
                        <a:spcAft>
                          <a:spcPts val="0"/>
                        </a:spcAft>
                      </a:pPr>
                      <a:r>
                        <a:rPr lang="it-IT" sz="160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21 – Diritto di opposizione</a:t>
                      </a:r>
                      <a:endParaRPr lang="it-IT" sz="160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rgbClr val="EDEDED"/>
                    </a:solidFill>
                  </a:tcPr>
                </a:tc>
                <a:extLst>
                  <a:ext uri="{0D108BD9-81ED-4DB2-BD59-A6C34878D82A}">
                    <a16:rowId xmlns:a16="http://schemas.microsoft.com/office/drawing/2014/main" val="3657655388"/>
                  </a:ext>
                </a:extLst>
              </a:tr>
              <a:tr h="222303">
                <a:tc>
                  <a:txBody>
                    <a:bodyPr/>
                    <a:lstStyle/>
                    <a:p>
                      <a:pPr>
                        <a:lnSpc>
                          <a:spcPct val="107000"/>
                        </a:lnSpc>
                        <a:spcAft>
                          <a:spcPts val="0"/>
                        </a:spcAft>
                      </a:pPr>
                      <a:r>
                        <a:rPr lang="it-IT" sz="1600" dirty="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22 – Processo decisionale automatizzato relativo alle persone fisiche, compresa la profilazione</a:t>
                      </a:r>
                      <a:endParaRPr lang="it-IT" sz="1600" dirty="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2560195891"/>
                  </a:ext>
                </a:extLst>
              </a:tr>
              <a:tr h="222303">
                <a:tc>
                  <a:txBody>
                    <a:bodyPr/>
                    <a:lstStyle/>
                    <a:p>
                      <a:pPr>
                        <a:lnSpc>
                          <a:spcPct val="107000"/>
                        </a:lnSpc>
                        <a:spcAft>
                          <a:spcPts val="0"/>
                        </a:spcAft>
                      </a:pPr>
                      <a:r>
                        <a:rPr lang="it-IT" sz="160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Sezione 5 – Limitazioni</a:t>
                      </a:r>
                      <a:endParaRPr lang="it-IT" sz="160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rgbClr val="EDEDED"/>
                    </a:solidFill>
                  </a:tcPr>
                </a:tc>
                <a:extLst>
                  <a:ext uri="{0D108BD9-81ED-4DB2-BD59-A6C34878D82A}">
                    <a16:rowId xmlns:a16="http://schemas.microsoft.com/office/drawing/2014/main" val="4198899208"/>
                  </a:ext>
                </a:extLst>
              </a:tr>
              <a:tr h="0">
                <a:tc>
                  <a:txBody>
                    <a:bodyPr/>
                    <a:lstStyle/>
                    <a:p>
                      <a:pPr>
                        <a:lnSpc>
                          <a:spcPct val="107000"/>
                        </a:lnSpc>
                        <a:spcAft>
                          <a:spcPts val="0"/>
                        </a:spcAft>
                      </a:pPr>
                      <a:r>
                        <a:rPr lang="it-IT" sz="1600" dirty="0">
                          <a:solidFill>
                            <a:srgbClr val="13294B"/>
                          </a:solidFill>
                          <a:effectLst/>
                          <a:latin typeface="Garamond" panose="02020404030301010803" pitchFamily="18" charset="0"/>
                          <a:ea typeface="Calibri" panose="020F0502020204030204" pitchFamily="34" charset="0"/>
                          <a:cs typeface="Times New Roman" panose="02020603050405020304" pitchFamily="18" charset="0"/>
                        </a:rPr>
                        <a:t>Art. 23 – Limitazioni</a:t>
                      </a:r>
                      <a:endParaRPr lang="it-IT" sz="1600" dirty="0">
                        <a:solidFill>
                          <a:srgbClr val="13294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757836756"/>
                  </a:ext>
                </a:extLst>
              </a:tr>
            </a:tbl>
          </a:graphicData>
        </a:graphic>
      </p:graphicFrame>
    </p:spTree>
    <p:extLst>
      <p:ext uri="{BB962C8B-B14F-4D97-AF65-F5344CB8AC3E}">
        <p14:creationId xmlns:p14="http://schemas.microsoft.com/office/powerpoint/2010/main" val="9869572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Diritti dell’Interessato</a:t>
            </a:r>
          </a:p>
        </p:txBody>
      </p:sp>
      <p:sp>
        <p:nvSpPr>
          <p:cNvPr id="4" name="Text Placeholder 3"/>
          <p:cNvSpPr>
            <a:spLocks noGrp="1"/>
          </p:cNvSpPr>
          <p:nvPr>
            <p:ph idx="4294967295"/>
          </p:nvPr>
        </p:nvSpPr>
        <p:spPr>
          <a:xfrm>
            <a:off x="276225" y="1557362"/>
            <a:ext cx="8567093" cy="5041380"/>
          </a:xfrm>
          <a:prstGeom prst="rect">
            <a:avLst/>
          </a:prstGeom>
        </p:spPr>
        <p:txBody>
          <a:bodyPr>
            <a:spAutoFit/>
          </a:bodyPr>
          <a:lstStyle/>
          <a:p>
            <a:pPr marL="0" indent="0">
              <a:lnSpc>
                <a:spcPct val="150000"/>
              </a:lnSpc>
              <a:buNone/>
            </a:pPr>
            <a:r>
              <a:rPr lang="it-IT" sz="2400" dirty="0">
                <a:solidFill>
                  <a:srgbClr val="13294B"/>
                </a:solidFill>
                <a:uFill>
                  <a:solidFill>
                    <a:srgbClr val="C00000"/>
                  </a:solidFill>
                </a:uFill>
              </a:rPr>
              <a:t>Il regolamento </a:t>
            </a:r>
            <a:r>
              <a:rPr lang="it-IT" sz="2400" dirty="0">
                <a:solidFill>
                  <a:srgbClr val="3EB1C8"/>
                </a:solidFill>
                <a:uFill>
                  <a:solidFill>
                    <a:srgbClr val="C00000"/>
                  </a:solidFill>
                </a:uFill>
              </a:rPr>
              <a:t>ha rafforzato</a:t>
            </a:r>
          </a:p>
          <a:p>
            <a:pPr lvl="1">
              <a:lnSpc>
                <a:spcPct val="150000"/>
              </a:lnSpc>
            </a:pPr>
            <a:r>
              <a:rPr lang="it-IT" sz="1800" dirty="0">
                <a:solidFill>
                  <a:srgbClr val="13294B"/>
                </a:solidFill>
                <a:uFill>
                  <a:solidFill>
                    <a:srgbClr val="C00000"/>
                  </a:solidFill>
                </a:uFill>
              </a:rPr>
              <a:t>il diritto all’informazione</a:t>
            </a:r>
          </a:p>
          <a:p>
            <a:pPr lvl="1">
              <a:lnSpc>
                <a:spcPct val="150000"/>
              </a:lnSpc>
            </a:pPr>
            <a:r>
              <a:rPr lang="it-IT" sz="1800" dirty="0">
                <a:solidFill>
                  <a:srgbClr val="13294B"/>
                </a:solidFill>
                <a:uFill>
                  <a:solidFill>
                    <a:srgbClr val="C00000"/>
                  </a:solidFill>
                </a:uFill>
              </a:rPr>
              <a:t>ed alla trasparenza del trattamento,</a:t>
            </a:r>
          </a:p>
          <a:p>
            <a:pPr lvl="1">
              <a:lnSpc>
                <a:spcPct val="150000"/>
              </a:lnSpc>
            </a:pPr>
            <a:r>
              <a:rPr lang="it-IT" sz="1800" dirty="0">
                <a:solidFill>
                  <a:srgbClr val="13294B"/>
                </a:solidFill>
                <a:uFill>
                  <a:solidFill>
                    <a:srgbClr val="C00000"/>
                  </a:solidFill>
                </a:uFill>
              </a:rPr>
              <a:t>il diritto di accesso ai dati,</a:t>
            </a:r>
          </a:p>
          <a:p>
            <a:pPr lvl="1">
              <a:lnSpc>
                <a:spcPct val="150000"/>
              </a:lnSpc>
            </a:pPr>
            <a:r>
              <a:rPr lang="it-IT" sz="1800" dirty="0">
                <a:solidFill>
                  <a:srgbClr val="13294B"/>
                </a:solidFill>
                <a:uFill>
                  <a:solidFill>
                    <a:srgbClr val="C00000"/>
                  </a:solidFill>
                </a:uFill>
              </a:rPr>
              <a:t>il diritto di rettifica dei dati personali</a:t>
            </a:r>
          </a:p>
          <a:p>
            <a:pPr lvl="1">
              <a:lnSpc>
                <a:spcPct val="150000"/>
              </a:lnSpc>
            </a:pPr>
            <a:r>
              <a:rPr lang="it-IT" sz="1800" dirty="0">
                <a:solidFill>
                  <a:srgbClr val="13294B"/>
                </a:solidFill>
                <a:uFill>
                  <a:solidFill>
                    <a:srgbClr val="C00000"/>
                  </a:solidFill>
                </a:uFill>
              </a:rPr>
              <a:t>e il diritto alla limitazione</a:t>
            </a:r>
          </a:p>
          <a:p>
            <a:pPr lvl="1">
              <a:lnSpc>
                <a:spcPct val="150000"/>
              </a:lnSpc>
            </a:pPr>
            <a:r>
              <a:rPr lang="it-IT" sz="1800" dirty="0">
                <a:solidFill>
                  <a:srgbClr val="13294B"/>
                </a:solidFill>
                <a:uFill>
                  <a:solidFill>
                    <a:srgbClr val="C00000"/>
                  </a:solidFill>
                </a:uFill>
              </a:rPr>
              <a:t>nonché di opposizione al trattamento.</a:t>
            </a:r>
          </a:p>
          <a:p>
            <a:pPr marL="0" indent="0">
              <a:lnSpc>
                <a:spcPct val="150000"/>
              </a:lnSpc>
              <a:buNone/>
            </a:pPr>
            <a:r>
              <a:rPr lang="it-IT" sz="2400" dirty="0">
                <a:solidFill>
                  <a:srgbClr val="13294B"/>
                </a:solidFill>
                <a:uFill>
                  <a:solidFill>
                    <a:srgbClr val="C00000"/>
                  </a:solidFill>
                </a:uFill>
              </a:rPr>
              <a:t>Ha anche</a:t>
            </a:r>
            <a:r>
              <a:rPr lang="it-IT" sz="2400" dirty="0">
                <a:solidFill>
                  <a:srgbClr val="3EB1C8"/>
                </a:solidFill>
                <a:uFill>
                  <a:solidFill>
                    <a:srgbClr val="C00000"/>
                  </a:solidFill>
                </a:uFill>
              </a:rPr>
              <a:t> codificato</a:t>
            </a:r>
            <a:r>
              <a:rPr lang="it-IT" sz="2400" dirty="0">
                <a:solidFill>
                  <a:srgbClr val="13294B"/>
                </a:solidFill>
                <a:uFill>
                  <a:solidFill>
                    <a:srgbClr val="C00000"/>
                  </a:solidFill>
                </a:uFill>
              </a:rPr>
              <a:t>:</a:t>
            </a:r>
          </a:p>
          <a:p>
            <a:pPr lvl="1">
              <a:lnSpc>
                <a:spcPct val="150000"/>
              </a:lnSpc>
            </a:pPr>
            <a:r>
              <a:rPr lang="it-IT" sz="1800" dirty="0">
                <a:solidFill>
                  <a:srgbClr val="13294B"/>
                </a:solidFill>
                <a:uFill>
                  <a:solidFill>
                    <a:srgbClr val="C00000"/>
                  </a:solidFill>
                </a:uFill>
              </a:rPr>
              <a:t>Il diritto all’oblio</a:t>
            </a:r>
          </a:p>
          <a:p>
            <a:pPr lvl="1">
              <a:lnSpc>
                <a:spcPct val="150000"/>
              </a:lnSpc>
            </a:pPr>
            <a:r>
              <a:rPr lang="it-IT" sz="1800" dirty="0">
                <a:solidFill>
                  <a:srgbClr val="13294B"/>
                </a:solidFill>
                <a:uFill>
                  <a:solidFill>
                    <a:srgbClr val="C00000"/>
                  </a:solidFill>
                </a:uFill>
              </a:rPr>
              <a:t>il diritto alla portabilità dei dati.</a:t>
            </a:r>
            <a:endParaRPr lang="it-IT" sz="1200" dirty="0">
              <a:solidFill>
                <a:srgbClr val="13294B"/>
              </a:solidFill>
              <a:uFill>
                <a:solidFill>
                  <a:srgbClr val="C00000"/>
                </a:solidFill>
              </a:uFill>
            </a:endParaRPr>
          </a:p>
        </p:txBody>
      </p:sp>
    </p:spTree>
    <p:extLst>
      <p:ext uri="{BB962C8B-B14F-4D97-AF65-F5344CB8AC3E}">
        <p14:creationId xmlns:p14="http://schemas.microsoft.com/office/powerpoint/2010/main" val="2601228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Diritti dell’interessato = Obblighi del Titolare</a:t>
            </a:r>
          </a:p>
        </p:txBody>
      </p:sp>
      <p:sp>
        <p:nvSpPr>
          <p:cNvPr id="4" name="Text Placeholder 3"/>
          <p:cNvSpPr>
            <a:spLocks noGrp="1"/>
          </p:cNvSpPr>
          <p:nvPr>
            <p:ph idx="4294967295"/>
          </p:nvPr>
        </p:nvSpPr>
        <p:spPr>
          <a:xfrm>
            <a:off x="276225" y="1707264"/>
            <a:ext cx="8683970" cy="4524315"/>
          </a:xfrm>
          <a:prstGeom prst="rect">
            <a:avLst/>
          </a:prstGeom>
        </p:spPr>
        <p:txBody>
          <a:bodyPr>
            <a:spAutoFit/>
          </a:bodyPr>
          <a:lstStyle/>
          <a:p>
            <a:pPr marL="0" indent="0">
              <a:buNone/>
            </a:pPr>
            <a:r>
              <a:rPr lang="it-IT" sz="2400" dirty="0">
                <a:solidFill>
                  <a:srgbClr val="13294B"/>
                </a:solidFill>
                <a:uFill>
                  <a:solidFill>
                    <a:srgbClr val="C00000"/>
                  </a:solidFill>
                </a:uFill>
              </a:rPr>
              <a:t>I diritti riconosciuti all’interessato dal RGPD si traducono in</a:t>
            </a:r>
          </a:p>
          <a:p>
            <a:pPr marL="0" indent="0">
              <a:buNone/>
            </a:pPr>
            <a:endParaRPr lang="it-IT" sz="2400" dirty="0">
              <a:solidFill>
                <a:srgbClr val="13294B"/>
              </a:solidFill>
              <a:uFill>
                <a:solidFill>
                  <a:srgbClr val="C00000"/>
                </a:solidFill>
              </a:uFill>
            </a:endParaRPr>
          </a:p>
          <a:p>
            <a:pPr marL="0" indent="0" algn="ctr">
              <a:buNone/>
            </a:pPr>
            <a:r>
              <a:rPr lang="it-IT" sz="2400" b="1" dirty="0">
                <a:solidFill>
                  <a:srgbClr val="13294B"/>
                </a:solidFill>
                <a:highlight>
                  <a:srgbClr val="EAEAEA"/>
                </a:highlight>
                <a:uFill>
                  <a:solidFill>
                    <a:srgbClr val="C00000"/>
                  </a:solidFill>
                </a:uFill>
              </a:rPr>
              <a:t>altrettanti corrispondenti obblighi per il </a:t>
            </a:r>
            <a:r>
              <a:rPr lang="it-IT" sz="2400" b="1" cap="small" dirty="0">
                <a:solidFill>
                  <a:srgbClr val="13294B"/>
                </a:solidFill>
                <a:highlight>
                  <a:srgbClr val="EAEAEA"/>
                </a:highlight>
                <a:uFill>
                  <a:solidFill>
                    <a:srgbClr val="C00000"/>
                  </a:solidFill>
                </a:uFill>
              </a:rPr>
              <a:t>tdtr</a:t>
            </a:r>
          </a:p>
          <a:p>
            <a:endParaRPr lang="it-IT" sz="2000" dirty="0">
              <a:solidFill>
                <a:srgbClr val="13294B"/>
              </a:solidFill>
              <a:uFill>
                <a:solidFill>
                  <a:srgbClr val="C00000"/>
                </a:solidFill>
              </a:uFill>
            </a:endParaRPr>
          </a:p>
          <a:p>
            <a:pPr marL="0" indent="0">
              <a:buNone/>
            </a:pPr>
            <a:r>
              <a:rPr lang="it-IT" sz="2400" dirty="0">
                <a:solidFill>
                  <a:srgbClr val="13294B"/>
                </a:solidFill>
                <a:uFill>
                  <a:solidFill>
                    <a:srgbClr val="C00000"/>
                  </a:solidFill>
                </a:uFill>
              </a:rPr>
              <a:t>Tali obblighi del </a:t>
            </a:r>
            <a:r>
              <a:rPr lang="it-IT" sz="2400" cap="small" dirty="0">
                <a:solidFill>
                  <a:srgbClr val="13294B"/>
                </a:solidFill>
                <a:uFill>
                  <a:solidFill>
                    <a:srgbClr val="C00000"/>
                  </a:solidFill>
                </a:uFill>
              </a:rPr>
              <a:t>tdtr</a:t>
            </a:r>
            <a:r>
              <a:rPr lang="it-IT" sz="2400" dirty="0">
                <a:solidFill>
                  <a:srgbClr val="13294B"/>
                </a:solidFill>
                <a:uFill>
                  <a:solidFill>
                    <a:srgbClr val="C00000"/>
                  </a:solidFill>
                </a:uFill>
              </a:rPr>
              <a:t> sono inoltre alla </a:t>
            </a:r>
            <a:r>
              <a:rPr lang="it-IT" sz="2400" dirty="0">
                <a:solidFill>
                  <a:srgbClr val="3EB1C8"/>
                </a:solidFill>
                <a:uFill>
                  <a:solidFill>
                    <a:srgbClr val="C00000"/>
                  </a:solidFill>
                </a:uFill>
              </a:rPr>
              <a:t>base della responsabilità generale (accountability)</a:t>
            </a:r>
            <a:r>
              <a:rPr lang="it-IT" sz="2400" dirty="0">
                <a:solidFill>
                  <a:srgbClr val="13294B"/>
                </a:solidFill>
                <a:uFill>
                  <a:solidFill>
                    <a:srgbClr val="C00000"/>
                  </a:solidFill>
                </a:uFill>
              </a:rPr>
              <a:t> prescritta dal regolamento.</a:t>
            </a:r>
          </a:p>
          <a:p>
            <a:pPr marL="0" indent="0">
              <a:buNone/>
            </a:pPr>
            <a:r>
              <a:rPr lang="it-IT" sz="2400" i="1" dirty="0">
                <a:solidFill>
                  <a:srgbClr val="13294B"/>
                </a:solidFill>
                <a:uFill>
                  <a:solidFill>
                    <a:srgbClr val="C00000"/>
                  </a:solidFill>
                </a:uFill>
              </a:rPr>
              <a:t>Diritti ed obblighi insieme</a:t>
            </a:r>
            <a:r>
              <a:rPr lang="it-IT" sz="2400" dirty="0">
                <a:solidFill>
                  <a:srgbClr val="13294B"/>
                </a:solidFill>
                <a:uFill>
                  <a:solidFill>
                    <a:srgbClr val="C00000"/>
                  </a:solidFill>
                </a:uFill>
              </a:rPr>
              <a:t> costituiscono </a:t>
            </a:r>
            <a:r>
              <a:rPr lang="it-IT" sz="2400" dirty="0">
                <a:solidFill>
                  <a:srgbClr val="3EB1C8"/>
                </a:solidFill>
                <a:uFill>
                  <a:solidFill>
                    <a:srgbClr val="C00000"/>
                  </a:solidFill>
                </a:uFill>
              </a:rPr>
              <a:t>la struttura essenziale della protezione dei d.p. al fine della salvaguardia dei diritti e libertà fondamentali</a:t>
            </a:r>
            <a:r>
              <a:rPr lang="it-IT" sz="2400" dirty="0">
                <a:solidFill>
                  <a:srgbClr val="13294B"/>
                </a:solidFill>
                <a:uFill>
                  <a:solidFill>
                    <a:srgbClr val="C00000"/>
                  </a:solidFill>
                </a:uFill>
              </a:rPr>
              <a:t> della persona fisica.</a:t>
            </a:r>
          </a:p>
          <a:p>
            <a:pPr marL="0" indent="0">
              <a:buNone/>
            </a:pPr>
            <a:r>
              <a:rPr lang="it-IT" sz="2400" dirty="0">
                <a:solidFill>
                  <a:srgbClr val="13294B"/>
                </a:solidFill>
                <a:uFill>
                  <a:solidFill>
                    <a:srgbClr val="C00000"/>
                  </a:solidFill>
                </a:uFill>
              </a:rPr>
              <a:t>Il responsabile del trattamento </a:t>
            </a:r>
            <a:r>
              <a:rPr lang="it-IT" sz="2400" dirty="0">
                <a:solidFill>
                  <a:srgbClr val="3EB1C8"/>
                </a:solidFill>
                <a:uFill>
                  <a:solidFill>
                    <a:srgbClr val="C00000"/>
                  </a:solidFill>
                </a:uFill>
              </a:rPr>
              <a:t>assiste (art. 28.3.e)</a:t>
            </a:r>
            <a:r>
              <a:rPr lang="it-IT" sz="2400" baseline="30000" dirty="0">
                <a:solidFill>
                  <a:srgbClr val="3EB1C8"/>
                </a:solidFill>
                <a:uFill>
                  <a:solidFill>
                    <a:srgbClr val="C00000"/>
                  </a:solidFill>
                </a:uFill>
              </a:rPr>
              <a:t> </a:t>
            </a:r>
            <a:r>
              <a:rPr lang="it-IT" sz="2400" dirty="0">
                <a:solidFill>
                  <a:srgbClr val="3EB1C8"/>
                </a:solidFill>
                <a:uFill>
                  <a:solidFill>
                    <a:srgbClr val="C00000"/>
                  </a:solidFill>
                </a:uFill>
              </a:rPr>
              <a:t>il titolare </a:t>
            </a:r>
            <a:r>
              <a:rPr lang="it-IT" sz="2400" dirty="0">
                <a:solidFill>
                  <a:srgbClr val="13294B"/>
                </a:solidFill>
                <a:uFill>
                  <a:solidFill>
                    <a:srgbClr val="C00000"/>
                  </a:solidFill>
                </a:uFill>
              </a:rPr>
              <a:t>negli obblighi nascenti dall’esercizio dei diritti dell’interessato.</a:t>
            </a:r>
          </a:p>
        </p:txBody>
      </p:sp>
    </p:spTree>
    <p:extLst>
      <p:ext uri="{BB962C8B-B14F-4D97-AF65-F5344CB8AC3E}">
        <p14:creationId xmlns:p14="http://schemas.microsoft.com/office/powerpoint/2010/main" val="17553502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Diritto di Accesso</a:t>
            </a:r>
          </a:p>
        </p:txBody>
      </p:sp>
      <p:sp>
        <p:nvSpPr>
          <p:cNvPr id="5" name="Segnaposto contenuto 7">
            <a:extLst>
              <a:ext uri="{FF2B5EF4-FFF2-40B4-BE49-F238E27FC236}">
                <a16:creationId xmlns:a16="http://schemas.microsoft.com/office/drawing/2014/main" id="{7BA90E61-7C18-4E23-BE8A-7201967122FB}"/>
              </a:ext>
            </a:extLst>
          </p:cNvPr>
          <p:cNvSpPr>
            <a:spLocks noGrp="1"/>
          </p:cNvSpPr>
          <p:nvPr>
            <p:ph idx="4294967295"/>
          </p:nvPr>
        </p:nvSpPr>
        <p:spPr>
          <a:xfrm>
            <a:off x="276225" y="1602333"/>
            <a:ext cx="8683970" cy="4594078"/>
          </a:xfrm>
          <a:prstGeom prst="rect">
            <a:avLst/>
          </a:prstGeom>
        </p:spPr>
        <p:txBody>
          <a:bodyPr/>
          <a:lstStyle/>
          <a:p>
            <a:r>
              <a:rPr lang="it-IT" sz="2400" dirty="0">
                <a:solidFill>
                  <a:srgbClr val="13294B"/>
                </a:solidFill>
              </a:rPr>
              <a:t>Il diritto di accedere ai dati personali che lo riguardano </a:t>
            </a:r>
            <a:r>
              <a:rPr lang="it-IT" sz="2400" dirty="0">
                <a:solidFill>
                  <a:srgbClr val="3EB1C8"/>
                </a:solidFill>
                <a:uFill>
                  <a:solidFill>
                    <a:srgbClr val="C00000"/>
                  </a:solidFill>
                </a:uFill>
              </a:rPr>
              <a:t>garantisce che l’interessato sia consapevole del trattamento</a:t>
            </a:r>
            <a:r>
              <a:rPr lang="it-IT" sz="2400" dirty="0">
                <a:solidFill>
                  <a:srgbClr val="3EB1C8"/>
                </a:solidFill>
              </a:rPr>
              <a:t> e </a:t>
            </a:r>
            <a:r>
              <a:rPr lang="it-IT" sz="2400" dirty="0">
                <a:solidFill>
                  <a:srgbClr val="3EB1C8"/>
                </a:solidFill>
                <a:uFill>
                  <a:solidFill>
                    <a:srgbClr val="C00000"/>
                  </a:solidFill>
                </a:uFill>
              </a:rPr>
              <a:t>possa verificarne la liceità</a:t>
            </a:r>
            <a:r>
              <a:rPr lang="it-IT" sz="2400" dirty="0">
                <a:solidFill>
                  <a:srgbClr val="3EB1C8"/>
                </a:solidFill>
              </a:rPr>
              <a:t>.</a:t>
            </a:r>
          </a:p>
          <a:p>
            <a:r>
              <a:rPr lang="it-IT" sz="2400" dirty="0">
                <a:solidFill>
                  <a:srgbClr val="13294B"/>
                </a:solidFill>
              </a:rPr>
              <a:t>Ciò deve poter essere fatto </a:t>
            </a:r>
            <a:r>
              <a:rPr lang="it-IT" sz="1800" dirty="0">
                <a:solidFill>
                  <a:srgbClr val="13294B"/>
                </a:solidFill>
              </a:rPr>
              <a:t>(63° Considerando)</a:t>
            </a:r>
            <a:r>
              <a:rPr lang="it-IT" sz="2400" dirty="0">
                <a:solidFill>
                  <a:srgbClr val="13294B"/>
                </a:solidFill>
              </a:rPr>
              <a:t> «</a:t>
            </a:r>
            <a:r>
              <a:rPr lang="it-IT" sz="2400" i="1" dirty="0">
                <a:solidFill>
                  <a:srgbClr val="3EB1C8"/>
                </a:solidFill>
              </a:rPr>
              <a:t>facilmente e a intervalli ragionevoli</a:t>
            </a:r>
            <a:r>
              <a:rPr lang="it-IT" sz="2400" dirty="0">
                <a:solidFill>
                  <a:srgbClr val="13294B"/>
                </a:solidFill>
              </a:rPr>
              <a:t>» e, se possibile, il </a:t>
            </a:r>
            <a:r>
              <a:rPr lang="it-IT" sz="2400" cap="small" dirty="0">
                <a:solidFill>
                  <a:srgbClr val="13294B"/>
                </a:solidFill>
              </a:rPr>
              <a:t>tdtr</a:t>
            </a:r>
            <a:r>
              <a:rPr lang="it-IT" sz="2400" dirty="0">
                <a:solidFill>
                  <a:srgbClr val="13294B"/>
                </a:solidFill>
              </a:rPr>
              <a:t> dovrebbe poter fornire l’accesso remoto a un sistema sicuro che </a:t>
            </a:r>
            <a:r>
              <a:rPr lang="it-IT" sz="2400" dirty="0">
                <a:solidFill>
                  <a:srgbClr val="3EB1C8"/>
                </a:solidFill>
                <a:uFill>
                  <a:solidFill>
                    <a:srgbClr val="C00000"/>
                  </a:solidFill>
                </a:uFill>
              </a:rPr>
              <a:t>consenta all’interessato di consultare direttamente i propri dati personali</a:t>
            </a:r>
            <a:r>
              <a:rPr lang="it-IT" sz="2400" dirty="0">
                <a:solidFill>
                  <a:srgbClr val="3EB1C8"/>
                </a:solidFill>
              </a:rPr>
              <a:t>.</a:t>
            </a:r>
          </a:p>
          <a:p>
            <a:r>
              <a:rPr lang="it-IT" sz="2400" dirty="0">
                <a:solidFill>
                  <a:srgbClr val="13294B"/>
                </a:solidFill>
              </a:rPr>
              <a:t>Il diritto di accesso </a:t>
            </a:r>
            <a:r>
              <a:rPr lang="it-IT" sz="2400" i="1" dirty="0">
                <a:solidFill>
                  <a:srgbClr val="3EB1C8"/>
                </a:solidFill>
              </a:rPr>
              <a:t>non deve </a:t>
            </a:r>
            <a:r>
              <a:rPr lang="it-IT" sz="2400" dirty="0">
                <a:solidFill>
                  <a:srgbClr val="3EB1C8"/>
                </a:solidFill>
              </a:rPr>
              <a:t>ledere diritti e libertà altrui</a:t>
            </a:r>
            <a:r>
              <a:rPr lang="it-IT" sz="2400" dirty="0">
                <a:solidFill>
                  <a:srgbClr val="13294B"/>
                </a:solidFill>
              </a:rPr>
              <a:t>, compreso il segreto industriale e aziendale e la proprietà intellettuale, segnatamente i diritti d’autore a tutela del </a:t>
            </a:r>
            <a:r>
              <a:rPr lang="it-IT" sz="2400" dirty="0" err="1">
                <a:solidFill>
                  <a:srgbClr val="13294B"/>
                </a:solidFill>
              </a:rPr>
              <a:t>sw</a:t>
            </a:r>
            <a:r>
              <a:rPr lang="it-IT" sz="2400" dirty="0">
                <a:solidFill>
                  <a:srgbClr val="13294B"/>
                </a:solidFill>
              </a:rPr>
              <a:t>.</a:t>
            </a:r>
          </a:p>
          <a:p>
            <a:endParaRPr lang="it-IT" sz="2400" dirty="0">
              <a:solidFill>
                <a:srgbClr val="13294B"/>
              </a:solidFill>
            </a:endParaRPr>
          </a:p>
          <a:p>
            <a:pPr marL="0" indent="0" algn="r">
              <a:buNone/>
            </a:pPr>
            <a:r>
              <a:rPr lang="it-IT" sz="1800" i="1" dirty="0">
                <a:solidFill>
                  <a:srgbClr val="13294B"/>
                </a:solidFill>
              </a:rPr>
              <a:t>Diritto di accesso dell’interessato - Art. 15</a:t>
            </a:r>
            <a:endParaRPr lang="it-IT" sz="2400" dirty="0">
              <a:solidFill>
                <a:srgbClr val="13294B"/>
              </a:solidFill>
            </a:endParaRPr>
          </a:p>
        </p:txBody>
      </p:sp>
    </p:spTree>
    <p:extLst>
      <p:ext uri="{BB962C8B-B14F-4D97-AF65-F5344CB8AC3E}">
        <p14:creationId xmlns:p14="http://schemas.microsoft.com/office/powerpoint/2010/main" val="2620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Le Norme Vigenti</a:t>
            </a:r>
          </a:p>
        </p:txBody>
      </p:sp>
      <p:sp>
        <p:nvSpPr>
          <p:cNvPr id="3" name="Segnaposto testo 2"/>
          <p:cNvSpPr>
            <a:spLocks noGrp="1"/>
          </p:cNvSpPr>
          <p:nvPr>
            <p:ph type="body" sz="quarter" idx="12"/>
          </p:nvPr>
        </p:nvSpPr>
        <p:spPr>
          <a:xfrm>
            <a:off x="276225" y="1456764"/>
            <a:ext cx="8593139" cy="5287317"/>
          </a:xfrm>
        </p:spPr>
        <p:txBody>
          <a:bodyPr/>
          <a:lstStyle/>
          <a:p>
            <a:pPr lvl="0"/>
            <a:r>
              <a:rPr lang="it-IT" sz="2000" b="1" dirty="0">
                <a:solidFill>
                  <a:srgbClr val="3EB1C8"/>
                </a:solidFill>
              </a:rPr>
              <a:t>Le attuazioni a livello nazionale</a:t>
            </a:r>
          </a:p>
          <a:p>
            <a:pPr lvl="0"/>
            <a:r>
              <a:rPr lang="it-IT" sz="2000" u="sng" dirty="0">
                <a:solidFill>
                  <a:srgbClr val="13294B"/>
                </a:solidFill>
              </a:rPr>
              <a:t>Legge 25 ottobre 2017, n. 163 </a:t>
            </a:r>
            <a:r>
              <a:rPr lang="it-IT" sz="2000" dirty="0">
                <a:solidFill>
                  <a:srgbClr val="13294B"/>
                </a:solidFill>
              </a:rPr>
              <a:t>– Delega al Governo per il recepimento delle direttive europee e l'attuazione di altri atti dell'Unione europea - Legge di delegazione europea 2016-2017. (GU Serie Generale n. 259 del 6-11-2017), in vigore dal 21/11/2017:</a:t>
            </a:r>
          </a:p>
          <a:p>
            <a:pPr lvl="1">
              <a:lnSpc>
                <a:spcPct val="150000"/>
              </a:lnSpc>
            </a:pPr>
            <a:r>
              <a:rPr lang="it-IT" sz="2000" b="1" dirty="0">
                <a:solidFill>
                  <a:srgbClr val="13294B"/>
                </a:solidFill>
              </a:rPr>
              <a:t>Articolo 11 </a:t>
            </a:r>
            <a:r>
              <a:rPr lang="it-IT" sz="2000" dirty="0">
                <a:solidFill>
                  <a:srgbClr val="13294B"/>
                </a:solidFill>
              </a:rPr>
              <a:t>– Criterio direttivo per l’attuazione della Direttiva  (UE)  2016/680  relativa ai trattamenti in ambito penale (termine di recepimento: 6 maggio 2018).</a:t>
            </a:r>
          </a:p>
          <a:p>
            <a:pPr lvl="1">
              <a:lnSpc>
                <a:spcPct val="150000"/>
              </a:lnSpc>
            </a:pPr>
            <a:r>
              <a:rPr lang="it-IT" sz="2000" b="1" dirty="0">
                <a:solidFill>
                  <a:srgbClr val="13294B"/>
                </a:solidFill>
              </a:rPr>
              <a:t>Articolo 13 </a:t>
            </a:r>
            <a:r>
              <a:rPr lang="it-IT" sz="2000" dirty="0">
                <a:solidFill>
                  <a:srgbClr val="13294B"/>
                </a:solidFill>
              </a:rPr>
              <a:t>– Delega al Governo per l’adeguamento della  normativa  nazionale  alle   disposizioni del regolamento (UE) 2016/679.</a:t>
            </a:r>
          </a:p>
        </p:txBody>
      </p:sp>
    </p:spTree>
    <p:extLst>
      <p:ext uri="{BB962C8B-B14F-4D97-AF65-F5344CB8AC3E}">
        <p14:creationId xmlns:p14="http://schemas.microsoft.com/office/powerpoint/2010/main" val="15028633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Diritto di Rettifica</a:t>
            </a:r>
          </a:p>
        </p:txBody>
      </p:sp>
      <p:sp>
        <p:nvSpPr>
          <p:cNvPr id="4" name="Segnaposto contenuto 7">
            <a:extLst>
              <a:ext uri="{FF2B5EF4-FFF2-40B4-BE49-F238E27FC236}">
                <a16:creationId xmlns:a16="http://schemas.microsoft.com/office/drawing/2014/main" id="{7BA90E61-7C18-4E23-BE8A-7201967122FB}"/>
              </a:ext>
            </a:extLst>
          </p:cNvPr>
          <p:cNvSpPr>
            <a:spLocks noGrp="1"/>
          </p:cNvSpPr>
          <p:nvPr>
            <p:ph idx="4294967295"/>
          </p:nvPr>
        </p:nvSpPr>
        <p:spPr>
          <a:xfrm>
            <a:off x="276225" y="1752233"/>
            <a:ext cx="8683970" cy="4918389"/>
          </a:xfrm>
          <a:prstGeom prst="rect">
            <a:avLst/>
          </a:prstGeom>
        </p:spPr>
        <p:txBody>
          <a:bodyPr/>
          <a:lstStyle/>
          <a:p>
            <a:pPr marL="0" indent="0">
              <a:buNone/>
            </a:pPr>
            <a:r>
              <a:rPr lang="it-IT" sz="2000" dirty="0">
                <a:solidFill>
                  <a:srgbClr val="13294B"/>
                </a:solidFill>
              </a:rPr>
              <a:t>Conformemente al principio di esattezza dei d.p. </a:t>
            </a:r>
            <a:r>
              <a:rPr lang="it-IT" sz="2000" baseline="30000" dirty="0">
                <a:solidFill>
                  <a:srgbClr val="13294B"/>
                </a:solidFill>
              </a:rPr>
              <a:t>(</a:t>
            </a:r>
            <a:r>
              <a:rPr lang="it-IT" sz="2000" baseline="30000" dirty="0">
                <a:solidFill>
                  <a:srgbClr val="13294B"/>
                </a:solidFill>
                <a:hlinkClick r:id="" action="ppaction://noaction"/>
              </a:rPr>
              <a:t>ved</a:t>
            </a:r>
            <a:r>
              <a:rPr lang="it-IT" sz="2000" baseline="30000" dirty="0">
                <a:solidFill>
                  <a:srgbClr val="13294B"/>
                </a:solidFill>
              </a:rPr>
              <a:t>.)</a:t>
            </a:r>
            <a:r>
              <a:rPr lang="it-IT" sz="2000" dirty="0">
                <a:solidFill>
                  <a:srgbClr val="13294B"/>
                </a:solidFill>
              </a:rPr>
              <a:t>,</a:t>
            </a:r>
          </a:p>
          <a:p>
            <a:r>
              <a:rPr lang="it-IT" sz="2000" dirty="0">
                <a:solidFill>
                  <a:srgbClr val="13294B"/>
                </a:solidFill>
              </a:rPr>
              <a:t>l’interessato ha il diritto</a:t>
            </a:r>
            <a:r>
              <a:rPr lang="it-IT" sz="2000" baseline="30000" dirty="0">
                <a:solidFill>
                  <a:srgbClr val="13294B"/>
                </a:solidFill>
              </a:rPr>
              <a:t> </a:t>
            </a:r>
            <a:r>
              <a:rPr lang="it-IT" sz="2000" dirty="0">
                <a:solidFill>
                  <a:srgbClr val="13294B"/>
                </a:solidFill>
              </a:rPr>
              <a:t>di ottenere dal titolare del trattamento, </a:t>
            </a:r>
            <a:r>
              <a:rPr lang="it-IT" sz="2000" u="sng" dirty="0">
                <a:solidFill>
                  <a:srgbClr val="13294B"/>
                </a:solidFill>
                <a:uFill>
                  <a:solidFill>
                    <a:srgbClr val="C00000"/>
                  </a:solidFill>
                </a:uFill>
              </a:rPr>
              <a:t>senza ingiustificato ritardo</a:t>
            </a:r>
            <a:endParaRPr lang="it-IT" sz="1800" b="1" u="sng" dirty="0">
              <a:solidFill>
                <a:srgbClr val="13294B"/>
              </a:solidFill>
              <a:uFill>
                <a:solidFill>
                  <a:srgbClr val="C00000"/>
                </a:solidFill>
              </a:uFill>
            </a:endParaRPr>
          </a:p>
          <a:p>
            <a:pPr marL="0" indent="0" algn="ctr">
              <a:buNone/>
            </a:pPr>
            <a:r>
              <a:rPr lang="it-IT" sz="2400" b="1" dirty="0">
                <a:solidFill>
                  <a:srgbClr val="13294B"/>
                </a:solidFill>
                <a:highlight>
                  <a:srgbClr val="EAEAEA"/>
                </a:highlight>
              </a:rPr>
              <a:t>la rettifica dei d.p. inesatti</a:t>
            </a:r>
            <a:r>
              <a:rPr lang="it-IT" sz="2400" dirty="0">
                <a:solidFill>
                  <a:srgbClr val="13294B"/>
                </a:solidFill>
                <a:highlight>
                  <a:srgbClr val="EAEAEA"/>
                </a:highlight>
              </a:rPr>
              <a:t>.</a:t>
            </a:r>
          </a:p>
          <a:p>
            <a:r>
              <a:rPr lang="it-IT" sz="2000" i="1" dirty="0">
                <a:solidFill>
                  <a:srgbClr val="13294B"/>
                </a:solidFill>
              </a:rPr>
              <a:t>Tenuto conto delle finalità del trattamento</a:t>
            </a:r>
            <a:r>
              <a:rPr lang="it-IT" sz="2000" dirty="0">
                <a:solidFill>
                  <a:srgbClr val="13294B"/>
                </a:solidFill>
              </a:rPr>
              <a:t>, l’interessato ha inoltre</a:t>
            </a:r>
          </a:p>
          <a:p>
            <a:pPr lvl="1"/>
            <a:r>
              <a:rPr lang="it-IT" sz="2000" dirty="0">
                <a:solidFill>
                  <a:srgbClr val="13294B"/>
                </a:solidFill>
              </a:rPr>
              <a:t>il diritto di ottenere </a:t>
            </a:r>
            <a:r>
              <a:rPr lang="it-IT" sz="2000" b="1" dirty="0">
                <a:solidFill>
                  <a:srgbClr val="13294B"/>
                </a:solidFill>
              </a:rPr>
              <a:t>l’integrazione</a:t>
            </a:r>
            <a:r>
              <a:rPr lang="it-IT" sz="2000" dirty="0">
                <a:solidFill>
                  <a:srgbClr val="13294B"/>
                </a:solidFill>
              </a:rPr>
              <a:t> dei dati personali incompleti, anche fornendo una dichiarazione integrativa.</a:t>
            </a:r>
          </a:p>
          <a:p>
            <a:pPr lvl="1"/>
            <a:endParaRPr lang="it-IT" dirty="0">
              <a:solidFill>
                <a:srgbClr val="13294B"/>
              </a:solidFill>
            </a:endParaRPr>
          </a:p>
          <a:p>
            <a:pPr marL="0" indent="0" algn="just">
              <a:buNone/>
            </a:pPr>
            <a:r>
              <a:rPr lang="it-IT" sz="2000" dirty="0">
                <a:solidFill>
                  <a:srgbClr val="13294B"/>
                </a:solidFill>
                <a:highlight>
                  <a:srgbClr val="EAEAEA"/>
                </a:highlight>
              </a:rPr>
              <a:t>Quando contesta l’esattezza dei d.p., l’interessato ha anche il diritto di ottenere dal </a:t>
            </a:r>
            <a:r>
              <a:rPr lang="it-IT" sz="2000" cap="small" dirty="0">
                <a:solidFill>
                  <a:srgbClr val="13294B"/>
                </a:solidFill>
                <a:highlight>
                  <a:srgbClr val="EAEAEA"/>
                </a:highlight>
              </a:rPr>
              <a:t>tdtr</a:t>
            </a:r>
            <a:r>
              <a:rPr lang="it-IT" sz="2000" dirty="0">
                <a:solidFill>
                  <a:srgbClr val="13294B"/>
                </a:solidFill>
                <a:highlight>
                  <a:srgbClr val="EAEAEA"/>
                </a:highlight>
              </a:rPr>
              <a:t> la limitazione del tr. per il tempo necessario alla verifica (art. 18.1.a).</a:t>
            </a:r>
          </a:p>
          <a:p>
            <a:pPr marL="0" lvl="0" indent="0" algn="r">
              <a:buNone/>
            </a:pPr>
            <a:r>
              <a:rPr lang="it-IT" sz="1800" i="1" dirty="0">
                <a:solidFill>
                  <a:srgbClr val="13294B"/>
                </a:solidFill>
              </a:rPr>
              <a:t>Diritto di rettifica - Art. 16</a:t>
            </a:r>
            <a:endParaRPr lang="it-IT" sz="2400" dirty="0">
              <a:solidFill>
                <a:srgbClr val="13294B"/>
              </a:solidFill>
            </a:endParaRPr>
          </a:p>
        </p:txBody>
      </p:sp>
    </p:spTree>
    <p:extLst>
      <p:ext uri="{BB962C8B-B14F-4D97-AF65-F5344CB8AC3E}">
        <p14:creationId xmlns:p14="http://schemas.microsoft.com/office/powerpoint/2010/main" val="21201908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Diritto «all’oblio»</a:t>
            </a:r>
            <a:r>
              <a:rPr lang="it-IT" baseline="30000" dirty="0"/>
              <a:t> </a:t>
            </a:r>
            <a:r>
              <a:rPr lang="it-IT" dirty="0"/>
              <a:t>(diritto alla cancellazione)</a:t>
            </a:r>
          </a:p>
        </p:txBody>
      </p:sp>
      <p:sp>
        <p:nvSpPr>
          <p:cNvPr id="4" name="Segnaposto contenuto 7">
            <a:extLst>
              <a:ext uri="{FF2B5EF4-FFF2-40B4-BE49-F238E27FC236}">
                <a16:creationId xmlns:a16="http://schemas.microsoft.com/office/drawing/2014/main" id="{7BA90E61-7C18-4E23-BE8A-7201967122FB}"/>
              </a:ext>
            </a:extLst>
          </p:cNvPr>
          <p:cNvSpPr>
            <a:spLocks noGrp="1"/>
          </p:cNvSpPr>
          <p:nvPr>
            <p:ph idx="4294967295"/>
          </p:nvPr>
        </p:nvSpPr>
        <p:spPr>
          <a:xfrm>
            <a:off x="276225" y="1797205"/>
            <a:ext cx="8683970" cy="4341701"/>
          </a:xfrm>
          <a:prstGeom prst="rect">
            <a:avLst/>
          </a:prstGeom>
        </p:spPr>
        <p:txBody>
          <a:bodyPr/>
          <a:lstStyle/>
          <a:p>
            <a:pPr marL="0" lvl="0" indent="0">
              <a:buNone/>
            </a:pPr>
            <a:r>
              <a:rPr lang="it-IT" sz="2000" dirty="0">
                <a:solidFill>
                  <a:srgbClr val="13294B"/>
                </a:solidFill>
                <a:uFill>
                  <a:solidFill>
                    <a:srgbClr val="C00000"/>
                  </a:solidFill>
                </a:uFill>
              </a:rPr>
              <a:t>L’interessato ha il </a:t>
            </a:r>
            <a:r>
              <a:rPr lang="it-IT" sz="2000" b="1" dirty="0">
                <a:solidFill>
                  <a:srgbClr val="13294B"/>
                </a:solidFill>
                <a:uFill>
                  <a:solidFill>
                    <a:srgbClr val="C00000"/>
                  </a:solidFill>
                </a:uFill>
              </a:rPr>
              <a:t>diritto di ottenere la cancellazione </a:t>
            </a:r>
            <a:r>
              <a:rPr lang="it-IT" sz="2000" dirty="0">
                <a:solidFill>
                  <a:srgbClr val="13294B"/>
                </a:solidFill>
                <a:uFill>
                  <a:solidFill>
                    <a:srgbClr val="C00000"/>
                  </a:solidFill>
                </a:uFill>
              </a:rPr>
              <a:t>dei dati personali che lo riguardano, senza ingiustificato ritardo</a:t>
            </a:r>
          </a:p>
          <a:p>
            <a:pPr marL="0" lvl="0" indent="0">
              <a:buNone/>
            </a:pPr>
            <a:endParaRPr lang="it-IT" sz="2000" dirty="0">
              <a:solidFill>
                <a:srgbClr val="13294B"/>
              </a:solidFill>
              <a:uFill>
                <a:solidFill>
                  <a:srgbClr val="C00000"/>
                </a:solidFill>
              </a:uFill>
            </a:endParaRPr>
          </a:p>
          <a:p>
            <a:pPr marL="0" lvl="0" indent="0" algn="ctr">
              <a:buNone/>
            </a:pPr>
            <a:r>
              <a:rPr lang="it-IT" sz="2400" dirty="0">
                <a:solidFill>
                  <a:srgbClr val="13294B"/>
                </a:solidFill>
                <a:highlight>
                  <a:srgbClr val="EAEAEA"/>
                </a:highlight>
                <a:uFill>
                  <a:solidFill>
                    <a:srgbClr val="C00000"/>
                  </a:solidFill>
                </a:uFill>
              </a:rPr>
              <a:t>e il </a:t>
            </a:r>
            <a:r>
              <a:rPr lang="it-IT" sz="2400" cap="small" dirty="0">
                <a:solidFill>
                  <a:srgbClr val="13294B"/>
                </a:solidFill>
                <a:highlight>
                  <a:srgbClr val="EAEAEA"/>
                </a:highlight>
                <a:uFill>
                  <a:solidFill>
                    <a:srgbClr val="C00000"/>
                  </a:solidFill>
                </a:uFill>
              </a:rPr>
              <a:t>tdtr</a:t>
            </a:r>
            <a:r>
              <a:rPr lang="it-IT" sz="2400" dirty="0">
                <a:solidFill>
                  <a:srgbClr val="13294B"/>
                </a:solidFill>
                <a:highlight>
                  <a:srgbClr val="EAEAEA"/>
                </a:highlight>
                <a:uFill>
                  <a:solidFill>
                    <a:srgbClr val="C00000"/>
                  </a:solidFill>
                </a:uFill>
              </a:rPr>
              <a:t> ha l’obbligo di cancellare i d.p.,</a:t>
            </a:r>
          </a:p>
          <a:p>
            <a:pPr marL="0" lvl="0" indent="0">
              <a:buNone/>
            </a:pPr>
            <a:endParaRPr lang="it-IT" sz="2000" dirty="0">
              <a:solidFill>
                <a:srgbClr val="13294B"/>
              </a:solidFill>
              <a:uFill>
                <a:solidFill>
                  <a:srgbClr val="C00000"/>
                </a:solidFill>
              </a:uFill>
            </a:endParaRPr>
          </a:p>
          <a:p>
            <a:pPr marL="0" lvl="0" indent="0">
              <a:buNone/>
            </a:pPr>
            <a:r>
              <a:rPr lang="it-IT" sz="2000" dirty="0">
                <a:solidFill>
                  <a:srgbClr val="13294B"/>
                </a:solidFill>
                <a:uFill>
                  <a:solidFill>
                    <a:srgbClr val="C00000"/>
                  </a:solidFill>
                </a:uFill>
              </a:rPr>
              <a:t>in una serie di casi, tassativi, in cui </a:t>
            </a:r>
            <a:r>
              <a:rPr lang="it-IT" sz="2000" b="1" dirty="0">
                <a:solidFill>
                  <a:srgbClr val="13294B"/>
                </a:solidFill>
                <a:uFill>
                  <a:solidFill>
                    <a:srgbClr val="C00000"/>
                  </a:solidFill>
                </a:uFill>
              </a:rPr>
              <a:t>la conservazione di tali dati viola il regolamento</a:t>
            </a:r>
            <a:r>
              <a:rPr lang="it-IT" sz="2000" dirty="0">
                <a:solidFill>
                  <a:srgbClr val="13294B"/>
                </a:solidFill>
                <a:uFill>
                  <a:solidFill>
                    <a:srgbClr val="C00000"/>
                  </a:solidFill>
                </a:uFill>
              </a:rPr>
              <a:t> o il diritto dell’Unione o degli Stati membri cui è soggetto il titolare del trattamento,</a:t>
            </a:r>
          </a:p>
          <a:p>
            <a:pPr marL="0" lvl="0" indent="0">
              <a:buNone/>
            </a:pPr>
            <a:r>
              <a:rPr lang="it-IT" sz="2000" dirty="0">
                <a:solidFill>
                  <a:srgbClr val="13294B"/>
                </a:solidFill>
                <a:uFill>
                  <a:solidFill>
                    <a:srgbClr val="C00000"/>
                  </a:solidFill>
                </a:uFill>
              </a:rPr>
              <a:t>in particolare – per es. – quando i d.p. non sono più necessari per le finalità per le quali sono stati raccolti o altrimenti trattati.</a:t>
            </a:r>
          </a:p>
          <a:p>
            <a:pPr marL="0" lvl="0" indent="0">
              <a:buNone/>
            </a:pPr>
            <a:endParaRPr lang="it-IT" sz="2000" dirty="0">
              <a:solidFill>
                <a:srgbClr val="13294B"/>
              </a:solidFill>
              <a:uFill>
                <a:solidFill>
                  <a:srgbClr val="C00000"/>
                </a:solidFill>
              </a:uFill>
            </a:endParaRPr>
          </a:p>
          <a:p>
            <a:pPr marL="0" lvl="0" indent="0" algn="r">
              <a:buNone/>
            </a:pPr>
            <a:r>
              <a:rPr lang="it-IT" sz="1800" i="1" dirty="0">
                <a:solidFill>
                  <a:srgbClr val="13294B"/>
                </a:solidFill>
              </a:rPr>
              <a:t>Diritto alla cancellazione - Art. 17</a:t>
            </a:r>
            <a:endParaRPr lang="it-IT" sz="2400" dirty="0">
              <a:solidFill>
                <a:srgbClr val="13294B"/>
              </a:solidFill>
            </a:endParaRPr>
          </a:p>
        </p:txBody>
      </p:sp>
    </p:spTree>
    <p:extLst>
      <p:ext uri="{BB962C8B-B14F-4D97-AF65-F5344CB8AC3E}">
        <p14:creationId xmlns:p14="http://schemas.microsoft.com/office/powerpoint/2010/main" val="17173162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Diritto alla Limitazione del Trattamento</a:t>
            </a:r>
          </a:p>
        </p:txBody>
      </p:sp>
      <p:sp>
        <p:nvSpPr>
          <p:cNvPr id="4" name="Text Placeholder 3"/>
          <p:cNvSpPr>
            <a:spLocks noGrp="1"/>
          </p:cNvSpPr>
          <p:nvPr>
            <p:ph idx="4294967295"/>
          </p:nvPr>
        </p:nvSpPr>
        <p:spPr>
          <a:xfrm>
            <a:off x="276225" y="1737245"/>
            <a:ext cx="8683970" cy="5152180"/>
          </a:xfrm>
          <a:prstGeom prst="rect">
            <a:avLst/>
          </a:prstGeom>
        </p:spPr>
        <p:txBody>
          <a:bodyPr>
            <a:spAutoFit/>
          </a:bodyPr>
          <a:lstStyle/>
          <a:p>
            <a:pPr marL="0" indent="0">
              <a:buNone/>
            </a:pPr>
            <a:r>
              <a:rPr lang="it-IT" sz="2400" dirty="0">
                <a:solidFill>
                  <a:srgbClr val="13294B"/>
                </a:solidFill>
                <a:uFill>
                  <a:solidFill>
                    <a:srgbClr val="C00000"/>
                  </a:solidFill>
                </a:uFill>
              </a:rPr>
              <a:t>L’interessato ha il </a:t>
            </a:r>
            <a:r>
              <a:rPr lang="it-IT" sz="2400" dirty="0">
                <a:solidFill>
                  <a:srgbClr val="3EB1C8"/>
                </a:solidFill>
                <a:uFill>
                  <a:solidFill>
                    <a:srgbClr val="C00000"/>
                  </a:solidFill>
                </a:uFill>
              </a:rPr>
              <a:t>diritto di ottenere </a:t>
            </a:r>
            <a:r>
              <a:rPr lang="it-IT" sz="2400" dirty="0">
                <a:solidFill>
                  <a:srgbClr val="13294B"/>
                </a:solidFill>
                <a:uFill>
                  <a:solidFill>
                    <a:srgbClr val="C00000"/>
                  </a:solidFill>
                </a:uFill>
              </a:rPr>
              <a:t>dal </a:t>
            </a:r>
            <a:r>
              <a:rPr lang="it-IT" sz="2400" cap="small" dirty="0">
                <a:solidFill>
                  <a:srgbClr val="13294B"/>
                </a:solidFill>
                <a:uFill>
                  <a:solidFill>
                    <a:srgbClr val="C00000"/>
                  </a:solidFill>
                </a:uFill>
              </a:rPr>
              <a:t>tdtr</a:t>
            </a:r>
            <a:r>
              <a:rPr lang="it-IT" sz="2400" dirty="0">
                <a:solidFill>
                  <a:srgbClr val="13294B"/>
                </a:solidFill>
                <a:uFill>
                  <a:solidFill>
                    <a:srgbClr val="C00000"/>
                  </a:solidFill>
                </a:uFill>
              </a:rPr>
              <a:t> </a:t>
            </a:r>
            <a:r>
              <a:rPr lang="it-IT" sz="2400" b="1" dirty="0">
                <a:solidFill>
                  <a:srgbClr val="13294B"/>
                </a:solidFill>
                <a:uFill>
                  <a:solidFill>
                    <a:srgbClr val="C00000"/>
                  </a:solidFill>
                </a:uFill>
              </a:rPr>
              <a:t>la limitazione del trattamento </a:t>
            </a:r>
            <a:r>
              <a:rPr lang="it-IT" sz="2400" dirty="0">
                <a:solidFill>
                  <a:srgbClr val="13294B"/>
                </a:solidFill>
                <a:uFill>
                  <a:solidFill>
                    <a:srgbClr val="C00000"/>
                  </a:solidFill>
                </a:uFill>
              </a:rPr>
              <a:t>nelle seguenti ipotesi:</a:t>
            </a:r>
          </a:p>
          <a:p>
            <a:pPr marL="0" indent="0">
              <a:buNone/>
            </a:pPr>
            <a:endParaRPr lang="it-IT" sz="2400" dirty="0">
              <a:solidFill>
                <a:srgbClr val="13294B"/>
              </a:solidFill>
              <a:uFill>
                <a:solidFill>
                  <a:srgbClr val="C00000"/>
                </a:solidFill>
              </a:uFill>
            </a:endParaRPr>
          </a:p>
          <a:p>
            <a:pPr marL="457200" lvl="1" indent="0">
              <a:buNone/>
            </a:pPr>
            <a:r>
              <a:rPr lang="it-IT" dirty="0">
                <a:solidFill>
                  <a:srgbClr val="13294B"/>
                </a:solidFill>
                <a:uFill>
                  <a:solidFill>
                    <a:srgbClr val="C00000"/>
                  </a:solidFill>
                </a:uFill>
              </a:rPr>
              <a:t>a) l’interessato </a:t>
            </a:r>
            <a:r>
              <a:rPr lang="it-IT" dirty="0">
                <a:solidFill>
                  <a:srgbClr val="3EB1C8"/>
                </a:solidFill>
                <a:uFill>
                  <a:solidFill>
                    <a:srgbClr val="C00000"/>
                  </a:solidFill>
                </a:uFill>
              </a:rPr>
              <a:t>contesta l’esattezza </a:t>
            </a:r>
            <a:r>
              <a:rPr lang="it-IT" dirty="0">
                <a:solidFill>
                  <a:srgbClr val="13294B"/>
                </a:solidFill>
                <a:uFill>
                  <a:solidFill>
                    <a:srgbClr val="C00000"/>
                  </a:solidFill>
                </a:uFill>
              </a:rPr>
              <a:t>dei d.p.,</a:t>
            </a:r>
          </a:p>
          <a:p>
            <a:pPr lvl="2"/>
            <a:r>
              <a:rPr lang="it-IT" dirty="0">
                <a:solidFill>
                  <a:srgbClr val="13294B"/>
                </a:solidFill>
                <a:uFill>
                  <a:solidFill>
                    <a:srgbClr val="C00000"/>
                  </a:solidFill>
                </a:uFill>
              </a:rPr>
              <a:t>la limitazione dovrà valere per il periodo necessario al </a:t>
            </a:r>
            <a:r>
              <a:rPr lang="it-IT" cap="small" dirty="0">
                <a:solidFill>
                  <a:srgbClr val="13294B"/>
                </a:solidFill>
                <a:uFill>
                  <a:solidFill>
                    <a:srgbClr val="C00000"/>
                  </a:solidFill>
                </a:uFill>
              </a:rPr>
              <a:t>tdtr</a:t>
            </a:r>
            <a:r>
              <a:rPr lang="it-IT" dirty="0">
                <a:solidFill>
                  <a:srgbClr val="13294B"/>
                </a:solidFill>
                <a:uFill>
                  <a:solidFill>
                    <a:srgbClr val="C00000"/>
                  </a:solidFill>
                </a:uFill>
              </a:rPr>
              <a:t> per verificare l’esattezza di tali dati personali;</a:t>
            </a:r>
          </a:p>
          <a:p>
            <a:pPr marL="457200" lvl="1" indent="0">
              <a:buNone/>
            </a:pPr>
            <a:r>
              <a:rPr lang="it-IT" dirty="0">
                <a:solidFill>
                  <a:srgbClr val="13294B"/>
                </a:solidFill>
                <a:uFill>
                  <a:solidFill>
                    <a:srgbClr val="C00000"/>
                  </a:solidFill>
                </a:uFill>
              </a:rPr>
              <a:t>b)	il trattamento è illecito</a:t>
            </a:r>
          </a:p>
          <a:p>
            <a:pPr lvl="2"/>
            <a:r>
              <a:rPr lang="it-IT" dirty="0">
                <a:solidFill>
                  <a:srgbClr val="3EB1C8"/>
                </a:solidFill>
                <a:uFill>
                  <a:solidFill>
                    <a:srgbClr val="C00000"/>
                  </a:solidFill>
                </a:uFill>
              </a:rPr>
              <a:t>e l’interessato si oppone alla cancellazione </a:t>
            </a:r>
            <a:r>
              <a:rPr lang="it-IT" dirty="0">
                <a:solidFill>
                  <a:srgbClr val="13294B"/>
                </a:solidFill>
                <a:uFill>
                  <a:solidFill>
                    <a:srgbClr val="C00000"/>
                  </a:solidFill>
                </a:uFill>
              </a:rPr>
              <a:t>dei dati personali e chiede invece che ne sia limitato l’utilizzo;</a:t>
            </a:r>
          </a:p>
          <a:p>
            <a:pPr lvl="2"/>
            <a:endParaRPr lang="it-IT" dirty="0">
              <a:solidFill>
                <a:srgbClr val="13294B"/>
              </a:solidFill>
              <a:uFill>
                <a:solidFill>
                  <a:srgbClr val="C00000"/>
                </a:solidFill>
              </a:uFill>
            </a:endParaRPr>
          </a:p>
          <a:p>
            <a:pPr marL="0" lvl="0" indent="0" algn="r">
              <a:buNone/>
            </a:pPr>
            <a:r>
              <a:rPr lang="it-IT" sz="1800" i="1" dirty="0">
                <a:solidFill>
                  <a:srgbClr val="13294B"/>
                </a:solidFill>
              </a:rPr>
              <a:t>Diritto di limitazione di trattamento - Art. 18</a:t>
            </a:r>
            <a:endParaRPr lang="it-IT" sz="2400" dirty="0">
              <a:solidFill>
                <a:srgbClr val="13294B"/>
              </a:solidFill>
            </a:endParaRPr>
          </a:p>
          <a:p>
            <a:pPr lvl="2"/>
            <a:endParaRPr lang="it-IT" dirty="0">
              <a:solidFill>
                <a:srgbClr val="13294B"/>
              </a:solidFill>
              <a:uFill>
                <a:solidFill>
                  <a:srgbClr val="C00000"/>
                </a:solidFill>
              </a:uFill>
            </a:endParaRPr>
          </a:p>
        </p:txBody>
      </p:sp>
    </p:spTree>
    <p:extLst>
      <p:ext uri="{BB962C8B-B14F-4D97-AF65-F5344CB8AC3E}">
        <p14:creationId xmlns:p14="http://schemas.microsoft.com/office/powerpoint/2010/main" val="9341487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Diritto alla Portabilità dei </a:t>
            </a:r>
            <a:r>
              <a:rPr lang="it-IT" dirty="0" err="1"/>
              <a:t>d.p.</a:t>
            </a:r>
            <a:endParaRPr lang="it-IT" dirty="0"/>
          </a:p>
        </p:txBody>
      </p:sp>
      <p:sp>
        <p:nvSpPr>
          <p:cNvPr id="4" name="Segnaposto contenuto 2">
            <a:extLst>
              <a:ext uri="{FF2B5EF4-FFF2-40B4-BE49-F238E27FC236}">
                <a16:creationId xmlns:a16="http://schemas.microsoft.com/office/drawing/2014/main" id="{37A73318-1F74-494E-8E02-B1BCA9599263}"/>
              </a:ext>
            </a:extLst>
          </p:cNvPr>
          <p:cNvSpPr>
            <a:spLocks noGrp="1"/>
          </p:cNvSpPr>
          <p:nvPr>
            <p:ph idx="4294967295"/>
          </p:nvPr>
        </p:nvSpPr>
        <p:spPr>
          <a:xfrm>
            <a:off x="276225" y="1722254"/>
            <a:ext cx="8683970" cy="4639219"/>
          </a:xfrm>
          <a:prstGeom prst="rect">
            <a:avLst/>
          </a:prstGeom>
        </p:spPr>
        <p:txBody>
          <a:bodyPr/>
          <a:lstStyle/>
          <a:p>
            <a:r>
              <a:rPr lang="it-IT" sz="2400" dirty="0">
                <a:solidFill>
                  <a:srgbClr val="13294B"/>
                </a:solidFill>
                <a:uFill>
                  <a:solidFill>
                    <a:srgbClr val="C00000"/>
                  </a:solidFill>
                </a:uFill>
              </a:rPr>
              <a:t>Per rafforzare ulteriormente il controllo sui propri dati</a:t>
            </a:r>
            <a:r>
              <a:rPr lang="it-IT" sz="2400" dirty="0">
                <a:solidFill>
                  <a:srgbClr val="13294B"/>
                </a:solidFill>
              </a:rPr>
              <a:t> il RGPD riconosce all’interessato il diritto alla portabilità dei </a:t>
            </a:r>
            <a:r>
              <a:rPr lang="it-IT" sz="2400" dirty="0" err="1">
                <a:solidFill>
                  <a:srgbClr val="13294B"/>
                </a:solidFill>
              </a:rPr>
              <a:t>d.p</a:t>
            </a:r>
            <a:r>
              <a:rPr lang="it-IT" sz="2400" dirty="0">
                <a:solidFill>
                  <a:srgbClr val="13294B"/>
                </a:solidFill>
              </a:rPr>
              <a:t>, ossia il diritto:</a:t>
            </a:r>
          </a:p>
          <a:p>
            <a:pPr lvl="1"/>
            <a:r>
              <a:rPr lang="it-IT" sz="2000" dirty="0">
                <a:solidFill>
                  <a:srgbClr val="13294B"/>
                </a:solidFill>
              </a:rPr>
              <a:t>di </a:t>
            </a:r>
            <a:r>
              <a:rPr lang="it-IT" sz="2000" dirty="0">
                <a:solidFill>
                  <a:srgbClr val="3EB1C8"/>
                </a:solidFill>
              </a:rPr>
              <a:t>ricevere in un formato strutturato, di uso comune e leggibile da dispositivo automatico </a:t>
            </a:r>
            <a:r>
              <a:rPr lang="it-IT" sz="2000" dirty="0">
                <a:solidFill>
                  <a:srgbClr val="13294B"/>
                </a:solidFill>
              </a:rPr>
              <a:t>i d.p. che lo riguardano, che abbia fornito a un </a:t>
            </a:r>
            <a:r>
              <a:rPr lang="it-IT" sz="2000" cap="small" dirty="0">
                <a:solidFill>
                  <a:srgbClr val="13294B"/>
                </a:solidFill>
              </a:rPr>
              <a:t>tdtr</a:t>
            </a:r>
            <a:r>
              <a:rPr lang="it-IT" sz="2000" dirty="0">
                <a:solidFill>
                  <a:srgbClr val="13294B"/>
                </a:solidFill>
              </a:rPr>
              <a:t>, e</a:t>
            </a:r>
          </a:p>
          <a:p>
            <a:pPr lvl="1"/>
            <a:r>
              <a:rPr lang="it-IT" sz="2000" dirty="0">
                <a:solidFill>
                  <a:srgbClr val="13294B"/>
                </a:solidFill>
              </a:rPr>
              <a:t>di trasmettere tali dati a un altro </a:t>
            </a:r>
            <a:r>
              <a:rPr lang="it-IT" cap="small" dirty="0">
                <a:solidFill>
                  <a:srgbClr val="3EB1C8"/>
                </a:solidFill>
              </a:rPr>
              <a:t>tdtr</a:t>
            </a:r>
            <a:r>
              <a:rPr lang="it-IT" cap="small" dirty="0">
                <a:solidFill>
                  <a:srgbClr val="13294B"/>
                </a:solidFill>
              </a:rPr>
              <a:t> </a:t>
            </a:r>
            <a:r>
              <a:rPr lang="it-IT" sz="2000" dirty="0">
                <a:solidFill>
                  <a:srgbClr val="13294B"/>
                </a:solidFill>
              </a:rPr>
              <a:t>senza impedimenti da parte del </a:t>
            </a:r>
            <a:r>
              <a:rPr lang="it-IT" cap="small" dirty="0">
                <a:solidFill>
                  <a:srgbClr val="13294B"/>
                </a:solidFill>
              </a:rPr>
              <a:t>tdtr </a:t>
            </a:r>
            <a:r>
              <a:rPr lang="it-IT" sz="2000" dirty="0">
                <a:solidFill>
                  <a:srgbClr val="13294B"/>
                </a:solidFill>
              </a:rPr>
              <a:t>cui li ha forniti.</a:t>
            </a:r>
          </a:p>
          <a:p>
            <a:pPr lvl="0"/>
            <a:r>
              <a:rPr lang="it-IT" sz="2000" dirty="0">
                <a:solidFill>
                  <a:srgbClr val="13294B"/>
                </a:solidFill>
              </a:rPr>
              <a:t>Deve trattarsi di </a:t>
            </a:r>
            <a:r>
              <a:rPr lang="it-IT" sz="2000" dirty="0">
                <a:solidFill>
                  <a:srgbClr val="3EB1C8"/>
                </a:solidFill>
              </a:rPr>
              <a:t>tr. basati sul consenso </a:t>
            </a:r>
            <a:r>
              <a:rPr lang="it-IT" sz="2000" dirty="0">
                <a:solidFill>
                  <a:srgbClr val="13294B"/>
                </a:solidFill>
              </a:rPr>
              <a:t>oppure necessari all’esecuzione di un contratto o di misure precontrattuali.</a:t>
            </a:r>
          </a:p>
          <a:p>
            <a:pPr lvl="0"/>
            <a:r>
              <a:rPr lang="it-IT" sz="2000" dirty="0">
                <a:solidFill>
                  <a:srgbClr val="13294B"/>
                </a:solidFill>
              </a:rPr>
              <a:t>In entrambi i casi, deve trattarsi di </a:t>
            </a:r>
            <a:r>
              <a:rPr lang="it-IT" sz="2000" dirty="0">
                <a:solidFill>
                  <a:srgbClr val="3EB1C8"/>
                </a:solidFill>
              </a:rPr>
              <a:t>trattamenti automatizzati</a:t>
            </a:r>
            <a:r>
              <a:rPr lang="it-IT" sz="2000" dirty="0">
                <a:solidFill>
                  <a:srgbClr val="13294B"/>
                </a:solidFill>
              </a:rPr>
              <a:t>.</a:t>
            </a:r>
          </a:p>
          <a:p>
            <a:pPr lvl="0"/>
            <a:endParaRPr lang="it-IT" sz="2400" dirty="0">
              <a:solidFill>
                <a:srgbClr val="13294B"/>
              </a:solidFill>
            </a:endParaRPr>
          </a:p>
          <a:p>
            <a:pPr marL="0" lvl="0" indent="0" algn="r">
              <a:buNone/>
            </a:pPr>
            <a:r>
              <a:rPr lang="it-IT" sz="1800" i="1" dirty="0">
                <a:solidFill>
                  <a:srgbClr val="13294B"/>
                </a:solidFill>
              </a:rPr>
              <a:t>Diritto alla portabilità dei dati  - Art. 20</a:t>
            </a:r>
            <a:endParaRPr lang="it-IT" sz="2400" dirty="0">
              <a:solidFill>
                <a:srgbClr val="13294B"/>
              </a:solidFill>
            </a:endParaRPr>
          </a:p>
        </p:txBody>
      </p:sp>
    </p:spTree>
    <p:extLst>
      <p:ext uri="{BB962C8B-B14F-4D97-AF65-F5344CB8AC3E}">
        <p14:creationId xmlns:p14="http://schemas.microsoft.com/office/powerpoint/2010/main" val="18736485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Diritto di Opposizione</a:t>
            </a:r>
          </a:p>
        </p:txBody>
      </p:sp>
      <p:sp>
        <p:nvSpPr>
          <p:cNvPr id="4" name="Segnaposto contenuto 2">
            <a:extLst>
              <a:ext uri="{FF2B5EF4-FFF2-40B4-BE49-F238E27FC236}">
                <a16:creationId xmlns:a16="http://schemas.microsoft.com/office/drawing/2014/main" id="{2708D9E3-3EC7-4DAE-AB9A-FF1DBE00762E}"/>
              </a:ext>
            </a:extLst>
          </p:cNvPr>
          <p:cNvSpPr>
            <a:spLocks noGrp="1"/>
          </p:cNvSpPr>
          <p:nvPr>
            <p:ph idx="4294967295"/>
          </p:nvPr>
        </p:nvSpPr>
        <p:spPr>
          <a:xfrm>
            <a:off x="276225" y="1722254"/>
            <a:ext cx="8683970" cy="4933658"/>
          </a:xfrm>
          <a:prstGeom prst="rect">
            <a:avLst/>
          </a:prstGeom>
        </p:spPr>
        <p:txBody>
          <a:bodyPr/>
          <a:lstStyle/>
          <a:p>
            <a:r>
              <a:rPr lang="it-IT" sz="2400" dirty="0">
                <a:solidFill>
                  <a:srgbClr val="13294B"/>
                </a:solidFill>
              </a:rPr>
              <a:t>Si è visto come il tr. di d.p. è </a:t>
            </a:r>
            <a:r>
              <a:rPr lang="it-IT" sz="2400" dirty="0">
                <a:solidFill>
                  <a:srgbClr val="3EB1C8"/>
                </a:solidFill>
              </a:rPr>
              <a:t>lecito</a:t>
            </a:r>
            <a:r>
              <a:rPr lang="it-IT" sz="2400" dirty="0">
                <a:solidFill>
                  <a:srgbClr val="13294B"/>
                </a:solidFill>
              </a:rPr>
              <a:t> quando è necessario (art. 6.1.e-f):</a:t>
            </a:r>
          </a:p>
          <a:p>
            <a:pPr lvl="1"/>
            <a:r>
              <a:rPr lang="it-IT" sz="2000" dirty="0">
                <a:solidFill>
                  <a:srgbClr val="13294B"/>
                </a:solidFill>
              </a:rPr>
              <a:t>per l’esecuzione di un </a:t>
            </a:r>
            <a:r>
              <a:rPr lang="it-IT" sz="2000" dirty="0">
                <a:solidFill>
                  <a:srgbClr val="13294B"/>
                </a:solidFill>
                <a:uFill>
                  <a:solidFill>
                    <a:srgbClr val="C00000"/>
                  </a:solidFill>
                </a:uFill>
              </a:rPr>
              <a:t>compito di interesse pubblico</a:t>
            </a:r>
            <a:r>
              <a:rPr lang="it-IT" sz="2000" dirty="0">
                <a:solidFill>
                  <a:srgbClr val="13294B"/>
                </a:solidFill>
              </a:rPr>
              <a:t> o connesso all’</a:t>
            </a:r>
            <a:r>
              <a:rPr lang="it-IT" sz="2000" dirty="0">
                <a:solidFill>
                  <a:srgbClr val="13294B"/>
                </a:solidFill>
                <a:uFill>
                  <a:solidFill>
                    <a:srgbClr val="C00000"/>
                  </a:solidFill>
                </a:uFill>
              </a:rPr>
              <a:t>esercizio di pubblici poteri</a:t>
            </a:r>
            <a:r>
              <a:rPr lang="it-IT" sz="2000" dirty="0">
                <a:solidFill>
                  <a:srgbClr val="13294B"/>
                </a:solidFill>
              </a:rPr>
              <a:t>,</a:t>
            </a:r>
          </a:p>
          <a:p>
            <a:pPr lvl="1"/>
            <a:r>
              <a:rPr lang="it-IT" sz="2000" dirty="0">
                <a:solidFill>
                  <a:srgbClr val="13294B"/>
                </a:solidFill>
              </a:rPr>
              <a:t>per il perseguimento del </a:t>
            </a:r>
            <a:r>
              <a:rPr lang="it-IT" sz="2000" dirty="0">
                <a:solidFill>
                  <a:srgbClr val="13294B"/>
                </a:solidFill>
                <a:uFill>
                  <a:solidFill>
                    <a:srgbClr val="C00000"/>
                  </a:solidFill>
                </a:uFill>
              </a:rPr>
              <a:t>legittimo interesse</a:t>
            </a:r>
            <a:r>
              <a:rPr lang="it-IT" sz="2000" dirty="0">
                <a:solidFill>
                  <a:srgbClr val="13294B"/>
                </a:solidFill>
              </a:rPr>
              <a:t> del </a:t>
            </a:r>
            <a:r>
              <a:rPr lang="it-IT" sz="2000" cap="small" dirty="0">
                <a:solidFill>
                  <a:srgbClr val="13294B"/>
                </a:solidFill>
              </a:rPr>
              <a:t>tdtr</a:t>
            </a:r>
            <a:r>
              <a:rPr lang="it-IT" sz="2000" dirty="0">
                <a:solidFill>
                  <a:srgbClr val="13294B"/>
                </a:solidFill>
              </a:rPr>
              <a:t> o di terzi.</a:t>
            </a:r>
          </a:p>
          <a:p>
            <a:r>
              <a:rPr lang="it-IT" sz="2400" dirty="0">
                <a:solidFill>
                  <a:srgbClr val="13294B"/>
                </a:solidFill>
              </a:rPr>
              <a:t>Il RGPD</a:t>
            </a:r>
            <a:r>
              <a:rPr lang="it-IT" sz="2400" baseline="30000" dirty="0">
                <a:solidFill>
                  <a:srgbClr val="13294B"/>
                </a:solidFill>
              </a:rPr>
              <a:t> </a:t>
            </a:r>
            <a:r>
              <a:rPr lang="it-IT" sz="2400" dirty="0">
                <a:solidFill>
                  <a:srgbClr val="13294B"/>
                </a:solidFill>
              </a:rPr>
              <a:t>riconosce all’interessato il </a:t>
            </a:r>
            <a:r>
              <a:rPr lang="it-IT" sz="2400" dirty="0">
                <a:solidFill>
                  <a:srgbClr val="3EB1C8"/>
                </a:solidFill>
              </a:rPr>
              <a:t>diritto di opporsi a tali trattamenti, </a:t>
            </a:r>
            <a:r>
              <a:rPr lang="it-IT" sz="2400" i="1" dirty="0">
                <a:solidFill>
                  <a:srgbClr val="3EB1C8"/>
                </a:solidFill>
              </a:rPr>
              <a:t>compresa la profilazione</a:t>
            </a:r>
            <a:r>
              <a:rPr lang="it-IT" sz="2400" baseline="30000" dirty="0">
                <a:solidFill>
                  <a:srgbClr val="3EB1C8"/>
                </a:solidFill>
              </a:rPr>
              <a:t> </a:t>
            </a:r>
            <a:r>
              <a:rPr lang="it-IT" sz="2400" baseline="30000" dirty="0">
                <a:solidFill>
                  <a:srgbClr val="13294B"/>
                </a:solidFill>
              </a:rPr>
              <a:t>(</a:t>
            </a:r>
            <a:r>
              <a:rPr lang="it-IT" sz="2400" baseline="30000" dirty="0">
                <a:solidFill>
                  <a:srgbClr val="13294B"/>
                </a:solidFill>
                <a:hlinkClick r:id="" action="ppaction://noaction"/>
              </a:rPr>
              <a:t>ved</a:t>
            </a:r>
            <a:r>
              <a:rPr lang="it-IT" sz="2400" baseline="30000" dirty="0">
                <a:solidFill>
                  <a:srgbClr val="13294B"/>
                </a:solidFill>
              </a:rPr>
              <a:t>.)</a:t>
            </a:r>
            <a:r>
              <a:rPr lang="it-IT" sz="2400" dirty="0">
                <a:solidFill>
                  <a:srgbClr val="13294B"/>
                </a:solidFill>
              </a:rPr>
              <a:t>, </a:t>
            </a:r>
            <a:r>
              <a:rPr lang="it-IT" sz="2400" dirty="0">
                <a:solidFill>
                  <a:srgbClr val="13294B"/>
                </a:solidFill>
                <a:uFill>
                  <a:solidFill>
                    <a:srgbClr val="C00000"/>
                  </a:solidFill>
                </a:uFill>
              </a:rPr>
              <a:t>in </a:t>
            </a:r>
            <a:r>
              <a:rPr lang="it-IT" sz="2400" i="1" dirty="0">
                <a:solidFill>
                  <a:srgbClr val="13294B"/>
                </a:solidFill>
                <a:uFill>
                  <a:solidFill>
                    <a:srgbClr val="C00000"/>
                  </a:solidFill>
                </a:uFill>
              </a:rPr>
              <a:t>qualsiasi</a:t>
            </a:r>
            <a:r>
              <a:rPr lang="it-IT" sz="2400" dirty="0">
                <a:solidFill>
                  <a:srgbClr val="13294B"/>
                </a:solidFill>
                <a:uFill>
                  <a:solidFill>
                    <a:srgbClr val="C00000"/>
                  </a:solidFill>
                </a:uFill>
              </a:rPr>
              <a:t> momento</a:t>
            </a:r>
            <a:r>
              <a:rPr lang="it-IT" sz="2400" dirty="0">
                <a:solidFill>
                  <a:srgbClr val="13294B"/>
                </a:solidFill>
              </a:rPr>
              <a:t> e per </a:t>
            </a:r>
            <a:r>
              <a:rPr lang="it-IT" sz="2400" dirty="0">
                <a:solidFill>
                  <a:srgbClr val="13294B"/>
                </a:solidFill>
                <a:uFill>
                  <a:solidFill>
                    <a:srgbClr val="C00000"/>
                  </a:solidFill>
                </a:uFill>
              </a:rPr>
              <a:t>motivi connessi alla sua situazione particolare</a:t>
            </a:r>
            <a:r>
              <a:rPr lang="it-IT" sz="2400" dirty="0">
                <a:solidFill>
                  <a:srgbClr val="13294B"/>
                </a:solidFill>
              </a:rPr>
              <a:t>.</a:t>
            </a:r>
          </a:p>
          <a:p>
            <a:r>
              <a:rPr lang="it-IT" sz="2400" dirty="0">
                <a:solidFill>
                  <a:srgbClr val="13294B"/>
                </a:solidFill>
              </a:rPr>
              <a:t>In caso di opposizione, il</a:t>
            </a:r>
            <a:r>
              <a:rPr lang="it-IT" sz="2400" dirty="0">
                <a:solidFill>
                  <a:srgbClr val="3EB1C8"/>
                </a:solidFill>
              </a:rPr>
              <a:t> </a:t>
            </a:r>
            <a:r>
              <a:rPr lang="it-IT" sz="2400" cap="small" dirty="0">
                <a:solidFill>
                  <a:srgbClr val="3EB1C8"/>
                </a:solidFill>
              </a:rPr>
              <a:t>tdtr</a:t>
            </a:r>
            <a:r>
              <a:rPr lang="it-IT" sz="2400" dirty="0">
                <a:solidFill>
                  <a:srgbClr val="3EB1C8"/>
                </a:solidFill>
              </a:rPr>
              <a:t> </a:t>
            </a:r>
            <a:r>
              <a:rPr lang="it-IT" sz="2400" dirty="0">
                <a:solidFill>
                  <a:srgbClr val="13294B"/>
                </a:solidFill>
                <a:uFill>
                  <a:solidFill>
                    <a:srgbClr val="C00000"/>
                  </a:solidFill>
                </a:uFill>
              </a:rPr>
              <a:t>si </a:t>
            </a:r>
            <a:r>
              <a:rPr lang="it-IT" sz="2400" i="1" dirty="0">
                <a:solidFill>
                  <a:srgbClr val="13294B"/>
                </a:solidFill>
                <a:uFill>
                  <a:solidFill>
                    <a:srgbClr val="C00000"/>
                  </a:solidFill>
                </a:uFill>
              </a:rPr>
              <a:t>dev</a:t>
            </a:r>
            <a:r>
              <a:rPr lang="it-IT" sz="2400" i="1" dirty="0">
                <a:solidFill>
                  <a:srgbClr val="13294B"/>
                </a:solidFill>
              </a:rPr>
              <a:t>e</a:t>
            </a:r>
            <a:r>
              <a:rPr lang="it-IT" sz="2400" dirty="0">
                <a:solidFill>
                  <a:srgbClr val="13294B"/>
                </a:solidFill>
              </a:rPr>
              <a:t> astenere dall’ulteriore trattamento.</a:t>
            </a:r>
          </a:p>
          <a:p>
            <a:endParaRPr lang="it-IT" sz="2400" dirty="0">
              <a:solidFill>
                <a:srgbClr val="13294B"/>
              </a:solidFill>
            </a:endParaRPr>
          </a:p>
          <a:p>
            <a:pPr marL="0" lvl="0" indent="0" algn="r">
              <a:buNone/>
            </a:pPr>
            <a:r>
              <a:rPr lang="it-IT" sz="1800" i="1" dirty="0">
                <a:solidFill>
                  <a:srgbClr val="13294B"/>
                </a:solidFill>
              </a:rPr>
              <a:t>Diritto di opposizione - Art. 21</a:t>
            </a:r>
            <a:endParaRPr lang="it-IT" sz="2400" dirty="0">
              <a:solidFill>
                <a:srgbClr val="13294B"/>
              </a:solidFill>
            </a:endParaRPr>
          </a:p>
          <a:p>
            <a:endParaRPr lang="it-IT" sz="2400" dirty="0">
              <a:solidFill>
                <a:srgbClr val="13294B"/>
              </a:solidFill>
            </a:endParaRPr>
          </a:p>
        </p:txBody>
      </p:sp>
    </p:spTree>
    <p:extLst>
      <p:ext uri="{BB962C8B-B14F-4D97-AF65-F5344CB8AC3E}">
        <p14:creationId xmlns:p14="http://schemas.microsoft.com/office/powerpoint/2010/main" val="15231516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Processi Decisionali Automatizzati e </a:t>
            </a:r>
            <a:r>
              <a:rPr lang="it-IT" dirty="0" err="1"/>
              <a:t>Profilazione</a:t>
            </a:r>
            <a:endParaRPr lang="it-IT" dirty="0"/>
          </a:p>
        </p:txBody>
      </p:sp>
      <p:sp>
        <p:nvSpPr>
          <p:cNvPr id="4" name="Segnaposto contenuto 2">
            <a:extLst>
              <a:ext uri="{FF2B5EF4-FFF2-40B4-BE49-F238E27FC236}">
                <a16:creationId xmlns:a16="http://schemas.microsoft.com/office/drawing/2014/main" id="{4059FAB9-4567-40DA-AE92-378B0043FB34}"/>
              </a:ext>
            </a:extLst>
          </p:cNvPr>
          <p:cNvSpPr>
            <a:spLocks noGrp="1"/>
          </p:cNvSpPr>
          <p:nvPr>
            <p:ph idx="4294967295"/>
          </p:nvPr>
        </p:nvSpPr>
        <p:spPr>
          <a:xfrm>
            <a:off x="276225" y="1767225"/>
            <a:ext cx="8567093" cy="3745641"/>
          </a:xfrm>
          <a:prstGeom prst="rect">
            <a:avLst/>
          </a:prstGeom>
        </p:spPr>
        <p:txBody>
          <a:bodyPr/>
          <a:lstStyle/>
          <a:p>
            <a:pPr>
              <a:lnSpc>
                <a:spcPct val="150000"/>
              </a:lnSpc>
            </a:pPr>
            <a:r>
              <a:rPr lang="it-IT" sz="2000" dirty="0">
                <a:solidFill>
                  <a:srgbClr val="13294B"/>
                </a:solidFill>
              </a:rPr>
              <a:t>L’interessato ha il diritto </a:t>
            </a:r>
            <a:r>
              <a:rPr lang="it-IT" sz="2000" baseline="30000" dirty="0">
                <a:solidFill>
                  <a:srgbClr val="13294B"/>
                </a:solidFill>
              </a:rPr>
              <a:t>(art. 22)</a:t>
            </a:r>
          </a:p>
          <a:p>
            <a:pPr>
              <a:lnSpc>
                <a:spcPct val="150000"/>
              </a:lnSpc>
            </a:pPr>
            <a:r>
              <a:rPr lang="it-IT" sz="2000" dirty="0">
                <a:solidFill>
                  <a:srgbClr val="13294B"/>
                </a:solidFill>
              </a:rPr>
              <a:t>di non essere sottoposto a una decisione basata </a:t>
            </a:r>
            <a:r>
              <a:rPr lang="it-IT" sz="2000" i="1" u="sng" dirty="0">
                <a:solidFill>
                  <a:srgbClr val="13294B"/>
                </a:solidFill>
                <a:uFill>
                  <a:solidFill>
                    <a:schemeClr val="tx1"/>
                  </a:solidFill>
                </a:uFill>
              </a:rPr>
              <a:t>unicamente</a:t>
            </a:r>
            <a:r>
              <a:rPr lang="it-IT" sz="2000" dirty="0">
                <a:solidFill>
                  <a:srgbClr val="13294B"/>
                </a:solidFill>
              </a:rPr>
              <a:t> sul tr. automatizzato di d.p., </a:t>
            </a:r>
            <a:r>
              <a:rPr lang="it-IT" sz="2000" i="1" dirty="0">
                <a:solidFill>
                  <a:srgbClr val="13294B"/>
                </a:solidFill>
              </a:rPr>
              <a:t>compresa la profilazione</a:t>
            </a:r>
            <a:r>
              <a:rPr lang="it-IT" sz="2000" baseline="30000" dirty="0">
                <a:solidFill>
                  <a:srgbClr val="13294B"/>
                </a:solidFill>
              </a:rPr>
              <a:t> (</a:t>
            </a:r>
            <a:r>
              <a:rPr lang="it-IT" sz="2000" baseline="30000" dirty="0">
                <a:solidFill>
                  <a:srgbClr val="13294B"/>
                </a:solidFill>
                <a:hlinkClick r:id="" action="ppaction://noaction"/>
              </a:rPr>
              <a:t>ved</a:t>
            </a:r>
            <a:r>
              <a:rPr lang="it-IT" sz="2000" baseline="30000" dirty="0">
                <a:solidFill>
                  <a:srgbClr val="13294B"/>
                </a:solidFill>
              </a:rPr>
              <a:t>.)</a:t>
            </a:r>
            <a:r>
              <a:rPr lang="it-IT" sz="2000" dirty="0">
                <a:solidFill>
                  <a:srgbClr val="13294B"/>
                </a:solidFill>
              </a:rPr>
              <a:t>,</a:t>
            </a:r>
          </a:p>
          <a:p>
            <a:pPr lvl="1">
              <a:lnSpc>
                <a:spcPct val="150000"/>
              </a:lnSpc>
            </a:pPr>
            <a:r>
              <a:rPr lang="it-IT" sz="2000" dirty="0">
                <a:solidFill>
                  <a:srgbClr val="13294B"/>
                </a:solidFill>
              </a:rPr>
              <a:t>che produca effetti giuridici che lo riguardano</a:t>
            </a:r>
          </a:p>
          <a:p>
            <a:pPr lvl="1">
              <a:lnSpc>
                <a:spcPct val="150000"/>
              </a:lnSpc>
            </a:pPr>
            <a:r>
              <a:rPr lang="it-IT" sz="2000" dirty="0">
                <a:solidFill>
                  <a:srgbClr val="13294B"/>
                </a:solidFill>
              </a:rPr>
              <a:t>o che incida in modo analogo </a:t>
            </a:r>
            <a:r>
              <a:rPr lang="it-IT" sz="2000" i="1" dirty="0">
                <a:solidFill>
                  <a:srgbClr val="13294B"/>
                </a:solidFill>
              </a:rPr>
              <a:t>significativamente</a:t>
            </a:r>
            <a:r>
              <a:rPr lang="it-IT" sz="2000" dirty="0">
                <a:solidFill>
                  <a:srgbClr val="13294B"/>
                </a:solidFill>
              </a:rPr>
              <a:t> sulla sua persona.</a:t>
            </a:r>
          </a:p>
          <a:p>
            <a:pPr marL="0" indent="0">
              <a:lnSpc>
                <a:spcPct val="150000"/>
              </a:lnSpc>
              <a:buNone/>
            </a:pPr>
            <a:r>
              <a:rPr lang="it-IT" sz="2000" dirty="0">
                <a:solidFill>
                  <a:srgbClr val="13294B"/>
                </a:solidFill>
              </a:rPr>
              <a:t>Per esempio</a:t>
            </a:r>
            <a:r>
              <a:rPr lang="it-IT" sz="2000" baseline="30000" dirty="0">
                <a:solidFill>
                  <a:srgbClr val="13294B"/>
                </a:solidFill>
              </a:rPr>
              <a:t> (71° Cons) </a:t>
            </a:r>
            <a:r>
              <a:rPr lang="it-IT" sz="2000" dirty="0">
                <a:solidFill>
                  <a:srgbClr val="13294B"/>
                </a:solidFill>
              </a:rPr>
              <a:t>il rifiuto automatico di una domanda di credito online o pratiche di assunzione elettronica senza interventi umani. </a:t>
            </a:r>
          </a:p>
        </p:txBody>
      </p:sp>
    </p:spTree>
    <p:extLst>
      <p:ext uri="{BB962C8B-B14F-4D97-AF65-F5344CB8AC3E}">
        <p14:creationId xmlns:p14="http://schemas.microsoft.com/office/powerpoint/2010/main" val="1056092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Altri Diritti Connessi dell’Interessato</a:t>
            </a:r>
          </a:p>
        </p:txBody>
      </p:sp>
      <p:sp>
        <p:nvSpPr>
          <p:cNvPr id="4" name="Text Placeholder 3"/>
          <p:cNvSpPr>
            <a:spLocks noGrp="1"/>
          </p:cNvSpPr>
          <p:nvPr>
            <p:ph sz="quarter" idx="11"/>
          </p:nvPr>
        </p:nvSpPr>
        <p:spPr>
          <a:xfrm>
            <a:off x="276225" y="1786094"/>
            <a:ext cx="8588375" cy="4401205"/>
          </a:xfrm>
        </p:spPr>
        <p:txBody>
          <a:bodyPr>
            <a:spAutoFit/>
          </a:bodyPr>
          <a:lstStyle/>
          <a:p>
            <a:pPr>
              <a:spcBef>
                <a:spcPts val="1200"/>
              </a:spcBef>
            </a:pPr>
            <a:r>
              <a:rPr lang="it-IT" sz="2000" dirty="0">
                <a:solidFill>
                  <a:srgbClr val="13294B"/>
                </a:solidFill>
                <a:uFill>
                  <a:solidFill>
                    <a:srgbClr val="C00000"/>
                  </a:solidFill>
                </a:uFill>
              </a:rPr>
              <a:t>Diritto di </a:t>
            </a:r>
            <a:r>
              <a:rPr lang="it-IT" sz="2000" u="sng" dirty="0">
                <a:solidFill>
                  <a:srgbClr val="13294B"/>
                </a:solidFill>
                <a:uFill>
                  <a:solidFill>
                    <a:schemeClr val="tx1"/>
                  </a:solidFill>
                </a:uFill>
              </a:rPr>
              <a:t>revocare</a:t>
            </a:r>
            <a:r>
              <a:rPr lang="it-IT" sz="2000" dirty="0">
                <a:solidFill>
                  <a:srgbClr val="13294B"/>
                </a:solidFill>
                <a:uFill>
                  <a:solidFill>
                    <a:srgbClr val="C00000"/>
                  </a:solidFill>
                </a:uFill>
              </a:rPr>
              <a:t> il consenso</a:t>
            </a:r>
          </a:p>
          <a:p>
            <a:pPr>
              <a:spcBef>
                <a:spcPts val="1200"/>
              </a:spcBef>
            </a:pPr>
            <a:r>
              <a:rPr lang="it-IT" sz="2000" dirty="0">
                <a:solidFill>
                  <a:srgbClr val="13294B"/>
                </a:solidFill>
                <a:uFill>
                  <a:solidFill>
                    <a:srgbClr val="C00000"/>
                  </a:solidFill>
                </a:uFill>
              </a:rPr>
              <a:t>Diritto di avere comunicazione di una </a:t>
            </a:r>
            <a:r>
              <a:rPr lang="it-IT" sz="2000" u="sng" dirty="0">
                <a:solidFill>
                  <a:srgbClr val="13294B"/>
                </a:solidFill>
                <a:uFill>
                  <a:solidFill>
                    <a:schemeClr val="tx1"/>
                  </a:solidFill>
                </a:uFill>
              </a:rPr>
              <a:t>violazione</a:t>
            </a:r>
            <a:r>
              <a:rPr lang="it-IT" sz="2000" dirty="0">
                <a:solidFill>
                  <a:srgbClr val="13294B"/>
                </a:solidFill>
                <a:uFill>
                  <a:solidFill>
                    <a:srgbClr val="C00000"/>
                  </a:solidFill>
                </a:uFill>
              </a:rPr>
              <a:t> di d.p. (</a:t>
            </a:r>
            <a:r>
              <a:rPr lang="it-IT" sz="2000" i="1" dirty="0">
                <a:solidFill>
                  <a:srgbClr val="13294B"/>
                </a:solidFill>
                <a:uFill>
                  <a:solidFill>
                    <a:srgbClr val="C00000"/>
                  </a:solidFill>
                </a:uFill>
              </a:rPr>
              <a:t>data </a:t>
            </a:r>
            <a:r>
              <a:rPr lang="it-IT" sz="2000" i="1" dirty="0" err="1">
                <a:solidFill>
                  <a:srgbClr val="13294B"/>
                </a:solidFill>
                <a:uFill>
                  <a:solidFill>
                    <a:srgbClr val="C00000"/>
                  </a:solidFill>
                </a:uFill>
              </a:rPr>
              <a:t>breach</a:t>
            </a:r>
            <a:r>
              <a:rPr lang="it-IT" sz="2000" dirty="0">
                <a:solidFill>
                  <a:srgbClr val="13294B"/>
                </a:solidFill>
                <a:uFill>
                  <a:solidFill>
                    <a:srgbClr val="C00000"/>
                  </a:solidFill>
                </a:uFill>
              </a:rPr>
              <a:t>)</a:t>
            </a:r>
          </a:p>
          <a:p>
            <a:pPr>
              <a:spcBef>
                <a:spcPts val="1200"/>
              </a:spcBef>
            </a:pPr>
            <a:r>
              <a:rPr lang="it-IT" sz="2000" dirty="0">
                <a:solidFill>
                  <a:srgbClr val="13294B"/>
                </a:solidFill>
                <a:uFill>
                  <a:solidFill>
                    <a:srgbClr val="C00000"/>
                  </a:solidFill>
                </a:uFill>
              </a:rPr>
              <a:t>Diritto di proporre </a:t>
            </a:r>
            <a:r>
              <a:rPr lang="it-IT" sz="2000" u="sng" dirty="0">
                <a:solidFill>
                  <a:srgbClr val="13294B"/>
                </a:solidFill>
                <a:uFill>
                  <a:solidFill>
                    <a:schemeClr val="tx1"/>
                  </a:solidFill>
                </a:uFill>
              </a:rPr>
              <a:t>reclamo</a:t>
            </a:r>
            <a:r>
              <a:rPr lang="it-IT" sz="2000" dirty="0">
                <a:solidFill>
                  <a:srgbClr val="13294B"/>
                </a:solidFill>
                <a:uFill>
                  <a:solidFill>
                    <a:srgbClr val="C00000"/>
                  </a:solidFill>
                </a:uFill>
              </a:rPr>
              <a:t> all’autorità di controllo</a:t>
            </a:r>
          </a:p>
          <a:p>
            <a:pPr>
              <a:spcBef>
                <a:spcPts val="1200"/>
              </a:spcBef>
            </a:pPr>
            <a:r>
              <a:rPr lang="it-IT" sz="2000" dirty="0">
                <a:solidFill>
                  <a:srgbClr val="13294B"/>
                </a:solidFill>
                <a:uFill>
                  <a:solidFill>
                    <a:srgbClr val="C00000"/>
                  </a:solidFill>
                </a:uFill>
              </a:rPr>
              <a:t>Diritto a un </a:t>
            </a:r>
            <a:r>
              <a:rPr lang="it-IT" sz="2000" u="sng" dirty="0">
                <a:solidFill>
                  <a:srgbClr val="13294B"/>
                </a:solidFill>
                <a:uFill>
                  <a:solidFill>
                    <a:schemeClr val="tx1"/>
                  </a:solidFill>
                </a:uFill>
              </a:rPr>
              <a:t>ricorso</a:t>
            </a:r>
            <a:r>
              <a:rPr lang="it-IT" sz="2000" dirty="0">
                <a:solidFill>
                  <a:srgbClr val="13294B"/>
                </a:solidFill>
                <a:uFill>
                  <a:solidFill>
                    <a:srgbClr val="C00000"/>
                  </a:solidFill>
                </a:uFill>
              </a:rPr>
              <a:t> giurisdizionale effettivo</a:t>
            </a:r>
          </a:p>
          <a:p>
            <a:pPr lvl="1">
              <a:spcBef>
                <a:spcPts val="1200"/>
              </a:spcBef>
            </a:pPr>
            <a:r>
              <a:rPr lang="it-IT" sz="2000" dirty="0">
                <a:solidFill>
                  <a:srgbClr val="13294B"/>
                </a:solidFill>
                <a:uFill>
                  <a:solidFill>
                    <a:srgbClr val="C00000"/>
                  </a:solidFill>
                </a:uFill>
              </a:rPr>
              <a:t>nei confronti dell’autorità di controllo</a:t>
            </a:r>
          </a:p>
          <a:p>
            <a:pPr lvl="1">
              <a:spcBef>
                <a:spcPts val="1200"/>
              </a:spcBef>
            </a:pPr>
            <a:r>
              <a:rPr lang="it-IT" sz="2000" dirty="0">
                <a:solidFill>
                  <a:srgbClr val="13294B"/>
                </a:solidFill>
                <a:uFill>
                  <a:solidFill>
                    <a:srgbClr val="C00000"/>
                  </a:solidFill>
                </a:uFill>
              </a:rPr>
              <a:t>nei confronti del titolare o del responsabile del trattamento </a:t>
            </a:r>
          </a:p>
          <a:p>
            <a:pPr>
              <a:spcBef>
                <a:spcPts val="1200"/>
              </a:spcBef>
            </a:pPr>
            <a:r>
              <a:rPr lang="it-IT" sz="2000" dirty="0">
                <a:solidFill>
                  <a:srgbClr val="13294B"/>
                </a:solidFill>
                <a:uFill>
                  <a:solidFill>
                    <a:srgbClr val="C00000"/>
                  </a:solidFill>
                </a:uFill>
              </a:rPr>
              <a:t>Diritto di essere </a:t>
            </a:r>
            <a:r>
              <a:rPr lang="it-IT" sz="2000" u="sng" dirty="0">
                <a:solidFill>
                  <a:srgbClr val="13294B"/>
                </a:solidFill>
                <a:uFill>
                  <a:solidFill>
                    <a:schemeClr val="tx1"/>
                  </a:solidFill>
                </a:uFill>
              </a:rPr>
              <a:t>informato</a:t>
            </a:r>
            <a:r>
              <a:rPr lang="it-IT" sz="2000" dirty="0">
                <a:solidFill>
                  <a:srgbClr val="13294B"/>
                </a:solidFill>
                <a:uFill>
                  <a:solidFill>
                    <a:srgbClr val="C00000"/>
                  </a:solidFill>
                </a:uFill>
              </a:rPr>
              <a:t> su eventuali limitazioni di legge ai diritti riconosciuti dal RGPD</a:t>
            </a:r>
          </a:p>
          <a:p>
            <a:pPr>
              <a:spcBef>
                <a:spcPts val="1200"/>
              </a:spcBef>
            </a:pPr>
            <a:r>
              <a:rPr lang="it-IT" sz="2000" dirty="0">
                <a:solidFill>
                  <a:srgbClr val="13294B"/>
                </a:solidFill>
                <a:uFill>
                  <a:solidFill>
                    <a:srgbClr val="C00000"/>
                  </a:solidFill>
                </a:uFill>
              </a:rPr>
              <a:t>Diritto al </a:t>
            </a:r>
            <a:r>
              <a:rPr lang="it-IT" sz="2000" u="sng" dirty="0">
                <a:solidFill>
                  <a:srgbClr val="13294B"/>
                </a:solidFill>
                <a:uFill>
                  <a:solidFill>
                    <a:schemeClr val="tx1"/>
                  </a:solidFill>
                </a:uFill>
              </a:rPr>
              <a:t>risarcimento</a:t>
            </a:r>
          </a:p>
          <a:p>
            <a:pPr>
              <a:spcBef>
                <a:spcPts val="1200"/>
              </a:spcBef>
            </a:pPr>
            <a:r>
              <a:rPr lang="it-IT" sz="2000" dirty="0">
                <a:solidFill>
                  <a:srgbClr val="13294B"/>
                </a:solidFill>
              </a:rPr>
              <a:t>… …</a:t>
            </a:r>
          </a:p>
        </p:txBody>
      </p:sp>
    </p:spTree>
    <p:extLst>
      <p:ext uri="{BB962C8B-B14F-4D97-AF65-F5344CB8AC3E}">
        <p14:creationId xmlns:p14="http://schemas.microsoft.com/office/powerpoint/2010/main" val="16819402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Gli Obblighi per chi Effettua il Trattamento</a:t>
            </a:r>
          </a:p>
        </p:txBody>
      </p:sp>
      <p:sp>
        <p:nvSpPr>
          <p:cNvPr id="4" name="Rettangolo 3"/>
          <p:cNvSpPr/>
          <p:nvPr/>
        </p:nvSpPr>
        <p:spPr>
          <a:xfrm>
            <a:off x="276225" y="1681617"/>
            <a:ext cx="8934138" cy="4708981"/>
          </a:xfrm>
          <a:prstGeom prst="rect">
            <a:avLst/>
          </a:prstGeom>
        </p:spPr>
        <p:txBody>
          <a:bodyPr wrap="square">
            <a:spAutoFit/>
          </a:bodyPr>
          <a:lstStyle/>
          <a:p>
            <a:r>
              <a:rPr lang="it-IT" sz="2000" dirty="0"/>
              <a:t>Gli obblighi per chi effettua il trattamento – </a:t>
            </a:r>
            <a:r>
              <a:rPr lang="it-IT" sz="2000" b="1" dirty="0"/>
              <a:t>indice</a:t>
            </a:r>
            <a:r>
              <a:rPr lang="it-IT" sz="2000" dirty="0"/>
              <a:t> </a:t>
            </a:r>
          </a:p>
          <a:p>
            <a:endParaRPr lang="it-IT" sz="2000" dirty="0">
              <a:solidFill>
                <a:srgbClr val="13294B"/>
              </a:solidFill>
            </a:endParaRPr>
          </a:p>
          <a:p>
            <a:pPr marL="342900" indent="-342900">
              <a:buFont typeface="Arial" charset="0"/>
              <a:buChar char="•"/>
            </a:pPr>
            <a:r>
              <a:rPr lang="it-IT" sz="2000" dirty="0">
                <a:solidFill>
                  <a:srgbClr val="13294B"/>
                </a:solidFill>
              </a:rPr>
              <a:t>Gli obblighi generali</a:t>
            </a:r>
          </a:p>
          <a:p>
            <a:pPr marL="800100" lvl="1" indent="-342900">
              <a:buFont typeface="Arial" charset="0"/>
              <a:buChar char="•"/>
            </a:pPr>
            <a:r>
              <a:rPr lang="it-IT" sz="2000" dirty="0">
                <a:solidFill>
                  <a:srgbClr val="3EB1C8"/>
                </a:solidFill>
              </a:rPr>
              <a:t>Responsabilizzazione</a:t>
            </a:r>
            <a:r>
              <a:rPr lang="it-IT" sz="2000" dirty="0">
                <a:solidFill>
                  <a:srgbClr val="13294B"/>
                </a:solidFill>
              </a:rPr>
              <a:t> ed obblighi derivanti dai diritti dell’interessato</a:t>
            </a:r>
          </a:p>
          <a:p>
            <a:pPr marL="800100" lvl="1" indent="-342900">
              <a:buFont typeface="Arial" charset="0"/>
              <a:buChar char="•"/>
            </a:pPr>
            <a:r>
              <a:rPr lang="it-IT" sz="2000" dirty="0">
                <a:solidFill>
                  <a:srgbClr val="13294B"/>
                </a:solidFill>
              </a:rPr>
              <a:t>Protezione dei dati fin dalla progettazione</a:t>
            </a:r>
          </a:p>
          <a:p>
            <a:pPr marL="800100" lvl="1" indent="-342900">
              <a:buFont typeface="Arial" charset="0"/>
              <a:buChar char="•"/>
            </a:pPr>
            <a:r>
              <a:rPr lang="it-IT" sz="2000" dirty="0">
                <a:solidFill>
                  <a:srgbClr val="13294B"/>
                </a:solidFill>
              </a:rPr>
              <a:t>Protezione dei dati per impostazione predefinita</a:t>
            </a:r>
          </a:p>
          <a:p>
            <a:pPr marL="800100" lvl="1" indent="-342900">
              <a:buFont typeface="Arial" charset="0"/>
              <a:buChar char="•"/>
            </a:pPr>
            <a:r>
              <a:rPr lang="it-IT" sz="2000" dirty="0">
                <a:solidFill>
                  <a:srgbClr val="13294B"/>
                </a:solidFill>
              </a:rPr>
              <a:t>Ripartizione delle responsabilità tra contitolari del trattamento</a:t>
            </a:r>
          </a:p>
          <a:p>
            <a:pPr marL="800100" lvl="1" indent="-342900">
              <a:buFont typeface="Arial" charset="0"/>
              <a:buChar char="•"/>
            </a:pPr>
            <a:r>
              <a:rPr lang="it-IT" sz="2000" dirty="0">
                <a:solidFill>
                  <a:srgbClr val="13294B"/>
                </a:solidFill>
              </a:rPr>
              <a:t>Designazione obbligatoria di un rappresentante nell'Unione</a:t>
            </a:r>
          </a:p>
          <a:p>
            <a:pPr marL="800100" lvl="1" indent="-342900">
              <a:buFont typeface="Arial" charset="0"/>
              <a:buChar char="•"/>
            </a:pPr>
            <a:r>
              <a:rPr lang="it-IT" sz="2000" dirty="0">
                <a:solidFill>
                  <a:srgbClr val="13294B"/>
                </a:solidFill>
              </a:rPr>
              <a:t>Ricorso al </a:t>
            </a:r>
            <a:r>
              <a:rPr lang="it-IT" sz="2000" dirty="0">
                <a:solidFill>
                  <a:srgbClr val="3EB1C8"/>
                </a:solidFill>
              </a:rPr>
              <a:t>responsabile del trattamento</a:t>
            </a:r>
          </a:p>
          <a:p>
            <a:pPr marL="800100" lvl="1" indent="-342900">
              <a:buFont typeface="Arial" charset="0"/>
              <a:buChar char="•"/>
            </a:pPr>
            <a:r>
              <a:rPr lang="it-IT" sz="2000" dirty="0">
                <a:solidFill>
                  <a:srgbClr val="13294B"/>
                </a:solidFill>
              </a:rPr>
              <a:t>Divieto di trattare dati personali senza istruzioni del titolare</a:t>
            </a:r>
          </a:p>
          <a:p>
            <a:pPr marL="800100" lvl="1" indent="-342900">
              <a:buFont typeface="Arial" charset="0"/>
              <a:buChar char="•"/>
            </a:pPr>
            <a:r>
              <a:rPr lang="it-IT" sz="2000" dirty="0">
                <a:solidFill>
                  <a:srgbClr val="13294B"/>
                </a:solidFill>
              </a:rPr>
              <a:t>Tenuta obbligatoria del registro delle attività di trattamento</a:t>
            </a:r>
          </a:p>
          <a:p>
            <a:pPr marL="800100" lvl="1" indent="-342900">
              <a:buFont typeface="Arial" charset="0"/>
              <a:buChar char="•"/>
            </a:pPr>
            <a:r>
              <a:rPr lang="it-IT" sz="2000" dirty="0">
                <a:solidFill>
                  <a:srgbClr val="13294B"/>
                </a:solidFill>
              </a:rPr>
              <a:t>Obbligo di cooperazione con l’autorità di controllo</a:t>
            </a:r>
          </a:p>
          <a:p>
            <a:pPr marL="342900" indent="-342900">
              <a:buFont typeface="Arial" charset="0"/>
              <a:buChar char="•"/>
            </a:pPr>
            <a:r>
              <a:rPr lang="it-IT" sz="2000" dirty="0">
                <a:solidFill>
                  <a:srgbClr val="13294B"/>
                </a:solidFill>
              </a:rPr>
              <a:t>Gli obblighi inerenti la sicurezza</a:t>
            </a:r>
          </a:p>
          <a:p>
            <a:pPr marL="342900" indent="-342900">
              <a:buFont typeface="Arial" charset="0"/>
              <a:buChar char="•"/>
            </a:pPr>
            <a:r>
              <a:rPr lang="it-IT" sz="2000" dirty="0">
                <a:solidFill>
                  <a:srgbClr val="3EB1C8"/>
                </a:solidFill>
              </a:rPr>
              <a:t>L’obbligo di nominare un RPD</a:t>
            </a:r>
          </a:p>
          <a:p>
            <a:pPr marL="342900" indent="-342900">
              <a:buFont typeface="Arial" charset="0"/>
              <a:buChar char="•"/>
            </a:pPr>
            <a:r>
              <a:rPr lang="it-IT" sz="2000" dirty="0">
                <a:solidFill>
                  <a:srgbClr val="13294B"/>
                </a:solidFill>
              </a:rPr>
              <a:t>Codici di condotta e certificazione</a:t>
            </a:r>
          </a:p>
        </p:txBody>
      </p:sp>
    </p:spTree>
    <p:extLst>
      <p:ext uri="{BB962C8B-B14F-4D97-AF65-F5344CB8AC3E}">
        <p14:creationId xmlns:p14="http://schemas.microsoft.com/office/powerpoint/2010/main" val="13267995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Responsabilizzazione (</a:t>
            </a:r>
            <a:r>
              <a:rPr lang="it-IT" i="1" dirty="0" err="1"/>
              <a:t>accountability</a:t>
            </a:r>
            <a:r>
              <a:rPr lang="it-IT" dirty="0"/>
              <a:t>)</a:t>
            </a:r>
          </a:p>
        </p:txBody>
      </p:sp>
      <p:sp>
        <p:nvSpPr>
          <p:cNvPr id="4" name="Segnaposto contenuto 2">
            <a:extLst>
              <a:ext uri="{FF2B5EF4-FFF2-40B4-BE49-F238E27FC236}">
                <a16:creationId xmlns:a16="http://schemas.microsoft.com/office/drawing/2014/main" id="{9C650442-843F-49E9-8D6D-057A9153207D}"/>
              </a:ext>
            </a:extLst>
          </p:cNvPr>
          <p:cNvSpPr>
            <a:spLocks noGrp="1"/>
          </p:cNvSpPr>
          <p:nvPr>
            <p:ph idx="4294967295"/>
          </p:nvPr>
        </p:nvSpPr>
        <p:spPr>
          <a:xfrm>
            <a:off x="276225" y="1737245"/>
            <a:ext cx="8683970" cy="4768486"/>
          </a:xfrm>
          <a:prstGeom prst="rect">
            <a:avLst/>
          </a:prstGeom>
        </p:spPr>
        <p:txBody>
          <a:bodyPr/>
          <a:lstStyle/>
          <a:p>
            <a:r>
              <a:rPr lang="it-IT" sz="2400" dirty="0">
                <a:solidFill>
                  <a:srgbClr val="13294B"/>
                </a:solidFill>
              </a:rPr>
              <a:t>In via generale deve essere sempre tenuto presente </a:t>
            </a:r>
            <a:r>
              <a:rPr lang="it-IT" sz="2400" dirty="0">
                <a:solidFill>
                  <a:srgbClr val="3EB1C8"/>
                </a:solidFill>
              </a:rPr>
              <a:t>che a qualsiasi</a:t>
            </a:r>
            <a:r>
              <a:rPr lang="it-IT" sz="2400" dirty="0">
                <a:solidFill>
                  <a:srgbClr val="13294B"/>
                </a:solidFill>
              </a:rPr>
              <a:t> </a:t>
            </a:r>
            <a:r>
              <a:rPr lang="it-IT" sz="2400" b="1" dirty="0">
                <a:solidFill>
                  <a:srgbClr val="13294B"/>
                </a:solidFill>
              </a:rPr>
              <a:t>diritto</a:t>
            </a:r>
            <a:r>
              <a:rPr lang="it-IT" sz="2400" dirty="0">
                <a:solidFill>
                  <a:srgbClr val="13294B"/>
                </a:solidFill>
              </a:rPr>
              <a:t> riconosciuto all’interessato corrispondono </a:t>
            </a:r>
            <a:r>
              <a:rPr lang="it-IT" sz="2400" b="1" dirty="0">
                <a:solidFill>
                  <a:srgbClr val="13294B"/>
                </a:solidFill>
              </a:rPr>
              <a:t>precisi stringenti obblighi </a:t>
            </a:r>
            <a:r>
              <a:rPr lang="it-IT" sz="2400" dirty="0">
                <a:solidFill>
                  <a:srgbClr val="13294B"/>
                </a:solidFill>
              </a:rPr>
              <a:t>in capo al </a:t>
            </a:r>
            <a:r>
              <a:rPr lang="it-IT" sz="2400" cap="small" dirty="0">
                <a:solidFill>
                  <a:srgbClr val="13294B"/>
                </a:solidFill>
              </a:rPr>
              <a:t>tdtr</a:t>
            </a:r>
            <a:r>
              <a:rPr lang="it-IT" sz="2400" dirty="0">
                <a:solidFill>
                  <a:srgbClr val="13294B"/>
                </a:solidFill>
              </a:rPr>
              <a:t>.</a:t>
            </a:r>
          </a:p>
          <a:p>
            <a:r>
              <a:rPr lang="it-IT" sz="2400" dirty="0">
                <a:solidFill>
                  <a:srgbClr val="13294B"/>
                </a:solidFill>
              </a:rPr>
              <a:t>In virtù del principio di </a:t>
            </a:r>
            <a:r>
              <a:rPr lang="it-IT" sz="2400" i="1" dirty="0">
                <a:solidFill>
                  <a:srgbClr val="13294B"/>
                </a:solidFill>
              </a:rPr>
              <a:t>accountability</a:t>
            </a:r>
          </a:p>
          <a:p>
            <a:pPr lvl="1"/>
            <a:r>
              <a:rPr lang="it-IT" sz="2000" dirty="0">
                <a:solidFill>
                  <a:srgbClr val="13294B"/>
                </a:solidFill>
              </a:rPr>
              <a:t>i</a:t>
            </a:r>
            <a:r>
              <a:rPr lang="it-IT" sz="2000" dirty="0">
                <a:solidFill>
                  <a:srgbClr val="13294B"/>
                </a:solidFill>
                <a:uFill>
                  <a:solidFill>
                    <a:srgbClr val="C00000"/>
                  </a:solidFill>
                </a:uFill>
              </a:rPr>
              <a:t>l RGPD stabilisce la </a:t>
            </a:r>
            <a:r>
              <a:rPr lang="it-IT" sz="2000" b="1" dirty="0">
                <a:solidFill>
                  <a:srgbClr val="13294B"/>
                </a:solidFill>
                <a:uFill>
                  <a:solidFill>
                    <a:srgbClr val="C00000"/>
                  </a:solidFill>
                </a:uFill>
              </a:rPr>
              <a:t>responsabilità generale</a:t>
            </a:r>
            <a:r>
              <a:rPr lang="it-IT" sz="2000" dirty="0">
                <a:solidFill>
                  <a:srgbClr val="13294B"/>
                </a:solidFill>
                <a:uFill>
                  <a:solidFill>
                    <a:srgbClr val="C00000"/>
                  </a:solidFill>
                </a:uFill>
              </a:rPr>
              <a:t> </a:t>
            </a:r>
            <a:r>
              <a:rPr lang="it-IT" sz="2000" dirty="0">
                <a:solidFill>
                  <a:srgbClr val="3EB1C8"/>
                </a:solidFill>
                <a:uFill>
                  <a:solidFill>
                    <a:srgbClr val="C00000"/>
                  </a:solidFill>
                </a:uFill>
              </a:rPr>
              <a:t>del </a:t>
            </a:r>
            <a:r>
              <a:rPr lang="it-IT" sz="2000" cap="small" dirty="0" err="1">
                <a:solidFill>
                  <a:srgbClr val="3EB1C8"/>
                </a:solidFill>
                <a:uFill>
                  <a:solidFill>
                    <a:srgbClr val="C00000"/>
                  </a:solidFill>
                </a:uFill>
              </a:rPr>
              <a:t>tdtr</a:t>
            </a:r>
            <a:r>
              <a:rPr lang="it-IT" sz="2000" baseline="30000" dirty="0">
                <a:solidFill>
                  <a:srgbClr val="3EB1C8"/>
                </a:solidFill>
                <a:uFill>
                  <a:solidFill>
                    <a:srgbClr val="C00000"/>
                  </a:solidFill>
                </a:uFill>
              </a:rPr>
              <a:t> </a:t>
            </a:r>
            <a:r>
              <a:rPr lang="it-IT" sz="2000" dirty="0">
                <a:solidFill>
                  <a:srgbClr val="13294B"/>
                </a:solidFill>
                <a:uFill>
                  <a:solidFill>
                    <a:srgbClr val="C00000"/>
                  </a:solidFill>
                </a:uFill>
              </a:rPr>
              <a:t>per qualsiasi trattamento di dati personali che quest’ultimo abbia effettuato direttamente o che altri abbiano effettuato per suo conto.</a:t>
            </a:r>
          </a:p>
          <a:p>
            <a:pPr lvl="1"/>
            <a:r>
              <a:rPr lang="it-IT" sz="2000" dirty="0">
                <a:solidFill>
                  <a:srgbClr val="13294B"/>
                </a:solidFill>
                <a:uFill>
                  <a:solidFill>
                    <a:srgbClr val="C00000"/>
                  </a:solidFill>
                </a:uFill>
              </a:rPr>
              <a:t>documentare ed essere in grado di dimostrare in ogni momento la conformità del </a:t>
            </a:r>
            <a:r>
              <a:rPr lang="it-IT" sz="2000" dirty="0" err="1">
                <a:solidFill>
                  <a:srgbClr val="13294B"/>
                </a:solidFill>
                <a:uFill>
                  <a:solidFill>
                    <a:srgbClr val="C00000"/>
                  </a:solidFill>
                </a:uFill>
              </a:rPr>
              <a:t>tr</a:t>
            </a:r>
            <a:r>
              <a:rPr lang="it-IT" sz="2000" dirty="0">
                <a:solidFill>
                  <a:srgbClr val="13294B"/>
                </a:solidFill>
                <a:uFill>
                  <a:solidFill>
                    <a:srgbClr val="C00000"/>
                  </a:solidFill>
                </a:uFill>
              </a:rPr>
              <a:t>. al RGPD (politiche)</a:t>
            </a:r>
          </a:p>
          <a:p>
            <a:pPr lvl="1"/>
            <a:r>
              <a:rPr lang="it-IT" sz="2000" dirty="0">
                <a:solidFill>
                  <a:srgbClr val="13294B"/>
                </a:solidFill>
                <a:uFill>
                  <a:solidFill>
                    <a:srgbClr val="C00000"/>
                  </a:solidFill>
                </a:uFill>
              </a:rPr>
              <a:t>fare formazione a tutti coloro che hanno a che fare con i trattamenti</a:t>
            </a:r>
          </a:p>
          <a:p>
            <a:endParaRPr lang="it-IT" sz="2400" dirty="0">
              <a:solidFill>
                <a:srgbClr val="13294B"/>
              </a:solidFill>
              <a:uFill>
                <a:solidFill>
                  <a:srgbClr val="C00000"/>
                </a:solidFill>
              </a:uFill>
            </a:endParaRPr>
          </a:p>
          <a:p>
            <a:pPr marL="0" lvl="0" indent="0" algn="r">
              <a:buNone/>
            </a:pPr>
            <a:r>
              <a:rPr lang="it-IT" sz="1800" i="1" dirty="0">
                <a:solidFill>
                  <a:srgbClr val="13294B"/>
                </a:solidFill>
              </a:rPr>
              <a:t>Responsabilità del titolare del trattamento - Art. 24 </a:t>
            </a:r>
          </a:p>
          <a:p>
            <a:endParaRPr lang="it-IT" sz="2400" dirty="0">
              <a:solidFill>
                <a:srgbClr val="13294B"/>
              </a:solidFill>
            </a:endParaRPr>
          </a:p>
        </p:txBody>
      </p:sp>
    </p:spTree>
    <p:extLst>
      <p:ext uri="{BB962C8B-B14F-4D97-AF65-F5344CB8AC3E}">
        <p14:creationId xmlns:p14="http://schemas.microsoft.com/office/powerpoint/2010/main" val="17779094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Obblighi Derivanti da Principi del Trattamento e Diritti dell’interessato</a:t>
            </a:r>
          </a:p>
        </p:txBody>
      </p:sp>
      <p:sp>
        <p:nvSpPr>
          <p:cNvPr id="4" name="Segnaposto contenuto 2">
            <a:extLst>
              <a:ext uri="{FF2B5EF4-FFF2-40B4-BE49-F238E27FC236}">
                <a16:creationId xmlns:a16="http://schemas.microsoft.com/office/drawing/2014/main" id="{9C650442-843F-49E9-8D6D-057A9153207D}"/>
              </a:ext>
            </a:extLst>
          </p:cNvPr>
          <p:cNvSpPr>
            <a:spLocks noGrp="1"/>
          </p:cNvSpPr>
          <p:nvPr>
            <p:ph idx="4294967295"/>
          </p:nvPr>
        </p:nvSpPr>
        <p:spPr>
          <a:xfrm>
            <a:off x="276225" y="1617323"/>
            <a:ext cx="8567093" cy="5045997"/>
          </a:xfrm>
          <a:prstGeom prst="rect">
            <a:avLst/>
          </a:prstGeom>
        </p:spPr>
        <p:txBody>
          <a:bodyPr/>
          <a:lstStyle/>
          <a:p>
            <a:r>
              <a:rPr lang="it-IT" sz="2000" dirty="0">
                <a:solidFill>
                  <a:srgbClr val="13294B"/>
                </a:solidFill>
                <a:uFill>
                  <a:solidFill>
                    <a:srgbClr val="C00000"/>
                  </a:solidFill>
                </a:uFill>
              </a:rPr>
              <a:t>Il </a:t>
            </a:r>
            <a:r>
              <a:rPr lang="it-IT" sz="2000" cap="small" dirty="0">
                <a:solidFill>
                  <a:srgbClr val="13294B"/>
                </a:solidFill>
                <a:uFill>
                  <a:solidFill>
                    <a:srgbClr val="C00000"/>
                  </a:solidFill>
                </a:uFill>
              </a:rPr>
              <a:t>tdtr</a:t>
            </a:r>
            <a:r>
              <a:rPr lang="it-IT" sz="2000" dirty="0">
                <a:solidFill>
                  <a:srgbClr val="13294B"/>
                </a:solidFill>
                <a:uFill>
                  <a:solidFill>
                    <a:srgbClr val="C00000"/>
                  </a:solidFill>
                </a:uFill>
              </a:rPr>
              <a:t> </a:t>
            </a:r>
            <a:r>
              <a:rPr lang="it-IT" sz="2000" i="1" dirty="0">
                <a:solidFill>
                  <a:srgbClr val="3EB1C8"/>
                </a:solidFill>
                <a:uFill>
                  <a:solidFill>
                    <a:schemeClr val="tx1"/>
                  </a:solidFill>
                </a:uFill>
              </a:rPr>
              <a:t>deve</a:t>
            </a:r>
            <a:r>
              <a:rPr lang="it-IT" sz="2000" dirty="0">
                <a:solidFill>
                  <a:srgbClr val="3EB1C8"/>
                </a:solidFill>
                <a:uFill>
                  <a:solidFill>
                    <a:srgbClr val="C00000"/>
                  </a:solidFill>
                </a:uFill>
              </a:rPr>
              <a:t> altresì garantire il rispetto dei principi</a:t>
            </a:r>
            <a:r>
              <a:rPr lang="it-IT" sz="2000" dirty="0">
                <a:solidFill>
                  <a:srgbClr val="13294B"/>
                </a:solidFill>
                <a:uFill>
                  <a:solidFill>
                    <a:srgbClr val="C00000"/>
                  </a:solidFill>
                </a:uFill>
              </a:rPr>
              <a:t>: di liceità, correttezza e trasparenza, limitazione delle finalità, minimizzazione, esattezza, limitazione della conservazione, integrità e riservatezza…</a:t>
            </a:r>
          </a:p>
          <a:p>
            <a:endParaRPr lang="it-IT" sz="2000" dirty="0">
              <a:solidFill>
                <a:srgbClr val="13294B"/>
              </a:solidFill>
              <a:uFill>
                <a:solidFill>
                  <a:srgbClr val="C00000"/>
                </a:solidFill>
              </a:uFill>
            </a:endParaRPr>
          </a:p>
          <a:p>
            <a:r>
              <a:rPr lang="it-IT" sz="2000" dirty="0">
                <a:solidFill>
                  <a:srgbClr val="13294B"/>
                </a:solidFill>
              </a:rPr>
              <a:t>… e adempiere gli </a:t>
            </a:r>
            <a:r>
              <a:rPr lang="it-IT" sz="2000" dirty="0">
                <a:solidFill>
                  <a:srgbClr val="3EB1C8"/>
                </a:solidFill>
              </a:rPr>
              <a:t>obblighi nascenti dai diritti </a:t>
            </a:r>
            <a:r>
              <a:rPr lang="it-IT" sz="2000" dirty="0">
                <a:solidFill>
                  <a:srgbClr val="13294B"/>
                </a:solidFill>
              </a:rPr>
              <a:t>dell’interessato:</a:t>
            </a:r>
          </a:p>
          <a:p>
            <a:pPr lvl="1"/>
            <a:r>
              <a:rPr lang="it-IT" sz="2000" dirty="0">
                <a:solidFill>
                  <a:srgbClr val="13294B"/>
                </a:solidFill>
              </a:rPr>
              <a:t>fornire le informazioni e comunicazioni obbligatorie</a:t>
            </a:r>
          </a:p>
          <a:p>
            <a:pPr lvl="1"/>
            <a:r>
              <a:rPr lang="it-IT" sz="2000" dirty="0">
                <a:solidFill>
                  <a:srgbClr val="13294B"/>
                </a:solidFill>
              </a:rPr>
              <a:t>garantire il diritto di accesso dell’interessato</a:t>
            </a:r>
          </a:p>
          <a:p>
            <a:pPr lvl="1"/>
            <a:r>
              <a:rPr lang="it-IT" sz="2000" dirty="0">
                <a:solidFill>
                  <a:srgbClr val="13294B"/>
                </a:solidFill>
              </a:rPr>
              <a:t>assolvere agli obblighi di rettifica e cancellazione</a:t>
            </a:r>
          </a:p>
          <a:p>
            <a:pPr lvl="1"/>
            <a:r>
              <a:rPr lang="it-IT" sz="2000" dirty="0">
                <a:solidFill>
                  <a:srgbClr val="13294B"/>
                </a:solidFill>
              </a:rPr>
              <a:t>procedere alla limitazione del trattamento</a:t>
            </a:r>
          </a:p>
          <a:p>
            <a:pPr lvl="1"/>
            <a:r>
              <a:rPr lang="it-IT" sz="2000" dirty="0">
                <a:solidFill>
                  <a:srgbClr val="13294B"/>
                </a:solidFill>
              </a:rPr>
              <a:t>garantire la portabilità dei dati</a:t>
            </a:r>
          </a:p>
          <a:p>
            <a:pPr lvl="1"/>
            <a:r>
              <a:rPr lang="it-IT" sz="2000" dirty="0">
                <a:solidFill>
                  <a:srgbClr val="13294B"/>
                </a:solidFill>
              </a:rPr>
              <a:t>cessare il </a:t>
            </a:r>
            <a:r>
              <a:rPr lang="it-IT" sz="2000" dirty="0" err="1">
                <a:solidFill>
                  <a:srgbClr val="13294B"/>
                </a:solidFill>
              </a:rPr>
              <a:t>tr</a:t>
            </a:r>
            <a:r>
              <a:rPr lang="it-IT" sz="2000" dirty="0">
                <a:solidFill>
                  <a:srgbClr val="13294B"/>
                </a:solidFill>
              </a:rPr>
              <a:t>. in caso di opposizione dell’interessato</a:t>
            </a:r>
          </a:p>
          <a:p>
            <a:pPr lvl="1"/>
            <a:r>
              <a:rPr lang="it-IT" sz="2000" dirty="0">
                <a:solidFill>
                  <a:srgbClr val="13294B"/>
                </a:solidFill>
              </a:rPr>
              <a:t>astenersi da processi decisionali automatizzati /profilazioni nei casi previsti dal </a:t>
            </a:r>
            <a:r>
              <a:rPr lang="it-IT" sz="2000" dirty="0">
                <a:solidFill>
                  <a:srgbClr val="3EB1C8"/>
                </a:solidFill>
              </a:rPr>
              <a:t>RGPD</a:t>
            </a:r>
          </a:p>
        </p:txBody>
      </p:sp>
    </p:spTree>
    <p:extLst>
      <p:ext uri="{BB962C8B-B14F-4D97-AF65-F5344CB8AC3E}">
        <p14:creationId xmlns:p14="http://schemas.microsoft.com/office/powerpoint/2010/main" val="38057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Le Norme Vigenti</a:t>
            </a:r>
          </a:p>
        </p:txBody>
      </p:sp>
      <p:sp>
        <p:nvSpPr>
          <p:cNvPr id="4" name="Segnaposto contenuto 2">
            <a:extLst>
              <a:ext uri="{FF2B5EF4-FFF2-40B4-BE49-F238E27FC236}">
                <a16:creationId xmlns:a16="http://schemas.microsoft.com/office/drawing/2014/main" id="{D2100062-86DC-474C-8E5D-9015ACA9AEA4}"/>
              </a:ext>
            </a:extLst>
          </p:cNvPr>
          <p:cNvSpPr>
            <a:spLocks noGrp="1"/>
          </p:cNvSpPr>
          <p:nvPr>
            <p:ph type="body" sz="quarter" idx="12"/>
          </p:nvPr>
        </p:nvSpPr>
        <p:spPr/>
        <p:txBody>
          <a:bodyPr/>
          <a:lstStyle/>
          <a:p>
            <a:pPr lvl="0"/>
            <a:r>
              <a:rPr lang="it-IT" sz="2000" b="1" dirty="0">
                <a:solidFill>
                  <a:srgbClr val="3EB1C8"/>
                </a:solidFill>
              </a:rPr>
              <a:t>Primi interventi legislativi per il RGPD</a:t>
            </a:r>
          </a:p>
          <a:p>
            <a:pPr lvl="0"/>
            <a:r>
              <a:rPr lang="it-IT" sz="2000" dirty="0">
                <a:solidFill>
                  <a:srgbClr val="13294B"/>
                </a:solidFill>
              </a:rPr>
              <a:t>Il primo impatto del nuovo RGPD sull’ordinamento italiano si è già manifestato con alcune modifiche al Codice c.d. della privacy, introdotte con la recentissima</a:t>
            </a:r>
          </a:p>
          <a:p>
            <a:pPr lvl="0"/>
            <a:r>
              <a:rPr lang="it-IT" sz="2000" dirty="0">
                <a:solidFill>
                  <a:srgbClr val="13294B"/>
                </a:solidFill>
              </a:rPr>
              <a:t>Legge 20 novembre 2017, n. 167 – Disposizioni per l’adempimento degli obblighi derivanti dall’appartenenza dell’Italia all'Unione europea – Legge europea 2017 (GU Serie Generale n. 277 del 27-11-2017), in vigore dal 12/12/2017:</a:t>
            </a:r>
          </a:p>
          <a:p>
            <a:pPr lvl="1"/>
            <a:r>
              <a:rPr lang="it-IT" sz="2000" b="1" dirty="0">
                <a:solidFill>
                  <a:srgbClr val="13294B"/>
                </a:solidFill>
              </a:rPr>
              <a:t>Articolo 28 </a:t>
            </a:r>
            <a:r>
              <a:rPr lang="it-IT" sz="2000" dirty="0">
                <a:solidFill>
                  <a:srgbClr val="13294B"/>
                </a:solidFill>
              </a:rPr>
              <a:t>— Modifiche al codice in materia di protezione dei dati personali, di cui al decreto legislativo 30 giugno 2003, n. 196. </a:t>
            </a:r>
          </a:p>
          <a:p>
            <a:pPr lvl="1"/>
            <a:r>
              <a:rPr lang="it-IT" sz="2000" b="1" dirty="0">
                <a:solidFill>
                  <a:srgbClr val="13294B"/>
                </a:solidFill>
              </a:rPr>
              <a:t>Articolo 29 </a:t>
            </a:r>
            <a:r>
              <a:rPr lang="it-IT" sz="2000" dirty="0">
                <a:solidFill>
                  <a:srgbClr val="13294B"/>
                </a:solidFill>
              </a:rPr>
              <a:t>— Disposizioni in materia di funzionamento del Garante per la protezione dei dati personali.</a:t>
            </a:r>
          </a:p>
        </p:txBody>
      </p:sp>
    </p:spTree>
    <p:extLst>
      <p:ext uri="{BB962C8B-B14F-4D97-AF65-F5344CB8AC3E}">
        <p14:creationId xmlns:p14="http://schemas.microsoft.com/office/powerpoint/2010/main" val="5493413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Le Misure Tecniche ed Organizzative</a:t>
            </a:r>
          </a:p>
        </p:txBody>
      </p:sp>
      <p:sp>
        <p:nvSpPr>
          <p:cNvPr id="5" name="Segnaposto contenuto 2">
            <a:extLst>
              <a:ext uri="{FF2B5EF4-FFF2-40B4-BE49-F238E27FC236}">
                <a16:creationId xmlns:a16="http://schemas.microsoft.com/office/drawing/2014/main" id="{9C650442-843F-49E9-8D6D-057A9153207D}"/>
              </a:ext>
            </a:extLst>
          </p:cNvPr>
          <p:cNvSpPr>
            <a:spLocks noGrp="1"/>
          </p:cNvSpPr>
          <p:nvPr>
            <p:ph idx="4294967295"/>
          </p:nvPr>
        </p:nvSpPr>
        <p:spPr>
          <a:xfrm>
            <a:off x="276225" y="1767225"/>
            <a:ext cx="8683970" cy="1844608"/>
          </a:xfrm>
          <a:prstGeom prst="rect">
            <a:avLst/>
          </a:prstGeom>
        </p:spPr>
        <p:txBody>
          <a:bodyPr/>
          <a:lstStyle/>
          <a:p>
            <a:pPr>
              <a:lnSpc>
                <a:spcPct val="150000"/>
              </a:lnSpc>
            </a:pPr>
            <a:r>
              <a:rPr lang="it-IT" sz="1800" dirty="0">
                <a:solidFill>
                  <a:srgbClr val="13294B"/>
                </a:solidFill>
              </a:rPr>
              <a:t>È pertanto stabilito (Art. 24.1) che il </a:t>
            </a:r>
            <a:r>
              <a:rPr lang="it-IT" sz="1800" cap="small" dirty="0">
                <a:solidFill>
                  <a:srgbClr val="13294B"/>
                </a:solidFill>
              </a:rPr>
              <a:t>tdtr</a:t>
            </a:r>
            <a:r>
              <a:rPr lang="it-IT" sz="1800" dirty="0">
                <a:solidFill>
                  <a:srgbClr val="13294B"/>
                </a:solidFill>
              </a:rPr>
              <a:t>,</a:t>
            </a:r>
          </a:p>
          <a:p>
            <a:pPr marL="0" indent="0" algn="just">
              <a:lnSpc>
                <a:spcPct val="150000"/>
              </a:lnSpc>
              <a:buNone/>
            </a:pPr>
            <a:r>
              <a:rPr lang="it-IT" sz="1800" i="1" dirty="0">
                <a:solidFill>
                  <a:srgbClr val="13294B"/>
                </a:solidFill>
                <a:highlight>
                  <a:srgbClr val="EAEAEA"/>
                </a:highlight>
              </a:rPr>
              <a:t>tenuto conto </a:t>
            </a:r>
            <a:r>
              <a:rPr lang="it-IT" sz="1800" dirty="0">
                <a:solidFill>
                  <a:srgbClr val="13294B"/>
                </a:solidFill>
                <a:highlight>
                  <a:srgbClr val="EAEAEA"/>
                </a:highlight>
              </a:rPr>
              <a:t>della </a:t>
            </a:r>
            <a:r>
              <a:rPr lang="it-IT" sz="1800" dirty="0">
                <a:solidFill>
                  <a:srgbClr val="13294B"/>
                </a:solidFill>
                <a:highlight>
                  <a:srgbClr val="EAEAEA"/>
                </a:highlight>
                <a:uFill>
                  <a:solidFill>
                    <a:srgbClr val="C00000"/>
                  </a:solidFill>
                </a:uFill>
              </a:rPr>
              <a:t>natura</a:t>
            </a:r>
            <a:r>
              <a:rPr lang="it-IT" sz="1800" dirty="0">
                <a:solidFill>
                  <a:srgbClr val="13294B"/>
                </a:solidFill>
                <a:highlight>
                  <a:srgbClr val="EAEAEA"/>
                </a:highlight>
              </a:rPr>
              <a:t>, dell’</a:t>
            </a:r>
            <a:r>
              <a:rPr lang="it-IT" sz="1800" dirty="0">
                <a:solidFill>
                  <a:srgbClr val="13294B"/>
                </a:solidFill>
                <a:highlight>
                  <a:srgbClr val="EAEAEA"/>
                </a:highlight>
                <a:uFill>
                  <a:solidFill>
                    <a:srgbClr val="C00000"/>
                  </a:solidFill>
                </a:uFill>
              </a:rPr>
              <a:t>ambito di applicazione</a:t>
            </a:r>
            <a:r>
              <a:rPr lang="it-IT" sz="1800" dirty="0">
                <a:solidFill>
                  <a:srgbClr val="13294B"/>
                </a:solidFill>
                <a:highlight>
                  <a:srgbClr val="EAEAEA"/>
                </a:highlight>
              </a:rPr>
              <a:t>, del </a:t>
            </a:r>
            <a:r>
              <a:rPr lang="it-IT" sz="1800" dirty="0">
                <a:solidFill>
                  <a:srgbClr val="13294B"/>
                </a:solidFill>
                <a:highlight>
                  <a:srgbClr val="EAEAEA"/>
                </a:highlight>
                <a:uFill>
                  <a:solidFill>
                    <a:srgbClr val="C00000"/>
                  </a:solidFill>
                </a:uFill>
              </a:rPr>
              <a:t>contesto</a:t>
            </a:r>
            <a:r>
              <a:rPr lang="it-IT" sz="1800" dirty="0">
                <a:solidFill>
                  <a:srgbClr val="13294B"/>
                </a:solidFill>
                <a:highlight>
                  <a:srgbClr val="EAEAEA"/>
                </a:highlight>
              </a:rPr>
              <a:t> e delle </a:t>
            </a:r>
            <a:r>
              <a:rPr lang="it-IT" sz="1800" dirty="0">
                <a:solidFill>
                  <a:srgbClr val="13294B"/>
                </a:solidFill>
                <a:highlight>
                  <a:srgbClr val="EAEAEA"/>
                </a:highlight>
                <a:uFill>
                  <a:solidFill>
                    <a:srgbClr val="C00000"/>
                  </a:solidFill>
                </a:uFill>
              </a:rPr>
              <a:t>finalità</a:t>
            </a:r>
            <a:r>
              <a:rPr lang="it-IT" sz="1800" dirty="0">
                <a:solidFill>
                  <a:srgbClr val="13294B"/>
                </a:solidFill>
                <a:highlight>
                  <a:srgbClr val="EAEAEA"/>
                </a:highlight>
              </a:rPr>
              <a:t> del </a:t>
            </a:r>
            <a:r>
              <a:rPr lang="it-IT" sz="1800" dirty="0" err="1">
                <a:solidFill>
                  <a:srgbClr val="13294B"/>
                </a:solidFill>
                <a:highlight>
                  <a:srgbClr val="EAEAEA"/>
                </a:highlight>
              </a:rPr>
              <a:t>tr</a:t>
            </a:r>
            <a:r>
              <a:rPr lang="it-IT" sz="1800" dirty="0">
                <a:solidFill>
                  <a:srgbClr val="13294B"/>
                </a:solidFill>
                <a:highlight>
                  <a:srgbClr val="EAEAEA"/>
                </a:highlight>
              </a:rPr>
              <a:t>., nonché dei </a:t>
            </a:r>
            <a:r>
              <a:rPr lang="it-IT" sz="1800" dirty="0">
                <a:solidFill>
                  <a:srgbClr val="13294B"/>
                </a:solidFill>
                <a:highlight>
                  <a:srgbClr val="EAEAEA"/>
                </a:highlight>
                <a:uFill>
                  <a:solidFill>
                    <a:srgbClr val="C00000"/>
                  </a:solidFill>
                </a:uFill>
              </a:rPr>
              <a:t>rischi</a:t>
            </a:r>
            <a:r>
              <a:rPr lang="it-IT" sz="1800" dirty="0">
                <a:solidFill>
                  <a:srgbClr val="13294B"/>
                </a:solidFill>
                <a:highlight>
                  <a:srgbClr val="EAEAEA"/>
                </a:highlight>
              </a:rPr>
              <a:t> aventi probabilità e gravità diverse per i diritti e le libertà delle persone fisiche</a:t>
            </a:r>
          </a:p>
          <a:p>
            <a:pPr marL="0" indent="0">
              <a:lnSpc>
                <a:spcPct val="150000"/>
              </a:lnSpc>
              <a:buNone/>
            </a:pPr>
            <a:r>
              <a:rPr lang="it-IT" sz="1800" i="1" u="sng" dirty="0">
                <a:solidFill>
                  <a:srgbClr val="13294B"/>
                </a:solidFill>
                <a:uFill>
                  <a:solidFill>
                    <a:srgbClr val="C00000"/>
                  </a:solidFill>
                </a:uFill>
              </a:rPr>
              <a:t>deve</a:t>
            </a:r>
            <a:r>
              <a:rPr lang="it-IT" sz="1800" i="1" dirty="0">
                <a:solidFill>
                  <a:srgbClr val="13294B"/>
                </a:solidFill>
                <a:uFill>
                  <a:solidFill>
                    <a:srgbClr val="C00000"/>
                  </a:solidFill>
                </a:uFill>
              </a:rPr>
              <a:t> </a:t>
            </a:r>
            <a:r>
              <a:rPr lang="it-IT" sz="1800" dirty="0">
                <a:solidFill>
                  <a:srgbClr val="13294B"/>
                </a:solidFill>
              </a:rPr>
              <a:t>mettere in atto misure tecniche e organizzative adeguate</a:t>
            </a:r>
          </a:p>
          <a:p>
            <a:pPr lvl="1">
              <a:lnSpc>
                <a:spcPct val="150000"/>
              </a:lnSpc>
            </a:pPr>
            <a:r>
              <a:rPr lang="it-IT" sz="1800" b="1" dirty="0">
                <a:solidFill>
                  <a:srgbClr val="13294B"/>
                </a:solidFill>
              </a:rPr>
              <a:t>per </a:t>
            </a:r>
            <a:r>
              <a:rPr lang="it-IT" sz="1800" b="1" dirty="0">
                <a:solidFill>
                  <a:srgbClr val="3EB1C8"/>
                </a:solidFill>
              </a:rPr>
              <a:t>garantire, </a:t>
            </a:r>
          </a:p>
          <a:p>
            <a:pPr lvl="1">
              <a:lnSpc>
                <a:spcPct val="150000"/>
              </a:lnSpc>
            </a:pPr>
            <a:r>
              <a:rPr lang="it-IT" sz="1800" b="1" dirty="0">
                <a:solidFill>
                  <a:srgbClr val="13294B"/>
                </a:solidFill>
              </a:rPr>
              <a:t>ed </a:t>
            </a:r>
            <a:r>
              <a:rPr lang="it-IT" sz="1800" b="1" dirty="0">
                <a:solidFill>
                  <a:srgbClr val="3EB1C8"/>
                </a:solidFill>
              </a:rPr>
              <a:t>essere in grado di dimostrare</a:t>
            </a:r>
          </a:p>
          <a:p>
            <a:pPr marL="0" indent="0" algn="ctr">
              <a:lnSpc>
                <a:spcPct val="150000"/>
              </a:lnSpc>
              <a:buNone/>
            </a:pPr>
            <a:r>
              <a:rPr lang="it-IT" sz="1800" b="1" dirty="0">
                <a:solidFill>
                  <a:srgbClr val="13294B"/>
                </a:solidFill>
                <a:highlight>
                  <a:srgbClr val="EAEAEA"/>
                </a:highlight>
              </a:rPr>
              <a:t>che il </a:t>
            </a:r>
            <a:r>
              <a:rPr lang="it-IT" sz="1800" b="1" dirty="0" err="1">
                <a:solidFill>
                  <a:srgbClr val="13294B"/>
                </a:solidFill>
                <a:highlight>
                  <a:srgbClr val="EAEAEA"/>
                </a:highlight>
              </a:rPr>
              <a:t>tr</a:t>
            </a:r>
            <a:r>
              <a:rPr lang="it-IT" sz="1800" b="1" dirty="0">
                <a:solidFill>
                  <a:srgbClr val="13294B"/>
                </a:solidFill>
                <a:highlight>
                  <a:srgbClr val="EAEAEA"/>
                </a:highlight>
              </a:rPr>
              <a:t>. è effettuato conformemente al regolamento.</a:t>
            </a:r>
          </a:p>
          <a:p>
            <a:pPr>
              <a:lnSpc>
                <a:spcPct val="150000"/>
              </a:lnSpc>
            </a:pPr>
            <a:r>
              <a:rPr lang="it-IT" sz="1800" dirty="0">
                <a:solidFill>
                  <a:srgbClr val="13294B"/>
                </a:solidFill>
              </a:rPr>
              <a:t>Dette misure sono </a:t>
            </a:r>
            <a:r>
              <a:rPr lang="it-IT" sz="1800" dirty="0">
                <a:solidFill>
                  <a:srgbClr val="3EB1C8"/>
                </a:solidFill>
              </a:rPr>
              <a:t>riesaminate</a:t>
            </a:r>
            <a:r>
              <a:rPr lang="it-IT" sz="1800" dirty="0">
                <a:solidFill>
                  <a:srgbClr val="13294B"/>
                </a:solidFill>
              </a:rPr>
              <a:t> e </a:t>
            </a:r>
            <a:r>
              <a:rPr lang="it-IT" sz="1800" dirty="0">
                <a:solidFill>
                  <a:srgbClr val="3EB1C8"/>
                </a:solidFill>
              </a:rPr>
              <a:t>aggiornate</a:t>
            </a:r>
            <a:r>
              <a:rPr lang="it-IT" sz="1800" dirty="0">
                <a:solidFill>
                  <a:srgbClr val="13294B"/>
                </a:solidFill>
              </a:rPr>
              <a:t> </a:t>
            </a:r>
            <a:r>
              <a:rPr lang="it-IT" sz="1800" i="1" dirty="0">
                <a:solidFill>
                  <a:srgbClr val="13294B"/>
                </a:solidFill>
              </a:rPr>
              <a:t>qualora necessario</a:t>
            </a:r>
            <a:r>
              <a:rPr lang="it-IT" sz="1800" dirty="0">
                <a:solidFill>
                  <a:srgbClr val="13294B"/>
                </a:solidFill>
              </a:rPr>
              <a:t>.</a:t>
            </a:r>
          </a:p>
        </p:txBody>
      </p:sp>
    </p:spTree>
    <p:extLst>
      <p:ext uri="{BB962C8B-B14F-4D97-AF65-F5344CB8AC3E}">
        <p14:creationId xmlns:p14="http://schemas.microsoft.com/office/powerpoint/2010/main" val="8901250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Approccio Basato sul Rischio</a:t>
            </a:r>
          </a:p>
        </p:txBody>
      </p:sp>
      <p:sp>
        <p:nvSpPr>
          <p:cNvPr id="4" name="Segnaposto contenuto 2">
            <a:extLst>
              <a:ext uri="{FF2B5EF4-FFF2-40B4-BE49-F238E27FC236}">
                <a16:creationId xmlns:a16="http://schemas.microsoft.com/office/drawing/2014/main" id="{9C650442-843F-49E9-8D6D-057A9153207D}"/>
              </a:ext>
            </a:extLst>
          </p:cNvPr>
          <p:cNvSpPr>
            <a:spLocks noGrp="1"/>
          </p:cNvSpPr>
          <p:nvPr>
            <p:ph idx="4294967295"/>
          </p:nvPr>
        </p:nvSpPr>
        <p:spPr>
          <a:xfrm>
            <a:off x="276225" y="1932116"/>
            <a:ext cx="8683970" cy="1844608"/>
          </a:xfrm>
          <a:prstGeom prst="rect">
            <a:avLst/>
          </a:prstGeom>
        </p:spPr>
        <p:txBody>
          <a:bodyPr/>
          <a:lstStyle/>
          <a:p>
            <a:pPr>
              <a:lnSpc>
                <a:spcPct val="150000"/>
              </a:lnSpc>
            </a:pPr>
            <a:r>
              <a:rPr lang="it-IT" sz="2400" dirty="0">
                <a:solidFill>
                  <a:srgbClr val="13294B"/>
                </a:solidFill>
              </a:rPr>
              <a:t>I </a:t>
            </a:r>
            <a:r>
              <a:rPr lang="it-IT" sz="2400" b="1" dirty="0">
                <a:solidFill>
                  <a:srgbClr val="13294B"/>
                </a:solidFill>
              </a:rPr>
              <a:t>rischi per i diritti e le libertà </a:t>
            </a:r>
            <a:r>
              <a:rPr lang="it-IT" sz="2400" dirty="0">
                <a:solidFill>
                  <a:srgbClr val="13294B"/>
                </a:solidFill>
              </a:rPr>
              <a:t>(75° Cons.), </a:t>
            </a:r>
            <a:r>
              <a:rPr lang="it-IT" sz="2400" i="1" dirty="0">
                <a:solidFill>
                  <a:srgbClr val="13294B"/>
                </a:solidFill>
              </a:rPr>
              <a:t>che occorre considerare</a:t>
            </a:r>
            <a:r>
              <a:rPr lang="it-IT" sz="2400" dirty="0">
                <a:solidFill>
                  <a:srgbClr val="13294B"/>
                </a:solidFill>
              </a:rPr>
              <a:t> </a:t>
            </a:r>
            <a:r>
              <a:rPr lang="it-IT" sz="2400" i="1" u="sng" dirty="0">
                <a:solidFill>
                  <a:srgbClr val="13294B"/>
                </a:solidFill>
              </a:rPr>
              <a:t>per mettere in atto misure tecniche e organizzative adeguate</a:t>
            </a:r>
            <a:r>
              <a:rPr lang="it-IT" sz="2400" dirty="0">
                <a:solidFill>
                  <a:srgbClr val="13294B"/>
                </a:solidFill>
              </a:rPr>
              <a:t>, sono quelli derivanti da trattamento di dati personali «</a:t>
            </a:r>
            <a:r>
              <a:rPr lang="it-IT" sz="2400" dirty="0">
                <a:solidFill>
                  <a:srgbClr val="3EB1C8"/>
                </a:solidFill>
              </a:rPr>
              <a:t>suscettibili di cagionare un danno </a:t>
            </a:r>
            <a:r>
              <a:rPr lang="it-IT" sz="2400" baseline="30000" dirty="0">
                <a:solidFill>
                  <a:srgbClr val="3EB1C8"/>
                </a:solidFill>
              </a:rPr>
              <a:t>a </a:t>
            </a:r>
            <a:r>
              <a:rPr lang="it-IT" sz="2400" dirty="0">
                <a:solidFill>
                  <a:srgbClr val="3EB1C8"/>
                </a:solidFill>
              </a:rPr>
              <a:t>fisico, </a:t>
            </a:r>
            <a:r>
              <a:rPr lang="it-IT" sz="2400" baseline="30000" dirty="0">
                <a:solidFill>
                  <a:srgbClr val="3EB1C8"/>
                </a:solidFill>
              </a:rPr>
              <a:t>b </a:t>
            </a:r>
            <a:r>
              <a:rPr lang="it-IT" sz="2400" dirty="0">
                <a:solidFill>
                  <a:srgbClr val="3EB1C8"/>
                </a:solidFill>
              </a:rPr>
              <a:t>materiale o </a:t>
            </a:r>
            <a:r>
              <a:rPr lang="it-IT" sz="2400" baseline="30000" dirty="0">
                <a:solidFill>
                  <a:srgbClr val="3EB1C8"/>
                </a:solidFill>
              </a:rPr>
              <a:t>c </a:t>
            </a:r>
            <a:r>
              <a:rPr lang="it-IT" sz="2400" dirty="0">
                <a:solidFill>
                  <a:srgbClr val="3EB1C8"/>
                </a:solidFill>
              </a:rPr>
              <a:t>immateriale</a:t>
            </a:r>
            <a:r>
              <a:rPr lang="it-IT" sz="2400" dirty="0">
                <a:solidFill>
                  <a:srgbClr val="13294B"/>
                </a:solidFill>
              </a:rPr>
              <a:t>»</a:t>
            </a:r>
          </a:p>
        </p:txBody>
      </p:sp>
    </p:spTree>
    <p:extLst>
      <p:ext uri="{BB962C8B-B14F-4D97-AF65-F5344CB8AC3E}">
        <p14:creationId xmlns:p14="http://schemas.microsoft.com/office/powerpoint/2010/main" val="18900971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Politiche di Protezione</a:t>
            </a:r>
          </a:p>
        </p:txBody>
      </p:sp>
      <p:sp>
        <p:nvSpPr>
          <p:cNvPr id="4" name="Segnaposto contenuto 2">
            <a:extLst>
              <a:ext uri="{FF2B5EF4-FFF2-40B4-BE49-F238E27FC236}">
                <a16:creationId xmlns:a16="http://schemas.microsoft.com/office/drawing/2014/main" id="{A3DAD071-0053-426D-9CB7-4A9B507BBF2F}"/>
              </a:ext>
            </a:extLst>
          </p:cNvPr>
          <p:cNvSpPr>
            <a:spLocks noGrp="1"/>
          </p:cNvSpPr>
          <p:nvPr>
            <p:ph idx="4294967295"/>
          </p:nvPr>
        </p:nvSpPr>
        <p:spPr>
          <a:xfrm>
            <a:off x="209863" y="1437441"/>
            <a:ext cx="8683970" cy="4853636"/>
          </a:xfrm>
          <a:prstGeom prst="rect">
            <a:avLst/>
          </a:prstGeom>
        </p:spPr>
        <p:txBody>
          <a:bodyPr/>
          <a:lstStyle/>
          <a:p>
            <a:r>
              <a:rPr lang="it-IT" sz="2400" dirty="0">
                <a:solidFill>
                  <a:srgbClr val="13294B"/>
                </a:solidFill>
              </a:rPr>
              <a:t>In coerenza con </a:t>
            </a:r>
            <a:r>
              <a:rPr lang="it-IT" sz="2400" dirty="0">
                <a:solidFill>
                  <a:srgbClr val="3EB1C8"/>
                </a:solidFill>
              </a:rPr>
              <a:t>il </a:t>
            </a:r>
            <a:r>
              <a:rPr lang="it-IT" sz="2400" dirty="0">
                <a:solidFill>
                  <a:srgbClr val="3EB1C8"/>
                </a:solidFill>
                <a:uFill>
                  <a:solidFill>
                    <a:srgbClr val="C00000"/>
                  </a:solidFill>
                </a:uFill>
              </a:rPr>
              <a:t>principio di responsabilizzazione</a:t>
            </a:r>
            <a:r>
              <a:rPr lang="it-IT" sz="2400" dirty="0">
                <a:solidFill>
                  <a:srgbClr val="3EB1C8"/>
                </a:solidFill>
              </a:rPr>
              <a:t> </a:t>
            </a:r>
            <a:r>
              <a:rPr lang="it-IT" sz="2400" dirty="0">
                <a:solidFill>
                  <a:srgbClr val="13294B"/>
                </a:solidFill>
              </a:rPr>
              <a:t>e </a:t>
            </a:r>
            <a:r>
              <a:rPr lang="it-IT" sz="2400" i="1" dirty="0">
                <a:solidFill>
                  <a:srgbClr val="13294B"/>
                </a:solidFill>
              </a:rPr>
              <a:t>tenuto conto delle dimensioni delle attività di trattamento</a:t>
            </a:r>
            <a:r>
              <a:rPr lang="it-IT" sz="2400" dirty="0">
                <a:solidFill>
                  <a:srgbClr val="13294B"/>
                </a:solidFill>
              </a:rPr>
              <a:t>, le misure tecniche ed organizzative adeguate possono includere</a:t>
            </a:r>
            <a:r>
              <a:rPr lang="it-IT" sz="2400" baseline="30000" dirty="0">
                <a:solidFill>
                  <a:srgbClr val="13294B"/>
                </a:solidFill>
              </a:rPr>
              <a:t> </a:t>
            </a:r>
            <a:r>
              <a:rPr lang="it-IT" sz="2400" dirty="0">
                <a:solidFill>
                  <a:srgbClr val="13294B"/>
                </a:solidFill>
              </a:rPr>
              <a:t>(Art. 24.2)</a:t>
            </a:r>
          </a:p>
          <a:p>
            <a:r>
              <a:rPr lang="it-IT" sz="2400" dirty="0">
                <a:solidFill>
                  <a:srgbClr val="13294B"/>
                </a:solidFill>
                <a:highlight>
                  <a:srgbClr val="EAEAEA"/>
                </a:highlight>
              </a:rPr>
              <a:t>«l’attuazione di </a:t>
            </a:r>
            <a:r>
              <a:rPr lang="it-IT" sz="2400" b="1" dirty="0">
                <a:solidFill>
                  <a:srgbClr val="13294B"/>
                </a:solidFill>
                <a:highlight>
                  <a:srgbClr val="EAEAEA"/>
                </a:highlight>
              </a:rPr>
              <a:t>politiche</a:t>
            </a:r>
            <a:r>
              <a:rPr lang="it-IT" sz="2400" dirty="0">
                <a:solidFill>
                  <a:srgbClr val="13294B"/>
                </a:solidFill>
                <a:highlight>
                  <a:srgbClr val="EAEAEA"/>
                </a:highlight>
              </a:rPr>
              <a:t> adeguate in materia di protezione dei </a:t>
            </a:r>
            <a:r>
              <a:rPr lang="it-IT" sz="2400" dirty="0" err="1">
                <a:solidFill>
                  <a:srgbClr val="13294B"/>
                </a:solidFill>
                <a:highlight>
                  <a:srgbClr val="EAEAEA"/>
                </a:highlight>
              </a:rPr>
              <a:t>d.p.</a:t>
            </a:r>
            <a:r>
              <a:rPr lang="it-IT" sz="2400" dirty="0">
                <a:solidFill>
                  <a:srgbClr val="13294B"/>
                </a:solidFill>
                <a:highlight>
                  <a:srgbClr val="EAEAEA"/>
                </a:highlight>
              </a:rPr>
              <a:t> da parte del titolare del trattamento.».</a:t>
            </a:r>
          </a:p>
          <a:p>
            <a:r>
              <a:rPr lang="it-IT" sz="2400" dirty="0">
                <a:solidFill>
                  <a:srgbClr val="13294B"/>
                </a:solidFill>
              </a:rPr>
              <a:t>Ciò si traduce in un </a:t>
            </a:r>
            <a:r>
              <a:rPr lang="it-IT" sz="2400" dirty="0">
                <a:solidFill>
                  <a:srgbClr val="3EB1C8"/>
                </a:solidFill>
                <a:uFill>
                  <a:solidFill>
                    <a:srgbClr val="C00000"/>
                  </a:solidFill>
                </a:uFill>
              </a:rPr>
              <a:t>approccio «di sistema»</a:t>
            </a:r>
            <a:r>
              <a:rPr lang="it-IT" sz="2400" dirty="0">
                <a:solidFill>
                  <a:srgbClr val="3EB1C8"/>
                </a:solidFill>
              </a:rPr>
              <a:t>, </a:t>
            </a:r>
            <a:r>
              <a:rPr lang="it-IT" sz="2400" dirty="0">
                <a:solidFill>
                  <a:srgbClr val="13294B"/>
                </a:solidFill>
              </a:rPr>
              <a:t>più efficace rispetto a misure eterogenee e non coordinate tra loro.</a:t>
            </a:r>
          </a:p>
          <a:p>
            <a:pPr marL="0" indent="0" algn="just">
              <a:buNone/>
            </a:pPr>
            <a:r>
              <a:rPr lang="it-IT" sz="2400" dirty="0">
                <a:solidFill>
                  <a:srgbClr val="13294B"/>
                </a:solidFill>
                <a:highlight>
                  <a:srgbClr val="EAEAEA"/>
                </a:highlight>
              </a:rPr>
              <a:t>I </a:t>
            </a:r>
            <a:r>
              <a:rPr lang="it-IT" sz="2400" cap="small" dirty="0">
                <a:solidFill>
                  <a:srgbClr val="13294B"/>
                </a:solidFill>
                <a:highlight>
                  <a:srgbClr val="EAEAEA"/>
                </a:highlight>
              </a:rPr>
              <a:t>tdtr</a:t>
            </a:r>
            <a:r>
              <a:rPr lang="it-IT" sz="2400" dirty="0">
                <a:solidFill>
                  <a:srgbClr val="13294B"/>
                </a:solidFill>
                <a:highlight>
                  <a:srgbClr val="EAEAEA"/>
                </a:highlight>
              </a:rPr>
              <a:t> hanno pertanto l’onere di decidere autonomamente modalità, garanzie e limiti del </a:t>
            </a:r>
            <a:r>
              <a:rPr lang="it-IT" sz="2400" dirty="0" err="1">
                <a:solidFill>
                  <a:srgbClr val="13294B"/>
                </a:solidFill>
                <a:highlight>
                  <a:srgbClr val="EAEAEA"/>
                </a:highlight>
              </a:rPr>
              <a:t>tr</a:t>
            </a:r>
            <a:r>
              <a:rPr lang="it-IT" sz="2400" dirty="0">
                <a:solidFill>
                  <a:srgbClr val="13294B"/>
                </a:solidFill>
                <a:highlight>
                  <a:srgbClr val="EAEAEA"/>
                </a:highlight>
              </a:rPr>
              <a:t>., assicurando il rispetto del RGPD, alla luce dei criteri specifici da esso indicati.</a:t>
            </a:r>
          </a:p>
        </p:txBody>
      </p:sp>
    </p:spTree>
    <p:extLst>
      <p:ext uri="{BB962C8B-B14F-4D97-AF65-F5344CB8AC3E}">
        <p14:creationId xmlns:p14="http://schemas.microsoft.com/office/powerpoint/2010/main" val="7627099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Dimostrare il Rispetto degli Obblighi</a:t>
            </a:r>
          </a:p>
        </p:txBody>
      </p:sp>
      <p:sp>
        <p:nvSpPr>
          <p:cNvPr id="5" name="Segnaposto contenuto 2">
            <a:extLst>
              <a:ext uri="{FF2B5EF4-FFF2-40B4-BE49-F238E27FC236}">
                <a16:creationId xmlns:a16="http://schemas.microsoft.com/office/drawing/2014/main" id="{A3DAD071-0053-426D-9CB7-4A9B507BBF2F}"/>
              </a:ext>
            </a:extLst>
          </p:cNvPr>
          <p:cNvSpPr>
            <a:spLocks noGrp="1"/>
          </p:cNvSpPr>
          <p:nvPr>
            <p:ph idx="4294967295"/>
          </p:nvPr>
        </p:nvSpPr>
        <p:spPr>
          <a:xfrm>
            <a:off x="276225" y="1452432"/>
            <a:ext cx="8683970" cy="1844608"/>
          </a:xfrm>
          <a:prstGeom prst="rect">
            <a:avLst/>
          </a:prstGeom>
        </p:spPr>
        <p:txBody>
          <a:bodyPr/>
          <a:lstStyle/>
          <a:p>
            <a:pPr>
              <a:lnSpc>
                <a:spcPct val="150000"/>
              </a:lnSpc>
            </a:pPr>
            <a:r>
              <a:rPr lang="it-IT" sz="2000" dirty="0">
                <a:solidFill>
                  <a:srgbClr val="13294B"/>
                </a:solidFill>
              </a:rPr>
              <a:t>Il </a:t>
            </a:r>
            <a:r>
              <a:rPr lang="it-IT" sz="2000" cap="small" dirty="0">
                <a:solidFill>
                  <a:srgbClr val="13294B"/>
                </a:solidFill>
              </a:rPr>
              <a:t>tdtr</a:t>
            </a:r>
            <a:r>
              <a:rPr lang="it-IT" sz="2000" dirty="0">
                <a:solidFill>
                  <a:srgbClr val="13294B"/>
                </a:solidFill>
              </a:rPr>
              <a:t> ha l’obbligo di </a:t>
            </a:r>
            <a:r>
              <a:rPr lang="it-IT" sz="2000" dirty="0">
                <a:solidFill>
                  <a:srgbClr val="3EB1C8"/>
                </a:solidFill>
              </a:rPr>
              <a:t>dimostrare</a:t>
            </a:r>
            <a:r>
              <a:rPr lang="it-IT" sz="2000" dirty="0">
                <a:solidFill>
                  <a:srgbClr val="13294B"/>
                </a:solidFill>
              </a:rPr>
              <a:t> e </a:t>
            </a:r>
            <a:r>
              <a:rPr lang="it-IT" sz="2000" dirty="0">
                <a:solidFill>
                  <a:srgbClr val="3EB1C8"/>
                </a:solidFill>
              </a:rPr>
              <a:t>documentare</a:t>
            </a:r>
            <a:r>
              <a:rPr lang="it-IT" sz="2000" dirty="0">
                <a:solidFill>
                  <a:srgbClr val="13294B"/>
                </a:solidFill>
              </a:rPr>
              <a:t> il rispetto degli obblighi imposti da RGPD.</a:t>
            </a:r>
          </a:p>
          <a:p>
            <a:pPr marL="0" indent="0" algn="just">
              <a:lnSpc>
                <a:spcPct val="150000"/>
              </a:lnSpc>
              <a:buNone/>
            </a:pPr>
            <a:r>
              <a:rPr lang="it-IT" sz="2000" dirty="0">
                <a:solidFill>
                  <a:srgbClr val="13294B"/>
                </a:solidFill>
                <a:highlight>
                  <a:srgbClr val="EAEAEA"/>
                </a:highlight>
              </a:rPr>
              <a:t>Ciò è funzionale, sul piano generale, non solo sul piano delle </a:t>
            </a:r>
            <a:r>
              <a:rPr lang="it-IT" sz="2000" u="sng" dirty="0">
                <a:solidFill>
                  <a:srgbClr val="13294B"/>
                </a:solidFill>
                <a:highlight>
                  <a:srgbClr val="EAEAEA"/>
                </a:highlight>
                <a:uFill>
                  <a:solidFill>
                    <a:srgbClr val="C00000"/>
                  </a:solidFill>
                </a:uFill>
              </a:rPr>
              <a:t>responsabilità</a:t>
            </a:r>
            <a:r>
              <a:rPr lang="it-IT" sz="2000" baseline="30000" dirty="0">
                <a:solidFill>
                  <a:srgbClr val="13294B"/>
                </a:solidFill>
                <a:highlight>
                  <a:srgbClr val="EAEAEA"/>
                </a:highlight>
              </a:rPr>
              <a:t> (tra l’altro, in sede civile) </a:t>
            </a:r>
            <a:r>
              <a:rPr lang="it-IT" sz="2000" dirty="0">
                <a:solidFill>
                  <a:srgbClr val="13294B"/>
                </a:solidFill>
                <a:highlight>
                  <a:srgbClr val="EAEAEA"/>
                </a:highlight>
              </a:rPr>
              <a:t>connesse al </a:t>
            </a:r>
            <a:r>
              <a:rPr lang="it-IT" sz="2000" dirty="0" err="1">
                <a:solidFill>
                  <a:srgbClr val="13294B"/>
                </a:solidFill>
                <a:highlight>
                  <a:srgbClr val="EAEAEA"/>
                </a:highlight>
              </a:rPr>
              <a:t>tr</a:t>
            </a:r>
            <a:r>
              <a:rPr lang="it-IT" sz="2000" dirty="0">
                <a:solidFill>
                  <a:srgbClr val="13294B"/>
                </a:solidFill>
                <a:highlight>
                  <a:srgbClr val="EAEAEA"/>
                </a:highlight>
              </a:rPr>
              <a:t>. ma anche all’esercizio dei </a:t>
            </a:r>
            <a:r>
              <a:rPr lang="it-IT" sz="2000" u="sng" dirty="0">
                <a:solidFill>
                  <a:srgbClr val="13294B"/>
                </a:solidFill>
                <a:highlight>
                  <a:srgbClr val="EAEAEA"/>
                </a:highlight>
                <a:uFill>
                  <a:solidFill>
                    <a:srgbClr val="C00000"/>
                  </a:solidFill>
                </a:uFill>
              </a:rPr>
              <a:t>poteri delle Autorità garanti</a:t>
            </a:r>
            <a:r>
              <a:rPr lang="it-IT" sz="2000" dirty="0">
                <a:solidFill>
                  <a:srgbClr val="13294B"/>
                </a:solidFill>
                <a:highlight>
                  <a:srgbClr val="EAEAEA"/>
                </a:highlight>
              </a:rPr>
              <a:t>.</a:t>
            </a:r>
          </a:p>
          <a:p>
            <a:pPr>
              <a:lnSpc>
                <a:spcPct val="150000"/>
              </a:lnSpc>
            </a:pPr>
            <a:r>
              <a:rPr lang="it-IT" sz="2000" dirty="0">
                <a:solidFill>
                  <a:srgbClr val="13294B"/>
                </a:solidFill>
              </a:rPr>
              <a:t>Uno strumento destinato ad incontrare largo impiego nella pratica sarà l’adesione </a:t>
            </a:r>
            <a:r>
              <a:rPr lang="it-IT" sz="2000" baseline="30000" dirty="0">
                <a:solidFill>
                  <a:srgbClr val="13294B"/>
                </a:solidFill>
              </a:rPr>
              <a:t>(art. 24,3):</a:t>
            </a:r>
          </a:p>
          <a:p>
            <a:pPr lvl="1">
              <a:lnSpc>
                <a:spcPct val="150000"/>
              </a:lnSpc>
            </a:pPr>
            <a:r>
              <a:rPr lang="it-IT" sz="2000" dirty="0">
                <a:solidFill>
                  <a:srgbClr val="13294B"/>
                </a:solidFill>
              </a:rPr>
              <a:t>ai codici di condotta di cui all’art. 40 </a:t>
            </a:r>
          </a:p>
          <a:p>
            <a:pPr lvl="1">
              <a:lnSpc>
                <a:spcPct val="150000"/>
              </a:lnSpc>
            </a:pPr>
            <a:r>
              <a:rPr lang="it-IT" sz="2000" dirty="0">
                <a:solidFill>
                  <a:srgbClr val="13294B"/>
                </a:solidFill>
              </a:rPr>
              <a:t>o a un meccanismo di certificazione di cui all’art. 42</a:t>
            </a:r>
          </a:p>
          <a:p>
            <a:pPr>
              <a:lnSpc>
                <a:spcPct val="150000"/>
              </a:lnSpc>
            </a:pPr>
            <a:r>
              <a:rPr lang="it-IT" sz="2000" dirty="0">
                <a:solidFill>
                  <a:srgbClr val="13294B"/>
                </a:solidFill>
              </a:rPr>
              <a:t>che potrà essere utilizzata come </a:t>
            </a:r>
            <a:r>
              <a:rPr lang="it-IT" sz="2000" dirty="0">
                <a:solidFill>
                  <a:srgbClr val="3EB1C8"/>
                </a:solidFill>
              </a:rPr>
              <a:t>elemento per dimostrare il rispetto degli obblighi </a:t>
            </a:r>
            <a:r>
              <a:rPr lang="it-IT" sz="2000" dirty="0">
                <a:solidFill>
                  <a:srgbClr val="13294B"/>
                </a:solidFill>
              </a:rPr>
              <a:t>del </a:t>
            </a:r>
            <a:r>
              <a:rPr lang="it-IT" sz="2000" cap="small" dirty="0">
                <a:solidFill>
                  <a:srgbClr val="13294B"/>
                </a:solidFill>
              </a:rPr>
              <a:t>tdtr.</a:t>
            </a:r>
            <a:r>
              <a:rPr lang="it-IT" sz="2000" dirty="0">
                <a:solidFill>
                  <a:srgbClr val="13294B"/>
                </a:solidFill>
              </a:rPr>
              <a:t> </a:t>
            </a:r>
          </a:p>
        </p:txBody>
      </p:sp>
    </p:spTree>
    <p:extLst>
      <p:ext uri="{BB962C8B-B14F-4D97-AF65-F5344CB8AC3E}">
        <p14:creationId xmlns:p14="http://schemas.microsoft.com/office/powerpoint/2010/main" val="10697648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Protezione dei Dati by Design </a:t>
            </a:r>
            <a:r>
              <a:rPr lang="it-IT" i="1" dirty="0"/>
              <a:t>e</a:t>
            </a:r>
            <a:r>
              <a:rPr lang="it-IT" dirty="0"/>
              <a:t> by Default</a:t>
            </a:r>
          </a:p>
        </p:txBody>
      </p:sp>
      <p:sp>
        <p:nvSpPr>
          <p:cNvPr id="5" name="Segnaposto contenuto 2">
            <a:extLst>
              <a:ext uri="{FF2B5EF4-FFF2-40B4-BE49-F238E27FC236}">
                <a16:creationId xmlns:a16="http://schemas.microsoft.com/office/drawing/2014/main" id="{85F68E8B-EA57-4E81-8D17-312779DD16BF}"/>
              </a:ext>
            </a:extLst>
          </p:cNvPr>
          <p:cNvSpPr>
            <a:spLocks noGrp="1"/>
          </p:cNvSpPr>
          <p:nvPr>
            <p:ph idx="4294967295"/>
          </p:nvPr>
        </p:nvSpPr>
        <p:spPr>
          <a:xfrm>
            <a:off x="276225" y="1392471"/>
            <a:ext cx="8683970" cy="1844608"/>
          </a:xfrm>
          <a:prstGeom prst="rect">
            <a:avLst/>
          </a:prstGeom>
        </p:spPr>
        <p:txBody>
          <a:bodyPr/>
          <a:lstStyle/>
          <a:p>
            <a:pPr>
              <a:lnSpc>
                <a:spcPct val="150000"/>
              </a:lnSpc>
            </a:pPr>
            <a:r>
              <a:rPr lang="it-IT" sz="2400" dirty="0">
                <a:solidFill>
                  <a:srgbClr val="13294B"/>
                </a:solidFill>
              </a:rPr>
              <a:t>Quale specificazione concreta dell’</a:t>
            </a:r>
            <a:r>
              <a:rPr lang="it-IT" sz="2400" dirty="0">
                <a:solidFill>
                  <a:srgbClr val="13294B"/>
                </a:solidFill>
                <a:uFill>
                  <a:solidFill>
                    <a:srgbClr val="C00000"/>
                  </a:solidFill>
                </a:uFill>
              </a:rPr>
              <a:t>obbligo di attuare misure tecniche e organizzative adeguate</a:t>
            </a:r>
            <a:r>
              <a:rPr lang="it-IT" sz="2400" dirty="0">
                <a:solidFill>
                  <a:srgbClr val="13294B"/>
                </a:solidFill>
              </a:rPr>
              <a:t>, il RGPD </a:t>
            </a:r>
            <a:r>
              <a:rPr lang="it-IT" sz="2400" b="1" dirty="0">
                <a:solidFill>
                  <a:srgbClr val="13294B"/>
                </a:solidFill>
              </a:rPr>
              <a:t>impone</a:t>
            </a:r>
            <a:r>
              <a:rPr lang="it-IT" sz="2400" dirty="0">
                <a:solidFill>
                  <a:srgbClr val="13294B"/>
                </a:solidFill>
              </a:rPr>
              <a:t> </a:t>
            </a:r>
            <a:r>
              <a:rPr lang="it-IT" sz="2400" baseline="30000" dirty="0">
                <a:solidFill>
                  <a:srgbClr val="13294B"/>
                </a:solidFill>
              </a:rPr>
              <a:t>(Art. 25) </a:t>
            </a:r>
            <a:r>
              <a:rPr lang="it-IT" sz="2400" dirty="0">
                <a:solidFill>
                  <a:srgbClr val="13294B"/>
                </a:solidFill>
              </a:rPr>
              <a:t>ai </a:t>
            </a:r>
            <a:r>
              <a:rPr lang="it-IT" sz="2400" cap="small" dirty="0">
                <a:solidFill>
                  <a:srgbClr val="13294B"/>
                </a:solidFill>
              </a:rPr>
              <a:t>tdtr</a:t>
            </a:r>
            <a:r>
              <a:rPr lang="it-IT" sz="2400" dirty="0">
                <a:solidFill>
                  <a:srgbClr val="13294B"/>
                </a:solidFill>
              </a:rPr>
              <a:t> un </a:t>
            </a:r>
            <a:r>
              <a:rPr lang="it-IT" sz="2400" i="1" dirty="0">
                <a:solidFill>
                  <a:srgbClr val="13294B"/>
                </a:solidFill>
              </a:rPr>
              <a:t>nuovo approccio </a:t>
            </a:r>
            <a:r>
              <a:rPr lang="it-IT" sz="2400" dirty="0">
                <a:solidFill>
                  <a:srgbClr val="13294B"/>
                </a:solidFill>
                <a:uFill>
                  <a:solidFill>
                    <a:srgbClr val="C00000"/>
                  </a:solidFill>
                </a:uFill>
              </a:rPr>
              <a:t>concettuale</a:t>
            </a:r>
            <a:r>
              <a:rPr lang="it-IT" sz="2400" dirty="0">
                <a:solidFill>
                  <a:srgbClr val="13294B"/>
                </a:solidFill>
              </a:rPr>
              <a:t> ed </a:t>
            </a:r>
            <a:r>
              <a:rPr lang="it-IT" sz="2400" dirty="0">
                <a:solidFill>
                  <a:srgbClr val="13294B"/>
                </a:solidFill>
                <a:uFill>
                  <a:solidFill>
                    <a:srgbClr val="C00000"/>
                  </a:solidFill>
                </a:uFill>
              </a:rPr>
              <a:t>operativo</a:t>
            </a:r>
            <a:r>
              <a:rPr lang="it-IT" sz="2400" dirty="0">
                <a:solidFill>
                  <a:srgbClr val="13294B"/>
                </a:solidFill>
              </a:rPr>
              <a:t>:</a:t>
            </a:r>
          </a:p>
          <a:p>
            <a:pPr marL="514350" indent="-514350">
              <a:lnSpc>
                <a:spcPct val="150000"/>
              </a:lnSpc>
              <a:buFont typeface="+mj-lt"/>
              <a:buAutoNum type="arabicPeriod"/>
            </a:pPr>
            <a:r>
              <a:rPr lang="it-IT" sz="2400" dirty="0">
                <a:solidFill>
                  <a:srgbClr val="13294B"/>
                </a:solidFill>
              </a:rPr>
              <a:t>La protezione dei dati deve essere </a:t>
            </a:r>
            <a:r>
              <a:rPr lang="it-IT" sz="2400" dirty="0">
                <a:solidFill>
                  <a:srgbClr val="3EB1C8"/>
                </a:solidFill>
              </a:rPr>
              <a:t>assicurata fin dalla progettazione</a:t>
            </a:r>
            <a:r>
              <a:rPr lang="it-IT" sz="2400" dirty="0">
                <a:solidFill>
                  <a:srgbClr val="13294B"/>
                </a:solidFill>
              </a:rPr>
              <a:t> (</a:t>
            </a:r>
            <a:r>
              <a:rPr lang="it-IT" sz="2400" i="1" dirty="0">
                <a:solidFill>
                  <a:srgbClr val="13294B"/>
                </a:solidFill>
                <a:uFill>
                  <a:solidFill>
                    <a:srgbClr val="C00000"/>
                  </a:solidFill>
                </a:uFill>
              </a:rPr>
              <a:t>by design</a:t>
            </a:r>
            <a:r>
              <a:rPr lang="it-IT" sz="2400" dirty="0">
                <a:solidFill>
                  <a:srgbClr val="13294B"/>
                </a:solidFill>
              </a:rPr>
              <a:t>).</a:t>
            </a:r>
          </a:p>
          <a:p>
            <a:pPr marL="514350" indent="-514350">
              <a:lnSpc>
                <a:spcPct val="150000"/>
              </a:lnSpc>
              <a:buFont typeface="+mj-lt"/>
              <a:buAutoNum type="arabicPeriod"/>
            </a:pPr>
            <a:r>
              <a:rPr lang="it-IT" sz="2400" dirty="0">
                <a:solidFill>
                  <a:srgbClr val="13294B"/>
                </a:solidFill>
              </a:rPr>
              <a:t>La protezione dei dati deve essere </a:t>
            </a:r>
            <a:r>
              <a:rPr lang="it-IT" sz="2400" dirty="0">
                <a:solidFill>
                  <a:srgbClr val="3EB1C8"/>
                </a:solidFill>
              </a:rPr>
              <a:t>un’impostazione predefinita del trattamento</a:t>
            </a:r>
            <a:r>
              <a:rPr lang="it-IT" sz="2400" dirty="0">
                <a:solidFill>
                  <a:srgbClr val="13294B"/>
                </a:solidFill>
              </a:rPr>
              <a:t> (</a:t>
            </a:r>
            <a:r>
              <a:rPr lang="it-IT" sz="2400" i="1" dirty="0">
                <a:solidFill>
                  <a:srgbClr val="13294B"/>
                </a:solidFill>
                <a:uFill>
                  <a:solidFill>
                    <a:srgbClr val="C00000"/>
                  </a:solidFill>
                </a:uFill>
              </a:rPr>
              <a:t>by default</a:t>
            </a:r>
            <a:r>
              <a:rPr lang="it-IT" sz="2400" dirty="0">
                <a:solidFill>
                  <a:srgbClr val="13294B"/>
                </a:solidFill>
              </a:rPr>
              <a:t>).</a:t>
            </a:r>
          </a:p>
          <a:p>
            <a:pPr>
              <a:lnSpc>
                <a:spcPct val="150000"/>
              </a:lnSpc>
            </a:pPr>
            <a:r>
              <a:rPr lang="it-IT" sz="2400" dirty="0">
                <a:solidFill>
                  <a:srgbClr val="13294B"/>
                </a:solidFill>
              </a:rPr>
              <a:t>La conformità </a:t>
            </a:r>
            <a:r>
              <a:rPr lang="it-IT" sz="2400" baseline="30000" dirty="0">
                <a:solidFill>
                  <a:srgbClr val="13294B"/>
                </a:solidFill>
              </a:rPr>
              <a:t>(obbligatoria) </a:t>
            </a:r>
            <a:r>
              <a:rPr lang="it-IT" sz="2400" dirty="0">
                <a:solidFill>
                  <a:srgbClr val="13294B"/>
                </a:solidFill>
              </a:rPr>
              <a:t>a tali requisiti può essere dimostrata anche con </a:t>
            </a:r>
            <a:r>
              <a:rPr lang="it-IT" sz="2400" dirty="0">
                <a:solidFill>
                  <a:srgbClr val="3EB1C8"/>
                </a:solidFill>
              </a:rPr>
              <a:t>meccanismi di certificazione approvati</a:t>
            </a:r>
            <a:r>
              <a:rPr lang="it-IT" sz="2400" baseline="30000" dirty="0">
                <a:solidFill>
                  <a:srgbClr val="3EB1C8"/>
                </a:solidFill>
              </a:rPr>
              <a:t> </a:t>
            </a:r>
            <a:r>
              <a:rPr lang="it-IT" sz="2400" baseline="30000" dirty="0">
                <a:solidFill>
                  <a:srgbClr val="13294B"/>
                </a:solidFill>
              </a:rPr>
              <a:t>(Art. 25,3)</a:t>
            </a:r>
            <a:r>
              <a:rPr lang="it-IT" sz="2400" dirty="0">
                <a:solidFill>
                  <a:srgbClr val="13294B"/>
                </a:solidFill>
              </a:rPr>
              <a:t>.</a:t>
            </a:r>
          </a:p>
        </p:txBody>
      </p:sp>
    </p:spTree>
    <p:extLst>
      <p:ext uri="{BB962C8B-B14F-4D97-AF65-F5344CB8AC3E}">
        <p14:creationId xmlns:p14="http://schemas.microsoft.com/office/powerpoint/2010/main" val="12852333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Nomina di un Responsabile del Trattamento</a:t>
            </a:r>
          </a:p>
        </p:txBody>
      </p:sp>
      <p:sp>
        <p:nvSpPr>
          <p:cNvPr id="4" name="Segnaposto contenuto 2">
            <a:extLst>
              <a:ext uri="{FF2B5EF4-FFF2-40B4-BE49-F238E27FC236}">
                <a16:creationId xmlns:a16="http://schemas.microsoft.com/office/drawing/2014/main" id="{2CF10E04-A839-4A53-8D59-0E9DBC948720}"/>
              </a:ext>
            </a:extLst>
          </p:cNvPr>
          <p:cNvSpPr>
            <a:spLocks noGrp="1"/>
          </p:cNvSpPr>
          <p:nvPr>
            <p:ph idx="4294967295"/>
          </p:nvPr>
        </p:nvSpPr>
        <p:spPr>
          <a:xfrm>
            <a:off x="276225" y="1527382"/>
            <a:ext cx="8683970" cy="1844608"/>
          </a:xfrm>
          <a:prstGeom prst="rect">
            <a:avLst/>
          </a:prstGeom>
        </p:spPr>
        <p:txBody>
          <a:bodyPr/>
          <a:lstStyle/>
          <a:p>
            <a:pPr>
              <a:lnSpc>
                <a:spcPct val="150000"/>
              </a:lnSpc>
            </a:pPr>
            <a:r>
              <a:rPr lang="it-IT" sz="2400" dirty="0">
                <a:solidFill>
                  <a:srgbClr val="13294B"/>
                </a:solidFill>
              </a:rPr>
              <a:t>Contrariamente a quanto qualcuno dice, </a:t>
            </a:r>
            <a:r>
              <a:rPr lang="it-IT" sz="2400" b="1" i="1" u="sng" dirty="0">
                <a:solidFill>
                  <a:srgbClr val="13294B"/>
                </a:solidFill>
              </a:rPr>
              <a:t>non</a:t>
            </a:r>
            <a:r>
              <a:rPr lang="it-IT" sz="2400" dirty="0">
                <a:solidFill>
                  <a:srgbClr val="13294B"/>
                </a:solidFill>
              </a:rPr>
              <a:t> esiste nel RGPD un obbligo per il titolare di nominare un responsabile del trattamento.</a:t>
            </a:r>
          </a:p>
          <a:p>
            <a:pPr>
              <a:lnSpc>
                <a:spcPct val="150000"/>
              </a:lnSpc>
            </a:pPr>
            <a:r>
              <a:rPr lang="it-IT" sz="2400" dirty="0">
                <a:solidFill>
                  <a:srgbClr val="13294B"/>
                </a:solidFill>
              </a:rPr>
              <a:t>Il responsabile del trattamento </a:t>
            </a:r>
            <a:r>
              <a:rPr lang="it-IT" sz="2400" i="1" dirty="0">
                <a:solidFill>
                  <a:srgbClr val="13294B"/>
                </a:solidFill>
              </a:rPr>
              <a:t>entra in gioco soltanto </a:t>
            </a:r>
            <a:r>
              <a:rPr lang="it-IT" sz="2400" i="1" u="sng" dirty="0">
                <a:solidFill>
                  <a:srgbClr val="13294B"/>
                </a:solidFill>
              </a:rPr>
              <a:t>se</a:t>
            </a:r>
            <a:r>
              <a:rPr lang="it-IT" sz="2400" i="1" dirty="0">
                <a:solidFill>
                  <a:srgbClr val="13294B"/>
                </a:solidFill>
              </a:rPr>
              <a:t> e </a:t>
            </a:r>
            <a:r>
              <a:rPr lang="it-IT" sz="2400" i="1" u="sng" dirty="0">
                <a:solidFill>
                  <a:srgbClr val="13294B"/>
                </a:solidFill>
              </a:rPr>
              <a:t>quando</a:t>
            </a:r>
            <a:r>
              <a:rPr lang="it-IT" sz="2400" i="1" dirty="0">
                <a:solidFill>
                  <a:srgbClr val="13294B"/>
                </a:solidFill>
              </a:rPr>
              <a:t> </a:t>
            </a:r>
            <a:r>
              <a:rPr lang="it-IT" sz="2400" dirty="0">
                <a:solidFill>
                  <a:srgbClr val="13294B"/>
                </a:solidFill>
              </a:rPr>
              <a:t>il trattamento debba essere effettuato per conto del titolare.</a:t>
            </a:r>
          </a:p>
          <a:p>
            <a:pPr>
              <a:lnSpc>
                <a:spcPct val="150000"/>
              </a:lnSpc>
            </a:pPr>
            <a:r>
              <a:rPr lang="it-IT" sz="2400" i="1" dirty="0">
                <a:solidFill>
                  <a:srgbClr val="13294B"/>
                </a:solidFill>
              </a:rPr>
              <a:t>Qualora ricorra questa ipotesi </a:t>
            </a:r>
            <a:r>
              <a:rPr lang="it-IT" sz="2400" dirty="0">
                <a:solidFill>
                  <a:srgbClr val="13294B"/>
                </a:solidFill>
              </a:rPr>
              <a:t>il </a:t>
            </a:r>
            <a:r>
              <a:rPr lang="it-IT" sz="2400" cap="small" dirty="0">
                <a:solidFill>
                  <a:srgbClr val="13294B"/>
                </a:solidFill>
              </a:rPr>
              <a:t>tdtr</a:t>
            </a:r>
            <a:r>
              <a:rPr lang="it-IT" sz="2400" dirty="0">
                <a:solidFill>
                  <a:srgbClr val="13294B"/>
                </a:solidFill>
              </a:rPr>
              <a:t> sarà </a:t>
            </a:r>
            <a:r>
              <a:rPr lang="it-IT" sz="2400" b="1" u="sng" dirty="0">
                <a:solidFill>
                  <a:srgbClr val="13294B"/>
                </a:solidFill>
              </a:rPr>
              <a:t>vincolato</a:t>
            </a:r>
            <a:r>
              <a:rPr lang="it-IT" sz="2400" dirty="0">
                <a:solidFill>
                  <a:srgbClr val="13294B"/>
                </a:solidFill>
              </a:rPr>
              <a:t> alle specifiche disposizioni (art. 28) in tema di scelta e designazione del </a:t>
            </a:r>
            <a:r>
              <a:rPr lang="it-IT" sz="2400" cap="small" dirty="0" err="1">
                <a:solidFill>
                  <a:srgbClr val="3EB1C8"/>
                </a:solidFill>
              </a:rPr>
              <a:t>rdtr</a:t>
            </a:r>
            <a:endParaRPr lang="it-IT" sz="2400" dirty="0">
              <a:solidFill>
                <a:srgbClr val="3EB1C8"/>
              </a:solidFill>
            </a:endParaRPr>
          </a:p>
        </p:txBody>
      </p:sp>
    </p:spTree>
    <p:extLst>
      <p:ext uri="{BB962C8B-B14F-4D97-AF65-F5344CB8AC3E}">
        <p14:creationId xmlns:p14="http://schemas.microsoft.com/office/powerpoint/2010/main" val="11313251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Obbligo di «Istruire»</a:t>
            </a:r>
          </a:p>
        </p:txBody>
      </p:sp>
      <p:sp>
        <p:nvSpPr>
          <p:cNvPr id="4" name="Segnaposto contenuto 2">
            <a:extLst>
              <a:ext uri="{FF2B5EF4-FFF2-40B4-BE49-F238E27FC236}">
                <a16:creationId xmlns:a16="http://schemas.microsoft.com/office/drawing/2014/main" id="{C99B6BAF-5D5B-4477-A231-0B428AF990E2}"/>
              </a:ext>
            </a:extLst>
          </p:cNvPr>
          <p:cNvSpPr>
            <a:spLocks noGrp="1"/>
          </p:cNvSpPr>
          <p:nvPr>
            <p:ph idx="4294967295"/>
          </p:nvPr>
        </p:nvSpPr>
        <p:spPr>
          <a:xfrm>
            <a:off x="326739" y="1437441"/>
            <a:ext cx="8567093" cy="4990597"/>
          </a:xfrm>
          <a:prstGeom prst="rect">
            <a:avLst/>
          </a:prstGeom>
        </p:spPr>
        <p:txBody>
          <a:bodyPr/>
          <a:lstStyle/>
          <a:p>
            <a:pPr>
              <a:lnSpc>
                <a:spcPct val="150000"/>
              </a:lnSpc>
            </a:pPr>
            <a:r>
              <a:rPr lang="it-IT" sz="2000" i="1" dirty="0">
                <a:solidFill>
                  <a:srgbClr val="13294B"/>
                </a:solidFill>
              </a:rPr>
              <a:t>Coerentemente con la responsabilità di determinare mezzi e finalità del trattamento</a:t>
            </a:r>
            <a:r>
              <a:rPr lang="it-IT" sz="2000" dirty="0">
                <a:solidFill>
                  <a:srgbClr val="13294B"/>
                </a:solidFill>
              </a:rPr>
              <a:t>, il </a:t>
            </a:r>
            <a:r>
              <a:rPr lang="it-IT" sz="2000" cap="small" dirty="0">
                <a:solidFill>
                  <a:srgbClr val="13294B"/>
                </a:solidFill>
              </a:rPr>
              <a:t>tdtr</a:t>
            </a:r>
            <a:r>
              <a:rPr lang="it-IT" sz="2000" dirty="0">
                <a:solidFill>
                  <a:srgbClr val="13294B"/>
                </a:solidFill>
              </a:rPr>
              <a:t> ha l’obbligo di «</a:t>
            </a:r>
            <a:r>
              <a:rPr lang="it-IT" sz="2000" b="1" dirty="0">
                <a:solidFill>
                  <a:srgbClr val="13294B"/>
                </a:solidFill>
              </a:rPr>
              <a:t>istruire</a:t>
            </a:r>
            <a:r>
              <a:rPr lang="it-IT" sz="2000" dirty="0">
                <a:solidFill>
                  <a:srgbClr val="13294B"/>
                </a:solidFill>
              </a:rPr>
              <a:t>»</a:t>
            </a:r>
            <a:r>
              <a:rPr lang="it-IT" sz="2000" baseline="30000" dirty="0">
                <a:solidFill>
                  <a:srgbClr val="13294B"/>
                </a:solidFill>
              </a:rPr>
              <a:t> </a:t>
            </a:r>
            <a:r>
              <a:rPr lang="it-IT" sz="2000" dirty="0">
                <a:solidFill>
                  <a:srgbClr val="13294B"/>
                </a:solidFill>
              </a:rPr>
              <a:t>(art. 29)</a:t>
            </a:r>
          </a:p>
          <a:p>
            <a:pPr marL="0" indent="0" algn="just">
              <a:lnSpc>
                <a:spcPct val="150000"/>
              </a:lnSpc>
              <a:buNone/>
            </a:pPr>
            <a:r>
              <a:rPr lang="it-IT" sz="2000" i="1" dirty="0">
                <a:solidFill>
                  <a:srgbClr val="13294B"/>
                </a:solidFill>
                <a:highlight>
                  <a:srgbClr val="EAEAEA"/>
                </a:highlight>
              </a:rPr>
              <a:t>chiunque</a:t>
            </a:r>
            <a:r>
              <a:rPr lang="it-IT" sz="2000" dirty="0">
                <a:solidFill>
                  <a:srgbClr val="13294B"/>
                </a:solidFill>
                <a:highlight>
                  <a:srgbClr val="EAEAEA"/>
                </a:highlight>
              </a:rPr>
              <a:t> abbia </a:t>
            </a:r>
            <a:r>
              <a:rPr lang="it-IT" sz="2000" dirty="0">
                <a:solidFill>
                  <a:srgbClr val="13294B"/>
                </a:solidFill>
                <a:highlight>
                  <a:srgbClr val="EAEAEA"/>
                </a:highlight>
                <a:uFill>
                  <a:solidFill>
                    <a:srgbClr val="C00000"/>
                  </a:solidFill>
                </a:uFill>
              </a:rPr>
              <a:t>accesso ai d.p</a:t>
            </a:r>
            <a:r>
              <a:rPr lang="it-IT" sz="2000" dirty="0">
                <a:solidFill>
                  <a:srgbClr val="13294B"/>
                </a:solidFill>
                <a:highlight>
                  <a:srgbClr val="EAEAEA"/>
                </a:highlight>
              </a:rPr>
              <a:t>. </a:t>
            </a:r>
            <a:r>
              <a:rPr lang="it-IT" sz="2000" i="1" dirty="0">
                <a:solidFill>
                  <a:srgbClr val="13294B"/>
                </a:solidFill>
                <a:highlight>
                  <a:srgbClr val="EAEAEA"/>
                </a:highlight>
              </a:rPr>
              <a:t>e</a:t>
            </a:r>
            <a:r>
              <a:rPr lang="it-IT" sz="2000" dirty="0">
                <a:solidFill>
                  <a:srgbClr val="13294B"/>
                </a:solidFill>
                <a:highlight>
                  <a:srgbClr val="EAEAEA"/>
                </a:highlight>
              </a:rPr>
              <a:t> </a:t>
            </a:r>
            <a:r>
              <a:rPr lang="it-IT" sz="2000" dirty="0">
                <a:solidFill>
                  <a:srgbClr val="13294B"/>
                </a:solidFill>
                <a:highlight>
                  <a:srgbClr val="EAEAEA"/>
                </a:highlight>
                <a:uFill>
                  <a:solidFill>
                    <a:srgbClr val="C00000"/>
                  </a:solidFill>
                </a:uFill>
              </a:rPr>
              <a:t>agisca sotto la sua autorità</a:t>
            </a:r>
            <a:r>
              <a:rPr lang="it-IT" sz="2000" dirty="0">
                <a:solidFill>
                  <a:srgbClr val="13294B"/>
                </a:solidFill>
                <a:highlight>
                  <a:srgbClr val="EAEAEA"/>
                </a:highlight>
              </a:rPr>
              <a:t>,</a:t>
            </a:r>
          </a:p>
          <a:p>
            <a:pPr lvl="1">
              <a:lnSpc>
                <a:spcPct val="150000"/>
              </a:lnSpc>
            </a:pPr>
            <a:r>
              <a:rPr lang="it-IT" sz="2000" dirty="0">
                <a:solidFill>
                  <a:srgbClr val="13294B"/>
                </a:solidFill>
              </a:rPr>
              <a:t>compreso il responsabile del trattamento, se designato</a:t>
            </a:r>
          </a:p>
          <a:p>
            <a:pPr lvl="1">
              <a:lnSpc>
                <a:spcPct val="150000"/>
              </a:lnSpc>
            </a:pPr>
            <a:r>
              <a:rPr lang="it-IT" sz="2000" dirty="0">
                <a:solidFill>
                  <a:srgbClr val="13294B"/>
                </a:solidFill>
              </a:rPr>
              <a:t>e chiunque agisca sotto l’autorità di quest’ultimo.</a:t>
            </a:r>
          </a:p>
          <a:p>
            <a:pPr marL="0" indent="0">
              <a:lnSpc>
                <a:spcPct val="150000"/>
              </a:lnSpc>
              <a:buNone/>
            </a:pPr>
            <a:r>
              <a:rPr lang="it-IT" sz="2000" dirty="0">
                <a:solidFill>
                  <a:srgbClr val="13294B"/>
                </a:solidFill>
              </a:rPr>
              <a:t>«</a:t>
            </a:r>
            <a:r>
              <a:rPr lang="it-IT" sz="2000" i="1" dirty="0">
                <a:solidFill>
                  <a:srgbClr val="13294B"/>
                </a:solidFill>
              </a:rPr>
              <a:t>istruire</a:t>
            </a:r>
            <a:r>
              <a:rPr lang="it-IT" sz="2000" dirty="0">
                <a:solidFill>
                  <a:srgbClr val="13294B"/>
                </a:solidFill>
              </a:rPr>
              <a:t>», in questo contesto, vuol dire essenzialmente </a:t>
            </a:r>
            <a:r>
              <a:rPr lang="it-IT" sz="2000" i="1" dirty="0">
                <a:solidFill>
                  <a:srgbClr val="13294B"/>
                </a:solidFill>
              </a:rPr>
              <a:t>dare istruzioni</a:t>
            </a:r>
            <a:r>
              <a:rPr lang="it-IT" sz="2000" dirty="0">
                <a:solidFill>
                  <a:srgbClr val="13294B"/>
                </a:solidFill>
              </a:rPr>
              <a:t>:</a:t>
            </a:r>
          </a:p>
          <a:p>
            <a:pPr lvl="1">
              <a:lnSpc>
                <a:spcPct val="150000"/>
              </a:lnSpc>
            </a:pPr>
            <a:r>
              <a:rPr lang="it-IT" sz="2000" dirty="0">
                <a:solidFill>
                  <a:srgbClr val="13294B"/>
                </a:solidFill>
              </a:rPr>
              <a:t>autorizzare, dare direttive, assicurare una formazione adeguata…</a:t>
            </a:r>
          </a:p>
          <a:p>
            <a:pPr>
              <a:lnSpc>
                <a:spcPct val="150000"/>
              </a:lnSpc>
            </a:pPr>
            <a:r>
              <a:rPr lang="it-IT" sz="2000" dirty="0">
                <a:solidFill>
                  <a:srgbClr val="13294B"/>
                </a:solidFill>
              </a:rPr>
              <a:t>Ne ricaviamo il </a:t>
            </a:r>
            <a:r>
              <a:rPr lang="it-IT" sz="2000" b="1" dirty="0">
                <a:solidFill>
                  <a:srgbClr val="13294B"/>
                </a:solidFill>
              </a:rPr>
              <a:t>divieto di trattare dati personali</a:t>
            </a:r>
            <a:r>
              <a:rPr lang="it-IT" sz="2000" dirty="0">
                <a:solidFill>
                  <a:srgbClr val="13294B"/>
                </a:solidFill>
              </a:rPr>
              <a:t> </a:t>
            </a:r>
            <a:r>
              <a:rPr lang="it-IT" sz="2000" i="1" dirty="0">
                <a:solidFill>
                  <a:srgbClr val="13294B"/>
                </a:solidFill>
              </a:rPr>
              <a:t>senza (o al di fuori delle) istruzioni del </a:t>
            </a:r>
            <a:r>
              <a:rPr lang="it-IT" sz="2000" i="1" cap="small" dirty="0">
                <a:solidFill>
                  <a:srgbClr val="3EB1C8"/>
                </a:solidFill>
              </a:rPr>
              <a:t>tdtr</a:t>
            </a:r>
            <a:r>
              <a:rPr lang="it-IT" sz="2000" dirty="0">
                <a:solidFill>
                  <a:srgbClr val="3EB1C8"/>
                </a:solidFill>
              </a:rPr>
              <a:t>.</a:t>
            </a:r>
            <a:r>
              <a:rPr lang="it-IT" sz="2000" dirty="0">
                <a:solidFill>
                  <a:srgbClr val="13294B"/>
                </a:solidFill>
              </a:rPr>
              <a:t>			</a:t>
            </a:r>
            <a:r>
              <a:rPr lang="it-IT" sz="2000" dirty="0"/>
              <a:t>	</a:t>
            </a:r>
            <a:br>
              <a:rPr lang="it-IT" sz="2000" dirty="0"/>
            </a:br>
            <a:r>
              <a:rPr lang="it-IT" sz="2000" dirty="0"/>
              <a:t>									</a:t>
            </a:r>
            <a:r>
              <a:rPr lang="it-IT" sz="2000" dirty="0">
                <a:hlinkClick r:id="" action="ppaction://noaction"/>
              </a:rPr>
              <a:t>*</a:t>
            </a:r>
            <a:endParaRPr lang="it-IT" sz="2000" dirty="0">
              <a:solidFill>
                <a:srgbClr val="13294B"/>
              </a:solidFill>
            </a:endParaRPr>
          </a:p>
        </p:txBody>
      </p:sp>
    </p:spTree>
    <p:extLst>
      <p:ext uri="{BB962C8B-B14F-4D97-AF65-F5344CB8AC3E}">
        <p14:creationId xmlns:p14="http://schemas.microsoft.com/office/powerpoint/2010/main" val="5382981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276225" y="292506"/>
            <a:ext cx="8043316" cy="984376"/>
          </a:xfrm>
        </p:spPr>
        <p:txBody>
          <a:bodyPr/>
          <a:lstStyle/>
          <a:p>
            <a:r>
              <a:rPr lang="it-IT" dirty="0"/>
              <a:t>Tenuta obbligatoria registri delle Attività di Trattamento </a:t>
            </a:r>
            <a:r>
              <a:rPr lang="it-IT" baseline="30000" dirty="0"/>
              <a:t>(</a:t>
            </a:r>
            <a:r>
              <a:rPr lang="it-IT" i="1" baseline="30000" dirty="0" err="1"/>
              <a:t>Records</a:t>
            </a:r>
            <a:r>
              <a:rPr lang="it-IT" i="1" baseline="30000" dirty="0"/>
              <a:t> of processing </a:t>
            </a:r>
            <a:r>
              <a:rPr lang="it-IT" i="1" baseline="30000" dirty="0" err="1"/>
              <a:t>activities</a:t>
            </a:r>
            <a:r>
              <a:rPr lang="it-IT" baseline="30000" dirty="0"/>
              <a:t>)</a:t>
            </a:r>
            <a:endParaRPr lang="it-IT" dirty="0"/>
          </a:p>
        </p:txBody>
      </p:sp>
      <p:sp>
        <p:nvSpPr>
          <p:cNvPr id="4" name="Segnaposto contenuto 2">
            <a:extLst>
              <a:ext uri="{FF2B5EF4-FFF2-40B4-BE49-F238E27FC236}">
                <a16:creationId xmlns:a16="http://schemas.microsoft.com/office/drawing/2014/main" id="{09D7E673-A860-4244-9C0F-78B5F9B156BE}"/>
              </a:ext>
            </a:extLst>
          </p:cNvPr>
          <p:cNvSpPr>
            <a:spLocks noGrp="1"/>
          </p:cNvSpPr>
          <p:nvPr>
            <p:ph idx="4294967295"/>
          </p:nvPr>
        </p:nvSpPr>
        <p:spPr>
          <a:xfrm>
            <a:off x="276225" y="1737244"/>
            <a:ext cx="8683970" cy="4559197"/>
          </a:xfrm>
          <a:prstGeom prst="rect">
            <a:avLst/>
          </a:prstGeom>
        </p:spPr>
        <p:txBody>
          <a:bodyPr/>
          <a:lstStyle/>
          <a:p>
            <a:pPr marL="0" indent="0">
              <a:lnSpc>
                <a:spcPct val="150000"/>
              </a:lnSpc>
              <a:buNone/>
            </a:pPr>
            <a:r>
              <a:rPr lang="it-IT" sz="2000" dirty="0">
                <a:solidFill>
                  <a:srgbClr val="13294B"/>
                </a:solidFill>
                <a:uFill>
                  <a:solidFill>
                    <a:srgbClr val="C00000"/>
                  </a:solidFill>
                </a:uFill>
              </a:rPr>
              <a:t>Ogni</a:t>
            </a:r>
            <a:r>
              <a:rPr lang="it-IT" sz="2000" dirty="0">
                <a:solidFill>
                  <a:srgbClr val="13294B"/>
                </a:solidFill>
              </a:rPr>
              <a:t> titolare del trattamento (e, ove applicabile, il suo rappresentante) </a:t>
            </a:r>
            <a:r>
              <a:rPr lang="it-IT" sz="2000" dirty="0">
                <a:solidFill>
                  <a:srgbClr val="13294B"/>
                </a:solidFill>
                <a:uFill>
                  <a:solidFill>
                    <a:srgbClr val="C00000"/>
                  </a:solidFill>
                </a:uFill>
              </a:rPr>
              <a:t>deve</a:t>
            </a:r>
            <a:r>
              <a:rPr lang="it-IT" sz="2000" dirty="0">
                <a:solidFill>
                  <a:srgbClr val="13294B"/>
                </a:solidFill>
              </a:rPr>
              <a:t> tenere</a:t>
            </a:r>
            <a:r>
              <a:rPr lang="it-IT" sz="2000" i="1" dirty="0">
                <a:solidFill>
                  <a:srgbClr val="13294B"/>
                </a:solidFill>
              </a:rPr>
              <a:t> </a:t>
            </a:r>
            <a:r>
              <a:rPr lang="it-IT" sz="2000" dirty="0">
                <a:solidFill>
                  <a:srgbClr val="13294B"/>
                </a:solidFill>
              </a:rPr>
              <a:t>un </a:t>
            </a:r>
            <a:r>
              <a:rPr lang="it-IT" sz="2000" b="1" dirty="0">
                <a:solidFill>
                  <a:srgbClr val="13294B"/>
                </a:solidFill>
              </a:rPr>
              <a:t>registro delle attività di trattamento</a:t>
            </a:r>
            <a:r>
              <a:rPr lang="it-IT" sz="2000" dirty="0">
                <a:solidFill>
                  <a:srgbClr val="13294B"/>
                </a:solidFill>
              </a:rPr>
              <a:t> svolte sotto la propria responsabilità</a:t>
            </a:r>
            <a:r>
              <a:rPr lang="it-IT" sz="2000" baseline="30000" dirty="0">
                <a:solidFill>
                  <a:srgbClr val="13294B"/>
                </a:solidFill>
              </a:rPr>
              <a:t> </a:t>
            </a:r>
            <a:r>
              <a:rPr lang="it-IT" sz="2000" dirty="0">
                <a:solidFill>
                  <a:srgbClr val="13294B"/>
                </a:solidFill>
              </a:rPr>
              <a:t>(art. 30). </a:t>
            </a:r>
          </a:p>
          <a:p>
            <a:pPr>
              <a:lnSpc>
                <a:spcPct val="150000"/>
              </a:lnSpc>
            </a:pPr>
            <a:endParaRPr lang="it-IT" sz="2000" dirty="0">
              <a:solidFill>
                <a:srgbClr val="13294B"/>
              </a:solidFill>
            </a:endParaRPr>
          </a:p>
          <a:p>
            <a:pPr marL="0" indent="0" algn="just">
              <a:lnSpc>
                <a:spcPct val="150000"/>
              </a:lnSpc>
              <a:buNone/>
            </a:pPr>
            <a:r>
              <a:rPr lang="it-IT" sz="2000" dirty="0">
                <a:solidFill>
                  <a:srgbClr val="13294B"/>
                </a:solidFill>
                <a:highlight>
                  <a:srgbClr val="EAEAEA"/>
                </a:highlight>
              </a:rPr>
              <a:t>Il registro delle attività di trattamento, </a:t>
            </a:r>
            <a:r>
              <a:rPr lang="it-IT" sz="2000" i="1" dirty="0">
                <a:solidFill>
                  <a:srgbClr val="13294B"/>
                </a:solidFill>
                <a:highlight>
                  <a:srgbClr val="EAEAEA"/>
                </a:highlight>
              </a:rPr>
              <a:t>non è un mero adempimento formale</a:t>
            </a:r>
            <a:r>
              <a:rPr lang="it-IT" sz="2000" dirty="0">
                <a:solidFill>
                  <a:srgbClr val="13294B"/>
                </a:solidFill>
                <a:highlight>
                  <a:srgbClr val="EAEAEA"/>
                </a:highlight>
              </a:rPr>
              <a:t> ma ha un </a:t>
            </a:r>
            <a:r>
              <a:rPr lang="it-IT" sz="2000" b="1" dirty="0">
                <a:solidFill>
                  <a:srgbClr val="13294B"/>
                </a:solidFill>
                <a:highlight>
                  <a:srgbClr val="EAEAEA"/>
                </a:highlight>
              </a:rPr>
              <a:t>ruolo sostanziale</a:t>
            </a:r>
            <a:r>
              <a:rPr lang="it-IT" sz="2000" dirty="0">
                <a:solidFill>
                  <a:srgbClr val="13294B"/>
                </a:solidFill>
                <a:highlight>
                  <a:srgbClr val="EAEAEA"/>
                </a:highlight>
              </a:rPr>
              <a:t>, in quanto </a:t>
            </a:r>
            <a:r>
              <a:rPr lang="it-IT" sz="2000" i="1" dirty="0">
                <a:solidFill>
                  <a:srgbClr val="13294B"/>
                </a:solidFill>
                <a:highlight>
                  <a:srgbClr val="EAEAEA"/>
                </a:highlight>
              </a:rPr>
              <a:t>parte integrante di un sistema di corretta gestione </a:t>
            </a:r>
            <a:r>
              <a:rPr lang="it-IT" sz="2000" dirty="0">
                <a:solidFill>
                  <a:srgbClr val="13294B"/>
                </a:solidFill>
                <a:highlight>
                  <a:srgbClr val="EAEAEA"/>
                </a:highlight>
              </a:rPr>
              <a:t>dei d.p.: esso ha la funzione di documentare e dimostrare (82° Cons) la conformità dei trattamenti al RGPD; inoltre è </a:t>
            </a:r>
            <a:r>
              <a:rPr lang="it-IT" sz="2000" i="1" dirty="0">
                <a:solidFill>
                  <a:srgbClr val="13294B"/>
                </a:solidFill>
                <a:highlight>
                  <a:srgbClr val="EAEAEA"/>
                </a:highlight>
              </a:rPr>
              <a:t>necessario per il monitoraggio</a:t>
            </a:r>
            <a:r>
              <a:rPr lang="it-IT" sz="2000" dirty="0">
                <a:solidFill>
                  <a:srgbClr val="13294B"/>
                </a:solidFill>
                <a:highlight>
                  <a:srgbClr val="EAEAEA"/>
                </a:highlight>
              </a:rPr>
              <a:t> da parte delle Autorità di controllo ed è presupposto </a:t>
            </a:r>
            <a:r>
              <a:rPr lang="it-IT" sz="2000" i="1" dirty="0">
                <a:solidFill>
                  <a:srgbClr val="13294B"/>
                </a:solidFill>
                <a:highlight>
                  <a:srgbClr val="EAEAEA"/>
                </a:highlight>
              </a:rPr>
              <a:t>indispensabile per qualsiasi analisi e valutazione del rischio</a:t>
            </a:r>
            <a:r>
              <a:rPr lang="it-IT" sz="2000" dirty="0">
                <a:solidFill>
                  <a:srgbClr val="13294B"/>
                </a:solidFill>
                <a:highlight>
                  <a:srgbClr val="EAEAEA"/>
                </a:highlight>
              </a:rPr>
              <a:t>.</a:t>
            </a:r>
          </a:p>
        </p:txBody>
      </p:sp>
    </p:spTree>
    <p:extLst>
      <p:ext uri="{BB962C8B-B14F-4D97-AF65-F5344CB8AC3E}">
        <p14:creationId xmlns:p14="http://schemas.microsoft.com/office/powerpoint/2010/main" val="19498157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276225" y="292506"/>
            <a:ext cx="8043316" cy="984376"/>
          </a:xfrm>
        </p:spPr>
        <p:txBody>
          <a:bodyPr/>
          <a:lstStyle/>
          <a:p>
            <a:r>
              <a:rPr lang="it-IT" dirty="0"/>
              <a:t>Registri delle Attività di Trattamento a «</a:t>
            </a:r>
            <a:r>
              <a:rPr lang="it-IT" dirty="0">
                <a:solidFill>
                  <a:srgbClr val="C00000"/>
                </a:solidFill>
              </a:rPr>
              <a:t>Scuola</a:t>
            </a:r>
            <a:r>
              <a:rPr lang="it-IT" dirty="0"/>
              <a:t>»</a:t>
            </a:r>
          </a:p>
        </p:txBody>
      </p:sp>
      <p:sp>
        <p:nvSpPr>
          <p:cNvPr id="4" name="Segnaposto contenuto 2">
            <a:extLst>
              <a:ext uri="{FF2B5EF4-FFF2-40B4-BE49-F238E27FC236}">
                <a16:creationId xmlns:a16="http://schemas.microsoft.com/office/drawing/2014/main" id="{09D7E673-A860-4244-9C0F-78B5F9B156BE}"/>
              </a:ext>
            </a:extLst>
          </p:cNvPr>
          <p:cNvSpPr>
            <a:spLocks noGrp="1"/>
          </p:cNvSpPr>
          <p:nvPr>
            <p:ph idx="4294967295"/>
          </p:nvPr>
        </p:nvSpPr>
        <p:spPr>
          <a:xfrm>
            <a:off x="276225" y="1737244"/>
            <a:ext cx="8683970" cy="4559197"/>
          </a:xfrm>
          <a:prstGeom prst="rect">
            <a:avLst/>
          </a:prstGeom>
        </p:spPr>
        <p:txBody>
          <a:bodyPr/>
          <a:lstStyle/>
          <a:p>
            <a:pPr>
              <a:lnSpc>
                <a:spcPct val="150000"/>
              </a:lnSpc>
            </a:pPr>
            <a:r>
              <a:rPr lang="it-IT" sz="2400" dirty="0"/>
              <a:t>La tenuta dei registri è sempre obbligatoria per autorità ed organismi pubblici, e – pertanto – anche per le </a:t>
            </a:r>
            <a:r>
              <a:rPr lang="it-IT" sz="2400" dirty="0">
                <a:solidFill>
                  <a:srgbClr val="C00000"/>
                </a:solidFill>
              </a:rPr>
              <a:t>scuole pubbliche</a:t>
            </a:r>
            <a:r>
              <a:rPr lang="it-IT" sz="2400" dirty="0"/>
              <a:t>.</a:t>
            </a:r>
          </a:p>
          <a:p>
            <a:pPr>
              <a:lnSpc>
                <a:spcPct val="150000"/>
              </a:lnSpc>
            </a:pPr>
            <a:r>
              <a:rPr lang="it-IT" sz="2400" dirty="0"/>
              <a:t>Le </a:t>
            </a:r>
            <a:r>
              <a:rPr lang="it-IT" sz="2400" dirty="0">
                <a:solidFill>
                  <a:srgbClr val="C00000"/>
                </a:solidFill>
              </a:rPr>
              <a:t>scuole paritarie </a:t>
            </a:r>
            <a:r>
              <a:rPr lang="it-IT" sz="2400" dirty="0"/>
              <a:t>si ritengono obbligate, sia per la natura dei dati personali trattati, sia in considerazione del fatto che si tratta di trattamenti non occasionali, sia in considerazione del fatto che, trattandosi spesso di dati di minori, s’innalza la soglia di rischio per diritti e libertà fondamentali.</a:t>
            </a:r>
          </a:p>
          <a:p>
            <a:pPr>
              <a:lnSpc>
                <a:spcPct val="150000"/>
              </a:lnSpc>
            </a:pPr>
            <a:endParaRPr lang="it-IT" sz="2000" dirty="0">
              <a:solidFill>
                <a:srgbClr val="13294B"/>
              </a:solidFill>
            </a:endParaRPr>
          </a:p>
        </p:txBody>
      </p:sp>
    </p:spTree>
    <p:extLst>
      <p:ext uri="{BB962C8B-B14F-4D97-AF65-F5344CB8AC3E}">
        <p14:creationId xmlns:p14="http://schemas.microsoft.com/office/powerpoint/2010/main" val="12452562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Obbligo di cooperazione con le Autorità di controllo</a:t>
            </a:r>
          </a:p>
        </p:txBody>
      </p:sp>
      <p:sp>
        <p:nvSpPr>
          <p:cNvPr id="4" name="Segnaposto contenuto 2">
            <a:extLst>
              <a:ext uri="{FF2B5EF4-FFF2-40B4-BE49-F238E27FC236}">
                <a16:creationId xmlns:a16="http://schemas.microsoft.com/office/drawing/2014/main" id="{C7B8E3D0-0C51-4B1A-B19D-61F0A98CB595}"/>
              </a:ext>
            </a:extLst>
          </p:cNvPr>
          <p:cNvSpPr>
            <a:spLocks noGrp="1"/>
          </p:cNvSpPr>
          <p:nvPr>
            <p:ph idx="4294967295"/>
          </p:nvPr>
        </p:nvSpPr>
        <p:spPr>
          <a:xfrm>
            <a:off x="276225" y="1484027"/>
            <a:ext cx="8683970" cy="5156796"/>
          </a:xfrm>
          <a:prstGeom prst="rect">
            <a:avLst/>
          </a:prstGeom>
        </p:spPr>
        <p:txBody>
          <a:bodyPr/>
          <a:lstStyle/>
          <a:p>
            <a:pPr>
              <a:lnSpc>
                <a:spcPct val="150000"/>
              </a:lnSpc>
            </a:pPr>
            <a:r>
              <a:rPr lang="it-IT" sz="1800" dirty="0">
                <a:solidFill>
                  <a:srgbClr val="13294B"/>
                </a:solidFill>
              </a:rPr>
              <a:t>È un </a:t>
            </a:r>
            <a:r>
              <a:rPr lang="it-IT" sz="1800" dirty="0">
                <a:solidFill>
                  <a:srgbClr val="13294B"/>
                </a:solidFill>
                <a:uFill>
                  <a:solidFill>
                    <a:srgbClr val="C00000"/>
                  </a:solidFill>
                </a:uFill>
              </a:rPr>
              <a:t>obbligo generale</a:t>
            </a:r>
            <a:r>
              <a:rPr lang="it-IT" sz="1800" dirty="0">
                <a:solidFill>
                  <a:srgbClr val="13294B"/>
                </a:solidFill>
              </a:rPr>
              <a:t> stabilito dall’art. 31:</a:t>
            </a:r>
          </a:p>
          <a:p>
            <a:pPr lvl="1">
              <a:lnSpc>
                <a:spcPct val="150000"/>
              </a:lnSpc>
            </a:pPr>
            <a:r>
              <a:rPr lang="it-IT" sz="1800" dirty="0">
                <a:solidFill>
                  <a:srgbClr val="13294B"/>
                </a:solidFill>
              </a:rPr>
              <a:t>Il titolare del trattamento,</a:t>
            </a:r>
          </a:p>
          <a:p>
            <a:pPr lvl="1">
              <a:lnSpc>
                <a:spcPct val="150000"/>
              </a:lnSpc>
            </a:pPr>
            <a:r>
              <a:rPr lang="it-IT" sz="1800" dirty="0">
                <a:solidFill>
                  <a:srgbClr val="13294B"/>
                </a:solidFill>
              </a:rPr>
              <a:t>il responsabile del trattamento</a:t>
            </a:r>
          </a:p>
          <a:p>
            <a:pPr lvl="1">
              <a:lnSpc>
                <a:spcPct val="150000"/>
              </a:lnSpc>
            </a:pPr>
            <a:r>
              <a:rPr lang="it-IT" sz="1800" dirty="0">
                <a:solidFill>
                  <a:srgbClr val="13294B"/>
                </a:solidFill>
              </a:rPr>
              <a:t>e, ove applicabile, il loro rappresentante</a:t>
            </a:r>
          </a:p>
          <a:p>
            <a:pPr>
              <a:lnSpc>
                <a:spcPct val="150000"/>
              </a:lnSpc>
            </a:pPr>
            <a:r>
              <a:rPr lang="it-IT" sz="1800" dirty="0">
                <a:solidFill>
                  <a:srgbClr val="3EB1C8"/>
                </a:solidFill>
              </a:rPr>
              <a:t>cooperano</a:t>
            </a:r>
            <a:r>
              <a:rPr lang="it-IT" sz="1800" dirty="0">
                <a:solidFill>
                  <a:srgbClr val="13294B"/>
                </a:solidFill>
              </a:rPr>
              <a:t>, </a:t>
            </a:r>
            <a:r>
              <a:rPr lang="it-IT" sz="1800" i="1" dirty="0">
                <a:solidFill>
                  <a:srgbClr val="13294B"/>
                </a:solidFill>
                <a:uFill>
                  <a:solidFill>
                    <a:srgbClr val="C00000"/>
                  </a:solidFill>
                </a:uFill>
              </a:rPr>
              <a:t>su richiesta</a:t>
            </a:r>
            <a:r>
              <a:rPr lang="it-IT" sz="1800" dirty="0">
                <a:solidFill>
                  <a:srgbClr val="13294B"/>
                </a:solidFill>
              </a:rPr>
              <a:t>, con l’autorità di controllo nell’esecuzione dei suoi compiti.</a:t>
            </a:r>
          </a:p>
          <a:p>
            <a:pPr lvl="0">
              <a:lnSpc>
                <a:spcPct val="150000"/>
              </a:lnSpc>
            </a:pPr>
            <a:r>
              <a:rPr lang="it-IT" sz="1800" dirty="0">
                <a:solidFill>
                  <a:srgbClr val="13294B"/>
                </a:solidFill>
              </a:rPr>
              <a:t>Abbiamo, per esempio, appena visto, a proposito dei registri, l’obbligo di metterli, su richiesta, a disposizione dell’Autorità di controllo (art. 30.4).</a:t>
            </a:r>
          </a:p>
          <a:p>
            <a:pPr marL="0" lvl="0" indent="0">
              <a:lnSpc>
                <a:spcPct val="150000"/>
              </a:lnSpc>
              <a:buNone/>
            </a:pPr>
            <a:r>
              <a:rPr lang="it-IT" sz="1800" dirty="0">
                <a:solidFill>
                  <a:srgbClr val="13294B"/>
                </a:solidFill>
              </a:rPr>
              <a:t>Pur nella sua apparente genericità, l’obbligo di cooperazione è un elemento cruciale per la responsabilità: come vedremo, </a:t>
            </a:r>
            <a:r>
              <a:rPr lang="it-IT" sz="1800" dirty="0">
                <a:solidFill>
                  <a:srgbClr val="13294B"/>
                </a:solidFill>
                <a:highlight>
                  <a:srgbClr val="EAEAEA"/>
                </a:highlight>
              </a:rPr>
              <a:t>«</a:t>
            </a:r>
            <a:r>
              <a:rPr lang="it-IT" sz="1800" i="1" dirty="0">
                <a:solidFill>
                  <a:srgbClr val="13294B"/>
                </a:solidFill>
                <a:highlight>
                  <a:srgbClr val="EAEAEA"/>
                </a:highlight>
              </a:rPr>
              <a:t>il grado di cooperazione con l’Autorità di controllo</a:t>
            </a:r>
            <a:r>
              <a:rPr lang="it-IT" sz="1800" dirty="0">
                <a:solidFill>
                  <a:srgbClr val="13294B"/>
                </a:solidFill>
                <a:highlight>
                  <a:srgbClr val="EAEAEA"/>
                </a:highlight>
              </a:rPr>
              <a:t>»</a:t>
            </a:r>
            <a:r>
              <a:rPr lang="it-IT" sz="1800" dirty="0">
                <a:solidFill>
                  <a:srgbClr val="13294B"/>
                </a:solidFill>
              </a:rPr>
              <a:t> è uno degli elementi valutati per stabilire l’ammontare delle sanzioni amministrative pecuniarie</a:t>
            </a:r>
            <a:r>
              <a:rPr lang="it-IT" sz="1800" baseline="30000" dirty="0">
                <a:solidFill>
                  <a:srgbClr val="13294B"/>
                </a:solidFill>
              </a:rPr>
              <a:t> </a:t>
            </a:r>
            <a:r>
              <a:rPr lang="it-IT" sz="1800" dirty="0">
                <a:solidFill>
                  <a:srgbClr val="13294B"/>
                </a:solidFill>
              </a:rPr>
              <a:t>(art. 83.2.f).</a:t>
            </a:r>
          </a:p>
        </p:txBody>
      </p:sp>
    </p:spTree>
    <p:extLst>
      <p:ext uri="{BB962C8B-B14F-4D97-AF65-F5344CB8AC3E}">
        <p14:creationId xmlns:p14="http://schemas.microsoft.com/office/powerpoint/2010/main" val="37204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Le Norme Vigenti</a:t>
            </a:r>
          </a:p>
        </p:txBody>
      </p:sp>
      <p:sp>
        <p:nvSpPr>
          <p:cNvPr id="3" name="Segnaposto testo 2"/>
          <p:cNvSpPr>
            <a:spLocks noGrp="1"/>
          </p:cNvSpPr>
          <p:nvPr>
            <p:ph type="body" sz="quarter" idx="12"/>
          </p:nvPr>
        </p:nvSpPr>
        <p:spPr/>
        <p:txBody>
          <a:bodyPr/>
          <a:lstStyle/>
          <a:p>
            <a:pPr lvl="0"/>
            <a:r>
              <a:rPr lang="it-IT" dirty="0">
                <a:solidFill>
                  <a:srgbClr val="13294B"/>
                </a:solidFill>
              </a:rPr>
              <a:t>Primi interventi legislativi per il RGPD / 2</a:t>
            </a:r>
          </a:p>
          <a:p>
            <a:pPr lvl="0"/>
            <a:r>
              <a:rPr lang="it-IT" dirty="0">
                <a:solidFill>
                  <a:srgbClr val="13294B"/>
                </a:solidFill>
              </a:rPr>
              <a:t>Negli ultimi giorni del 2017, poi, il legislatore è di nuovo intervenuto con alcune disposizioni di adeguamento al RGPD, contenute nella</a:t>
            </a:r>
          </a:p>
          <a:p>
            <a:pPr lvl="0"/>
            <a:r>
              <a:rPr lang="it-IT" u="sng" dirty="0">
                <a:solidFill>
                  <a:srgbClr val="13294B"/>
                </a:solidFill>
              </a:rPr>
              <a:t>Legge 27 dicembre 2017, </a:t>
            </a:r>
            <a:r>
              <a:rPr lang="it-IT" dirty="0">
                <a:solidFill>
                  <a:srgbClr val="13294B"/>
                </a:solidFill>
              </a:rPr>
              <a:t>N. 205 – Bilancio di previsione dello Stato per l’anno finanziario 2018 e bilancio pluriennale per il triennio 2018-2020. (GU n.302 del 29-12-2017 - </a:t>
            </a:r>
            <a:r>
              <a:rPr lang="it-IT" dirty="0" err="1">
                <a:solidFill>
                  <a:srgbClr val="13294B"/>
                </a:solidFill>
              </a:rPr>
              <a:t>Suppl</a:t>
            </a:r>
            <a:r>
              <a:rPr lang="it-IT" dirty="0">
                <a:solidFill>
                  <a:srgbClr val="13294B"/>
                </a:solidFill>
              </a:rPr>
              <a:t>. Ordinario n. 62), in vigore dal 01/01/2018:</a:t>
            </a:r>
          </a:p>
          <a:p>
            <a:pPr lvl="1"/>
            <a:r>
              <a:rPr lang="it-IT" b="1" dirty="0">
                <a:solidFill>
                  <a:srgbClr val="13294B"/>
                </a:solidFill>
              </a:rPr>
              <a:t>Articolo 1 </a:t>
            </a:r>
            <a:r>
              <a:rPr lang="it-IT" dirty="0">
                <a:solidFill>
                  <a:srgbClr val="13294B"/>
                </a:solidFill>
              </a:rPr>
              <a:t>— commi dal 1020 al 1025; comma 1162: consultazione preventiva e spese autorizzate al Garante</a:t>
            </a:r>
          </a:p>
          <a:p>
            <a:endParaRPr lang="it-IT" dirty="0">
              <a:solidFill>
                <a:srgbClr val="13294B"/>
              </a:solidFill>
            </a:endParaRPr>
          </a:p>
        </p:txBody>
      </p:sp>
    </p:spTree>
    <p:extLst>
      <p:ext uri="{BB962C8B-B14F-4D97-AF65-F5344CB8AC3E}">
        <p14:creationId xmlns:p14="http://schemas.microsoft.com/office/powerpoint/2010/main" val="7020516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Riepilogo Obblighi Generali</a:t>
            </a:r>
          </a:p>
        </p:txBody>
      </p:sp>
      <p:sp>
        <p:nvSpPr>
          <p:cNvPr id="4" name="Segnaposto contenuto 2">
            <a:extLst>
              <a:ext uri="{FF2B5EF4-FFF2-40B4-BE49-F238E27FC236}">
                <a16:creationId xmlns:a16="http://schemas.microsoft.com/office/drawing/2014/main" id="{0DBDE5C2-89BA-445D-A5AD-66E0A3E534B0}"/>
              </a:ext>
            </a:extLst>
          </p:cNvPr>
          <p:cNvSpPr>
            <a:spLocks noGrp="1"/>
          </p:cNvSpPr>
          <p:nvPr>
            <p:ph idx="4294967295"/>
          </p:nvPr>
        </p:nvSpPr>
        <p:spPr>
          <a:xfrm>
            <a:off x="276225" y="1452431"/>
            <a:ext cx="8683970" cy="5188212"/>
          </a:xfrm>
          <a:prstGeom prst="rect">
            <a:avLst/>
          </a:prstGeom>
        </p:spPr>
        <p:txBody>
          <a:bodyPr/>
          <a:lstStyle/>
          <a:p>
            <a:r>
              <a:rPr lang="it-IT" sz="2000" dirty="0">
                <a:solidFill>
                  <a:srgbClr val="13294B"/>
                </a:solidFill>
              </a:rPr>
              <a:t>Obblighi connessi con la </a:t>
            </a:r>
            <a:r>
              <a:rPr lang="it-IT" sz="2000" dirty="0">
                <a:solidFill>
                  <a:srgbClr val="13294B"/>
                </a:solidFill>
                <a:uFill>
                  <a:solidFill>
                    <a:srgbClr val="C00000"/>
                  </a:solidFill>
                </a:uFill>
              </a:rPr>
              <a:t>responsabilizzazione:</a:t>
            </a:r>
          </a:p>
          <a:p>
            <a:pPr lvl="1"/>
            <a:r>
              <a:rPr lang="it-IT" sz="2000" dirty="0">
                <a:solidFill>
                  <a:srgbClr val="13294B"/>
                </a:solidFill>
              </a:rPr>
              <a:t>Obblighi derivanti da principi del trattamento e diritti dell’interessato</a:t>
            </a:r>
          </a:p>
          <a:p>
            <a:pPr lvl="1"/>
            <a:r>
              <a:rPr lang="it-IT" sz="2000" dirty="0">
                <a:solidFill>
                  <a:srgbClr val="13294B"/>
                </a:solidFill>
              </a:rPr>
              <a:t>Attuazione di </a:t>
            </a:r>
            <a:r>
              <a:rPr lang="it-IT" sz="2000" dirty="0">
                <a:solidFill>
                  <a:srgbClr val="13294B"/>
                </a:solidFill>
                <a:uFill>
                  <a:solidFill>
                    <a:srgbClr val="C00000"/>
                  </a:solidFill>
                </a:uFill>
              </a:rPr>
              <a:t>misure tecniche e organizzative</a:t>
            </a:r>
            <a:r>
              <a:rPr lang="it-IT" sz="2000" dirty="0">
                <a:solidFill>
                  <a:srgbClr val="13294B"/>
                </a:solidFill>
              </a:rPr>
              <a:t> adeguate</a:t>
            </a:r>
          </a:p>
          <a:p>
            <a:pPr lvl="1"/>
            <a:r>
              <a:rPr lang="it-IT" sz="2000" dirty="0">
                <a:solidFill>
                  <a:srgbClr val="13294B"/>
                </a:solidFill>
                <a:uFill>
                  <a:solidFill>
                    <a:srgbClr val="C00000"/>
                  </a:solidFill>
                </a:uFill>
              </a:rPr>
              <a:t>Valutazione dei rischi </a:t>
            </a:r>
            <a:r>
              <a:rPr lang="it-IT" sz="2000" dirty="0">
                <a:solidFill>
                  <a:srgbClr val="13294B"/>
                </a:solidFill>
              </a:rPr>
              <a:t>per diritti e libertà delle persone</a:t>
            </a:r>
          </a:p>
          <a:p>
            <a:pPr lvl="1"/>
            <a:r>
              <a:rPr lang="it-IT" sz="2000" dirty="0">
                <a:solidFill>
                  <a:srgbClr val="13294B"/>
                </a:solidFill>
              </a:rPr>
              <a:t>Attuazione di </a:t>
            </a:r>
            <a:r>
              <a:rPr lang="it-IT" sz="2000" dirty="0">
                <a:solidFill>
                  <a:srgbClr val="13294B"/>
                </a:solidFill>
                <a:uFill>
                  <a:solidFill>
                    <a:srgbClr val="C00000"/>
                  </a:solidFill>
                </a:uFill>
              </a:rPr>
              <a:t>politiche adeguate di protezione</a:t>
            </a:r>
            <a:r>
              <a:rPr lang="it-IT" sz="2000" dirty="0">
                <a:solidFill>
                  <a:srgbClr val="13294B"/>
                </a:solidFill>
              </a:rPr>
              <a:t> dei d.p.</a:t>
            </a:r>
          </a:p>
          <a:p>
            <a:pPr lvl="1"/>
            <a:r>
              <a:rPr lang="it-IT" sz="2000" dirty="0">
                <a:solidFill>
                  <a:srgbClr val="13294B"/>
                </a:solidFill>
                <a:uFill>
                  <a:solidFill>
                    <a:srgbClr val="C00000"/>
                  </a:solidFill>
                </a:uFill>
              </a:rPr>
              <a:t>Dimostrare</a:t>
            </a:r>
            <a:r>
              <a:rPr lang="it-IT" sz="2000" dirty="0">
                <a:solidFill>
                  <a:srgbClr val="13294B"/>
                </a:solidFill>
              </a:rPr>
              <a:t> e </a:t>
            </a:r>
            <a:r>
              <a:rPr lang="it-IT" sz="2000" dirty="0">
                <a:solidFill>
                  <a:srgbClr val="13294B"/>
                </a:solidFill>
                <a:uFill>
                  <a:solidFill>
                    <a:srgbClr val="C00000"/>
                  </a:solidFill>
                </a:uFill>
              </a:rPr>
              <a:t>documentare</a:t>
            </a:r>
            <a:r>
              <a:rPr lang="it-IT" sz="2000" dirty="0">
                <a:solidFill>
                  <a:srgbClr val="13294B"/>
                </a:solidFill>
              </a:rPr>
              <a:t> il rispetto degli obblighi</a:t>
            </a:r>
          </a:p>
          <a:p>
            <a:pPr lvl="1"/>
            <a:r>
              <a:rPr lang="it-IT" sz="2000" dirty="0">
                <a:solidFill>
                  <a:srgbClr val="13294B"/>
                </a:solidFill>
              </a:rPr>
              <a:t>Obbligo di </a:t>
            </a:r>
            <a:r>
              <a:rPr lang="it-IT" sz="2000" dirty="0">
                <a:solidFill>
                  <a:srgbClr val="13294B"/>
                </a:solidFill>
                <a:uFill>
                  <a:solidFill>
                    <a:srgbClr val="C00000"/>
                  </a:solidFill>
                </a:uFill>
              </a:rPr>
              <a:t>riesame</a:t>
            </a:r>
            <a:r>
              <a:rPr lang="it-IT" sz="2000" dirty="0">
                <a:solidFill>
                  <a:srgbClr val="13294B"/>
                </a:solidFill>
              </a:rPr>
              <a:t> ed </a:t>
            </a:r>
            <a:r>
              <a:rPr lang="it-IT" sz="2000" dirty="0">
                <a:solidFill>
                  <a:srgbClr val="13294B"/>
                </a:solidFill>
                <a:uFill>
                  <a:solidFill>
                    <a:srgbClr val="C00000"/>
                  </a:solidFill>
                </a:uFill>
              </a:rPr>
              <a:t>aggiornamento</a:t>
            </a:r>
            <a:r>
              <a:rPr lang="it-IT" sz="2000" dirty="0">
                <a:solidFill>
                  <a:srgbClr val="13294B"/>
                </a:solidFill>
              </a:rPr>
              <a:t> delle misure</a:t>
            </a:r>
          </a:p>
          <a:p>
            <a:pPr lvl="1"/>
            <a:endParaRPr lang="it-IT" sz="2000" dirty="0">
              <a:solidFill>
                <a:srgbClr val="13294B"/>
              </a:solidFill>
            </a:endParaRPr>
          </a:p>
          <a:p>
            <a:r>
              <a:rPr lang="it-IT" sz="2000" dirty="0">
                <a:solidFill>
                  <a:srgbClr val="13294B"/>
                </a:solidFill>
              </a:rPr>
              <a:t>Protezione dei d.p. </a:t>
            </a:r>
            <a:r>
              <a:rPr lang="it-IT" sz="2000" i="1" dirty="0">
                <a:solidFill>
                  <a:srgbClr val="13294B"/>
                </a:solidFill>
                <a:uFill>
                  <a:solidFill>
                    <a:srgbClr val="C00000"/>
                  </a:solidFill>
                </a:uFill>
              </a:rPr>
              <a:t>by design </a:t>
            </a:r>
            <a:r>
              <a:rPr lang="it-IT" sz="2000" dirty="0">
                <a:solidFill>
                  <a:srgbClr val="13294B"/>
                </a:solidFill>
              </a:rPr>
              <a:t>e </a:t>
            </a:r>
            <a:r>
              <a:rPr lang="it-IT" sz="2000" i="1" dirty="0">
                <a:solidFill>
                  <a:srgbClr val="13294B"/>
                </a:solidFill>
                <a:uFill>
                  <a:solidFill>
                    <a:srgbClr val="C00000"/>
                  </a:solidFill>
                </a:uFill>
              </a:rPr>
              <a:t>by default </a:t>
            </a:r>
          </a:p>
          <a:p>
            <a:r>
              <a:rPr lang="it-IT" sz="2000" dirty="0">
                <a:solidFill>
                  <a:srgbClr val="13294B"/>
                </a:solidFill>
                <a:uFill>
                  <a:solidFill>
                    <a:srgbClr val="C00000"/>
                  </a:solidFill>
                </a:uFill>
              </a:rPr>
              <a:t>Obbligo di contrattualizzare la contitolarità del </a:t>
            </a:r>
            <a:r>
              <a:rPr lang="it-IT" sz="2000" dirty="0" err="1">
                <a:solidFill>
                  <a:srgbClr val="13294B"/>
                </a:solidFill>
                <a:uFill>
                  <a:solidFill>
                    <a:srgbClr val="C00000"/>
                  </a:solidFill>
                </a:uFill>
              </a:rPr>
              <a:t>tr</a:t>
            </a:r>
            <a:r>
              <a:rPr lang="it-IT" sz="2000" dirty="0">
                <a:solidFill>
                  <a:srgbClr val="13294B"/>
                </a:solidFill>
                <a:uFill>
                  <a:solidFill>
                    <a:srgbClr val="C00000"/>
                  </a:solidFill>
                </a:uFill>
              </a:rPr>
              <a:t>.</a:t>
            </a:r>
          </a:p>
          <a:p>
            <a:r>
              <a:rPr lang="it-IT" sz="2000" dirty="0">
                <a:solidFill>
                  <a:srgbClr val="13294B"/>
                </a:solidFill>
                <a:uFill>
                  <a:solidFill>
                    <a:srgbClr val="C00000"/>
                  </a:solidFill>
                </a:uFill>
              </a:rPr>
              <a:t>Obbligo di nominare un rappresentante nell’Ue</a:t>
            </a:r>
          </a:p>
          <a:p>
            <a:r>
              <a:rPr lang="it-IT" sz="2000" dirty="0">
                <a:solidFill>
                  <a:srgbClr val="13294B"/>
                </a:solidFill>
              </a:rPr>
              <a:t>Obbligo di «</a:t>
            </a:r>
            <a:r>
              <a:rPr lang="it-IT" sz="2000" dirty="0">
                <a:solidFill>
                  <a:srgbClr val="13294B"/>
                </a:solidFill>
                <a:uFill>
                  <a:solidFill>
                    <a:srgbClr val="C00000"/>
                  </a:solidFill>
                </a:uFill>
              </a:rPr>
              <a:t>istruire</a:t>
            </a:r>
            <a:r>
              <a:rPr lang="it-IT" sz="2000" dirty="0">
                <a:solidFill>
                  <a:srgbClr val="13294B"/>
                </a:solidFill>
              </a:rPr>
              <a:t>» (</a:t>
            </a:r>
            <a:r>
              <a:rPr lang="it-IT" sz="2000" i="1" dirty="0">
                <a:solidFill>
                  <a:srgbClr val="13294B"/>
                </a:solidFill>
              </a:rPr>
              <a:t>divieto di trattare d.p. senza istruzioni</a:t>
            </a:r>
            <a:r>
              <a:rPr lang="it-IT" sz="2000" dirty="0">
                <a:solidFill>
                  <a:srgbClr val="13294B"/>
                </a:solidFill>
              </a:rPr>
              <a:t>)</a:t>
            </a:r>
          </a:p>
          <a:p>
            <a:pPr lvl="0"/>
            <a:r>
              <a:rPr lang="it-IT" sz="2000" dirty="0">
                <a:solidFill>
                  <a:srgbClr val="13294B"/>
                </a:solidFill>
              </a:rPr>
              <a:t>Obbligo di </a:t>
            </a:r>
            <a:r>
              <a:rPr lang="it-IT" sz="2000" dirty="0">
                <a:solidFill>
                  <a:srgbClr val="13294B"/>
                </a:solidFill>
                <a:uFill>
                  <a:solidFill>
                    <a:srgbClr val="C00000"/>
                  </a:solidFill>
                </a:uFill>
              </a:rPr>
              <a:t>tenuta di un registro delle attività di </a:t>
            </a:r>
            <a:r>
              <a:rPr lang="it-IT" sz="2000" dirty="0" err="1">
                <a:solidFill>
                  <a:srgbClr val="13294B"/>
                </a:solidFill>
                <a:uFill>
                  <a:solidFill>
                    <a:srgbClr val="C00000"/>
                  </a:solidFill>
                </a:uFill>
              </a:rPr>
              <a:t>tr</a:t>
            </a:r>
            <a:r>
              <a:rPr lang="it-IT" sz="2000" dirty="0">
                <a:solidFill>
                  <a:srgbClr val="13294B"/>
                </a:solidFill>
              </a:rPr>
              <a:t>.</a:t>
            </a:r>
          </a:p>
          <a:p>
            <a:pPr lvl="0"/>
            <a:r>
              <a:rPr lang="it-IT" sz="2000" dirty="0">
                <a:solidFill>
                  <a:srgbClr val="13294B"/>
                </a:solidFill>
              </a:rPr>
              <a:t>Obbligo di </a:t>
            </a:r>
            <a:r>
              <a:rPr lang="it-IT" sz="2000" dirty="0">
                <a:solidFill>
                  <a:srgbClr val="13294B"/>
                </a:solidFill>
                <a:uFill>
                  <a:solidFill>
                    <a:srgbClr val="C00000"/>
                  </a:solidFill>
                </a:uFill>
              </a:rPr>
              <a:t>cooperazione con le Autorità di controllo</a:t>
            </a:r>
          </a:p>
        </p:txBody>
      </p:sp>
    </p:spTree>
    <p:extLst>
      <p:ext uri="{BB962C8B-B14F-4D97-AF65-F5344CB8AC3E}">
        <p14:creationId xmlns:p14="http://schemas.microsoft.com/office/powerpoint/2010/main" val="9074607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Obblighi Inerenti la Sicurezza</a:t>
            </a:r>
          </a:p>
        </p:txBody>
      </p:sp>
      <p:sp>
        <p:nvSpPr>
          <p:cNvPr id="4" name="Segnaposto testo 3">
            <a:extLst>
              <a:ext uri="{FF2B5EF4-FFF2-40B4-BE49-F238E27FC236}">
                <a16:creationId xmlns:a16="http://schemas.microsoft.com/office/drawing/2014/main" id="{DD1ACF34-88DF-4764-BC57-CCA7D54C547E}"/>
              </a:ext>
            </a:extLst>
          </p:cNvPr>
          <p:cNvSpPr txBox="1">
            <a:spLocks/>
          </p:cNvSpPr>
          <p:nvPr/>
        </p:nvSpPr>
        <p:spPr>
          <a:xfrm>
            <a:off x="276225" y="2197303"/>
            <a:ext cx="8343119" cy="271947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it-IT" sz="2400">
                <a:solidFill>
                  <a:srgbClr val="13294B"/>
                </a:solidFill>
              </a:rPr>
              <a:t>Obbligo di garantire un livello di sicurezza adeguato</a:t>
            </a:r>
          </a:p>
          <a:p>
            <a:pPr marL="0" indent="0">
              <a:lnSpc>
                <a:spcPct val="150000"/>
              </a:lnSpc>
              <a:buNone/>
            </a:pPr>
            <a:r>
              <a:rPr lang="it-IT" sz="2400" dirty="0">
                <a:solidFill>
                  <a:srgbClr val="13294B"/>
                </a:solidFill>
              </a:rPr>
              <a:t>Violazione di dati personali (</a:t>
            </a:r>
            <a:r>
              <a:rPr lang="it-IT" sz="2400" i="1" dirty="0">
                <a:solidFill>
                  <a:srgbClr val="13294B"/>
                </a:solidFill>
              </a:rPr>
              <a:t>data </a:t>
            </a:r>
            <a:r>
              <a:rPr lang="it-IT" sz="2400" i="1" dirty="0" err="1">
                <a:solidFill>
                  <a:srgbClr val="13294B"/>
                </a:solidFill>
              </a:rPr>
              <a:t>breach</a:t>
            </a:r>
            <a:r>
              <a:rPr lang="it-IT" sz="2400" dirty="0">
                <a:solidFill>
                  <a:srgbClr val="13294B"/>
                </a:solidFill>
              </a:rPr>
              <a:t>)</a:t>
            </a:r>
          </a:p>
          <a:p>
            <a:pPr marL="0" indent="0">
              <a:lnSpc>
                <a:spcPct val="150000"/>
              </a:lnSpc>
              <a:buNone/>
            </a:pPr>
            <a:r>
              <a:rPr lang="it-IT" sz="2400" dirty="0">
                <a:solidFill>
                  <a:srgbClr val="13294B"/>
                </a:solidFill>
              </a:rPr>
              <a:t>La valutazione d’impatto sulla protezione dei dati - DPIA</a:t>
            </a:r>
          </a:p>
          <a:p>
            <a:pPr marL="0" indent="0">
              <a:lnSpc>
                <a:spcPct val="150000"/>
              </a:lnSpc>
              <a:buNone/>
            </a:pPr>
            <a:r>
              <a:rPr lang="it-IT" sz="2400" dirty="0">
                <a:solidFill>
                  <a:srgbClr val="13294B"/>
                </a:solidFill>
              </a:rPr>
              <a:t>L’obbligo di consultazione preventiva</a:t>
            </a:r>
          </a:p>
        </p:txBody>
      </p:sp>
    </p:spTree>
    <p:extLst>
      <p:ext uri="{BB962C8B-B14F-4D97-AF65-F5344CB8AC3E}">
        <p14:creationId xmlns:p14="http://schemas.microsoft.com/office/powerpoint/2010/main" val="7057799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La Sicurezza del Trattamento</a:t>
            </a:r>
          </a:p>
        </p:txBody>
      </p:sp>
      <p:sp>
        <p:nvSpPr>
          <p:cNvPr id="4" name="Segnaposto contenuto 2">
            <a:extLst>
              <a:ext uri="{FF2B5EF4-FFF2-40B4-BE49-F238E27FC236}">
                <a16:creationId xmlns:a16="http://schemas.microsoft.com/office/drawing/2014/main" id="{0DBDE5C2-89BA-445D-A5AD-66E0A3E534B0}"/>
              </a:ext>
            </a:extLst>
          </p:cNvPr>
          <p:cNvSpPr>
            <a:spLocks noGrp="1"/>
          </p:cNvSpPr>
          <p:nvPr>
            <p:ph idx="4294967295"/>
          </p:nvPr>
        </p:nvSpPr>
        <p:spPr>
          <a:xfrm>
            <a:off x="276225" y="1722254"/>
            <a:ext cx="8683970" cy="4243831"/>
          </a:xfrm>
          <a:prstGeom prst="rect">
            <a:avLst/>
          </a:prstGeom>
        </p:spPr>
        <p:txBody>
          <a:bodyPr/>
          <a:lstStyle/>
          <a:p>
            <a:r>
              <a:rPr lang="it-IT" sz="2400" dirty="0">
                <a:solidFill>
                  <a:srgbClr val="13294B"/>
                </a:solidFill>
                <a:uFill>
                  <a:solidFill>
                    <a:srgbClr val="C00000"/>
                  </a:solidFill>
                </a:uFill>
              </a:rPr>
              <a:t>Coerentemente con il principio di </a:t>
            </a:r>
            <a:r>
              <a:rPr lang="it-IT" sz="2400" i="1" dirty="0">
                <a:solidFill>
                  <a:srgbClr val="13294B"/>
                </a:solidFill>
                <a:uFill>
                  <a:solidFill>
                    <a:srgbClr val="C00000"/>
                  </a:solidFill>
                </a:uFill>
              </a:rPr>
              <a:t>accountability</a:t>
            </a:r>
            <a:r>
              <a:rPr lang="it-IT" sz="2400" dirty="0">
                <a:solidFill>
                  <a:srgbClr val="13294B"/>
                </a:solidFill>
                <a:uFill>
                  <a:solidFill>
                    <a:srgbClr val="C00000"/>
                  </a:solidFill>
                </a:uFill>
              </a:rPr>
              <a:t>, in tema di sicurezza il </a:t>
            </a:r>
            <a:r>
              <a:rPr lang="it-IT" sz="2400" i="1" dirty="0">
                <a:solidFill>
                  <a:srgbClr val="13294B"/>
                </a:solidFill>
                <a:uFill>
                  <a:solidFill>
                    <a:srgbClr val="C00000"/>
                  </a:solidFill>
                </a:uFill>
              </a:rPr>
              <a:t>focus</a:t>
            </a:r>
            <a:r>
              <a:rPr lang="it-IT" sz="2400" dirty="0">
                <a:solidFill>
                  <a:srgbClr val="13294B"/>
                </a:solidFill>
                <a:uFill>
                  <a:solidFill>
                    <a:srgbClr val="C00000"/>
                  </a:solidFill>
                </a:uFill>
              </a:rPr>
              <a:t> si sposta dalla </a:t>
            </a:r>
            <a:r>
              <a:rPr lang="it-IT" sz="2400" u="sng" dirty="0">
                <a:solidFill>
                  <a:srgbClr val="13294B"/>
                </a:solidFill>
                <a:uFill>
                  <a:solidFill>
                    <a:schemeClr val="tx1"/>
                  </a:solidFill>
                </a:uFill>
              </a:rPr>
              <a:t>prescrizione</a:t>
            </a:r>
            <a:r>
              <a:rPr lang="it-IT" sz="2400" dirty="0">
                <a:solidFill>
                  <a:srgbClr val="13294B"/>
                </a:solidFill>
                <a:uFill>
                  <a:solidFill>
                    <a:srgbClr val="C00000"/>
                  </a:solidFill>
                </a:uFill>
              </a:rPr>
              <a:t> alla </a:t>
            </a:r>
            <a:r>
              <a:rPr lang="it-IT" sz="2400" u="sng" dirty="0">
                <a:solidFill>
                  <a:srgbClr val="13294B"/>
                </a:solidFill>
                <a:uFill>
                  <a:solidFill>
                    <a:schemeClr val="tx1"/>
                  </a:solidFill>
                </a:uFill>
              </a:rPr>
              <a:t>responsabilizzazione</a:t>
            </a:r>
            <a:r>
              <a:rPr lang="it-IT" sz="2400" dirty="0">
                <a:solidFill>
                  <a:srgbClr val="13294B"/>
                </a:solidFill>
                <a:uFill>
                  <a:solidFill>
                    <a:srgbClr val="C00000"/>
                  </a:solidFill>
                </a:uFill>
              </a:rPr>
              <a:t> del </a:t>
            </a:r>
            <a:r>
              <a:rPr lang="it-IT" sz="2400" cap="small" dirty="0">
                <a:solidFill>
                  <a:srgbClr val="13294B"/>
                </a:solidFill>
                <a:uFill>
                  <a:solidFill>
                    <a:srgbClr val="C00000"/>
                  </a:solidFill>
                </a:uFill>
              </a:rPr>
              <a:t>tdtr</a:t>
            </a:r>
            <a:r>
              <a:rPr lang="it-IT" sz="2400" dirty="0">
                <a:solidFill>
                  <a:srgbClr val="13294B"/>
                </a:solidFill>
                <a:uFill>
                  <a:solidFill>
                    <a:srgbClr val="C00000"/>
                  </a:solidFill>
                </a:uFill>
              </a:rPr>
              <a:t>.</a:t>
            </a:r>
          </a:p>
          <a:p>
            <a:r>
              <a:rPr lang="it-IT" sz="2400" dirty="0">
                <a:solidFill>
                  <a:srgbClr val="13294B"/>
                </a:solidFill>
                <a:uFill>
                  <a:solidFill>
                    <a:srgbClr val="C00000"/>
                  </a:solidFill>
                </a:uFill>
              </a:rPr>
              <a:t>Il RGPD introduce la necessità di un approccio proattivo al rischio,</a:t>
            </a:r>
          </a:p>
          <a:p>
            <a:endParaRPr lang="it-IT" sz="2400" dirty="0">
              <a:solidFill>
                <a:srgbClr val="13294B"/>
              </a:solidFill>
              <a:uFill>
                <a:solidFill>
                  <a:srgbClr val="C00000"/>
                </a:solidFill>
              </a:uFill>
            </a:endParaRPr>
          </a:p>
          <a:p>
            <a:pPr marL="0" indent="0" algn="just">
              <a:buNone/>
            </a:pPr>
            <a:r>
              <a:rPr lang="it-IT" sz="2400" dirty="0">
                <a:solidFill>
                  <a:srgbClr val="13294B"/>
                </a:solidFill>
                <a:highlight>
                  <a:srgbClr val="EAEAEA"/>
                </a:highlight>
                <a:uFill>
                  <a:solidFill>
                    <a:srgbClr val="C00000"/>
                  </a:solidFill>
                </a:uFill>
              </a:rPr>
              <a:t>sollecitando i </a:t>
            </a:r>
            <a:r>
              <a:rPr lang="it-IT" sz="2400" cap="small" dirty="0">
                <a:solidFill>
                  <a:srgbClr val="13294B"/>
                </a:solidFill>
                <a:highlight>
                  <a:srgbClr val="EAEAEA"/>
                </a:highlight>
                <a:uFill>
                  <a:solidFill>
                    <a:srgbClr val="C00000"/>
                  </a:solidFill>
                </a:uFill>
              </a:rPr>
              <a:t>tdtr</a:t>
            </a:r>
            <a:r>
              <a:rPr lang="it-IT" sz="2400" dirty="0">
                <a:solidFill>
                  <a:srgbClr val="13294B"/>
                </a:solidFill>
                <a:highlight>
                  <a:srgbClr val="EAEAEA"/>
                </a:highlight>
                <a:uFill>
                  <a:solidFill>
                    <a:srgbClr val="C00000"/>
                  </a:solidFill>
                </a:uFill>
              </a:rPr>
              <a:t> ad una valutazione preliminare e continua di ogni aspetto potenzialmente critico dei </a:t>
            </a:r>
            <a:r>
              <a:rPr lang="it-IT" sz="2400" dirty="0" err="1">
                <a:solidFill>
                  <a:srgbClr val="13294B"/>
                </a:solidFill>
                <a:highlight>
                  <a:srgbClr val="EAEAEA"/>
                </a:highlight>
                <a:uFill>
                  <a:solidFill>
                    <a:srgbClr val="C00000"/>
                  </a:solidFill>
                </a:uFill>
              </a:rPr>
              <a:t>tr</a:t>
            </a:r>
            <a:r>
              <a:rPr lang="it-IT" sz="2400" dirty="0">
                <a:solidFill>
                  <a:srgbClr val="13294B"/>
                </a:solidFill>
                <a:highlight>
                  <a:srgbClr val="EAEAEA"/>
                </a:highlight>
                <a:uFill>
                  <a:solidFill>
                    <a:srgbClr val="C00000"/>
                  </a:solidFill>
                </a:uFill>
              </a:rPr>
              <a:t>. in ogni fase ed attività di essi, </a:t>
            </a:r>
            <a:r>
              <a:rPr lang="it-IT" sz="2400" i="1" dirty="0">
                <a:solidFill>
                  <a:srgbClr val="13294B"/>
                </a:solidFill>
                <a:highlight>
                  <a:srgbClr val="EAEAEA"/>
                </a:highlight>
                <a:uFill>
                  <a:solidFill>
                    <a:srgbClr val="C00000"/>
                  </a:solidFill>
                </a:uFill>
              </a:rPr>
              <a:t>dalla progettazione alla messa in opera</a:t>
            </a:r>
            <a:r>
              <a:rPr lang="it-IT" sz="2400" dirty="0">
                <a:solidFill>
                  <a:srgbClr val="13294B"/>
                </a:solidFill>
                <a:highlight>
                  <a:srgbClr val="EAEAEA"/>
                </a:highlight>
                <a:uFill>
                  <a:solidFill>
                    <a:srgbClr val="C00000"/>
                  </a:solidFill>
                </a:uFill>
              </a:rPr>
              <a:t>, ed oltre </a:t>
            </a:r>
            <a:r>
              <a:rPr lang="it-IT" sz="2400" i="1" dirty="0">
                <a:solidFill>
                  <a:srgbClr val="13294B"/>
                </a:solidFill>
                <a:highlight>
                  <a:srgbClr val="EAEAEA"/>
                </a:highlight>
                <a:uFill>
                  <a:solidFill>
                    <a:srgbClr val="C00000"/>
                  </a:solidFill>
                </a:uFill>
              </a:rPr>
              <a:t>fino al momento della cessazione</a:t>
            </a:r>
            <a:r>
              <a:rPr lang="it-IT" sz="2400" dirty="0">
                <a:solidFill>
                  <a:srgbClr val="13294B"/>
                </a:solidFill>
                <a:highlight>
                  <a:srgbClr val="EAEAEA"/>
                </a:highlight>
                <a:uFill>
                  <a:solidFill>
                    <a:srgbClr val="C00000"/>
                  </a:solidFill>
                </a:uFill>
              </a:rPr>
              <a:t>.</a:t>
            </a:r>
          </a:p>
        </p:txBody>
      </p:sp>
    </p:spTree>
    <p:extLst>
      <p:ext uri="{BB962C8B-B14F-4D97-AF65-F5344CB8AC3E}">
        <p14:creationId xmlns:p14="http://schemas.microsoft.com/office/powerpoint/2010/main" val="16063256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Misure Tecniche ed Organizzative di Sicurezza</a:t>
            </a:r>
          </a:p>
        </p:txBody>
      </p:sp>
      <p:sp>
        <p:nvSpPr>
          <p:cNvPr id="4" name="Segnaposto contenuto 2">
            <a:extLst>
              <a:ext uri="{FF2B5EF4-FFF2-40B4-BE49-F238E27FC236}">
                <a16:creationId xmlns:a16="http://schemas.microsoft.com/office/drawing/2014/main" id="{A7DFBE38-6BB7-4156-8697-6203BD2FDC14}"/>
              </a:ext>
            </a:extLst>
          </p:cNvPr>
          <p:cNvSpPr>
            <a:spLocks noGrp="1"/>
          </p:cNvSpPr>
          <p:nvPr>
            <p:ph idx="4294967295"/>
          </p:nvPr>
        </p:nvSpPr>
        <p:spPr>
          <a:xfrm>
            <a:off x="276225" y="1482411"/>
            <a:ext cx="8683970" cy="5218191"/>
          </a:xfrm>
          <a:prstGeom prst="rect">
            <a:avLst/>
          </a:prstGeom>
        </p:spPr>
        <p:txBody>
          <a:bodyPr/>
          <a:lstStyle/>
          <a:p>
            <a:pPr marL="0" indent="0">
              <a:lnSpc>
                <a:spcPct val="150000"/>
              </a:lnSpc>
              <a:buNone/>
            </a:pPr>
            <a:r>
              <a:rPr lang="it-IT" sz="2400" dirty="0">
                <a:solidFill>
                  <a:srgbClr val="13294B"/>
                </a:solidFill>
              </a:rPr>
              <a:t>a)	la pseudonimizzazione e la cifratura dei d.p.;</a:t>
            </a:r>
          </a:p>
          <a:p>
            <a:pPr marL="0" indent="0">
              <a:lnSpc>
                <a:spcPct val="150000"/>
              </a:lnSpc>
              <a:buNone/>
            </a:pPr>
            <a:r>
              <a:rPr lang="it-IT" sz="2400" dirty="0">
                <a:solidFill>
                  <a:srgbClr val="13294B"/>
                </a:solidFill>
              </a:rPr>
              <a:t>b)	la capacità di assicurare su base permanente la riservatezza, l’integrità, la disponibilità e la resilienza </a:t>
            </a:r>
            <a:r>
              <a:rPr lang="it-IT" sz="2400" dirty="0">
                <a:solidFill>
                  <a:srgbClr val="3EB1C8"/>
                </a:solidFill>
                <a:uFill>
                  <a:solidFill>
                    <a:srgbClr val="C00000"/>
                  </a:solidFill>
                </a:uFill>
              </a:rPr>
              <a:t>dei sistemi </a:t>
            </a:r>
            <a:r>
              <a:rPr lang="it-IT" sz="2400" dirty="0">
                <a:solidFill>
                  <a:srgbClr val="3EB1C8"/>
                </a:solidFill>
              </a:rPr>
              <a:t>e </a:t>
            </a:r>
            <a:r>
              <a:rPr lang="it-IT" sz="2400" dirty="0">
                <a:solidFill>
                  <a:srgbClr val="3EB1C8"/>
                </a:solidFill>
                <a:uFill>
                  <a:solidFill>
                    <a:srgbClr val="C00000"/>
                  </a:solidFill>
                </a:uFill>
              </a:rPr>
              <a:t>dei servizi</a:t>
            </a:r>
            <a:r>
              <a:rPr lang="it-IT" sz="2400" dirty="0">
                <a:solidFill>
                  <a:srgbClr val="3EB1C8"/>
                </a:solidFill>
              </a:rPr>
              <a:t> </a:t>
            </a:r>
            <a:r>
              <a:rPr lang="it-IT" sz="2400" dirty="0">
                <a:solidFill>
                  <a:srgbClr val="13294B"/>
                </a:solidFill>
              </a:rPr>
              <a:t>di trattamento;</a:t>
            </a:r>
          </a:p>
          <a:p>
            <a:pPr marL="0" indent="0">
              <a:lnSpc>
                <a:spcPct val="150000"/>
              </a:lnSpc>
              <a:buNone/>
            </a:pPr>
            <a:r>
              <a:rPr lang="it-IT" sz="2400" dirty="0">
                <a:solidFill>
                  <a:srgbClr val="13294B"/>
                </a:solidFill>
              </a:rPr>
              <a:t>c)	la capacità di ripristinare </a:t>
            </a:r>
            <a:r>
              <a:rPr lang="it-IT" sz="2400" i="1" dirty="0">
                <a:solidFill>
                  <a:srgbClr val="13294B"/>
                </a:solidFill>
              </a:rPr>
              <a:t>tempestivamente</a:t>
            </a:r>
            <a:r>
              <a:rPr lang="it-IT" sz="2400" dirty="0">
                <a:solidFill>
                  <a:srgbClr val="13294B"/>
                </a:solidFill>
              </a:rPr>
              <a:t> la disponibilità e l’accesso dei d.p. in caso di incidente fisico o tecnico;</a:t>
            </a:r>
          </a:p>
          <a:p>
            <a:pPr marL="0" indent="0">
              <a:lnSpc>
                <a:spcPct val="150000"/>
              </a:lnSpc>
              <a:buNone/>
            </a:pPr>
            <a:r>
              <a:rPr lang="it-IT" sz="2400" dirty="0">
                <a:solidFill>
                  <a:srgbClr val="13294B"/>
                </a:solidFill>
              </a:rPr>
              <a:t>d)	una procedura per </a:t>
            </a:r>
            <a:r>
              <a:rPr lang="it-IT" sz="2400" i="1" dirty="0">
                <a:solidFill>
                  <a:srgbClr val="13294B"/>
                </a:solidFill>
              </a:rPr>
              <a:t>testare</a:t>
            </a:r>
            <a:r>
              <a:rPr lang="it-IT" sz="2400" dirty="0">
                <a:solidFill>
                  <a:srgbClr val="13294B"/>
                </a:solidFill>
              </a:rPr>
              <a:t>, </a:t>
            </a:r>
            <a:r>
              <a:rPr lang="it-IT" sz="2400" i="1" dirty="0">
                <a:solidFill>
                  <a:srgbClr val="13294B"/>
                </a:solidFill>
              </a:rPr>
              <a:t>verificare</a:t>
            </a:r>
            <a:r>
              <a:rPr lang="it-IT" sz="2400" dirty="0">
                <a:solidFill>
                  <a:srgbClr val="13294B"/>
                </a:solidFill>
              </a:rPr>
              <a:t> e </a:t>
            </a:r>
            <a:r>
              <a:rPr lang="it-IT" sz="2400" i="1" dirty="0">
                <a:solidFill>
                  <a:srgbClr val="13294B"/>
                </a:solidFill>
              </a:rPr>
              <a:t>valutare</a:t>
            </a:r>
            <a:r>
              <a:rPr lang="it-IT" sz="2400" dirty="0">
                <a:solidFill>
                  <a:srgbClr val="13294B"/>
                </a:solidFill>
              </a:rPr>
              <a:t> regolarmente l’efficacia delle misure tecniche e organizzative al fine di garantire la sicurezza del trattamento.</a:t>
            </a:r>
          </a:p>
        </p:txBody>
      </p:sp>
    </p:spTree>
    <p:extLst>
      <p:ext uri="{BB962C8B-B14F-4D97-AF65-F5344CB8AC3E}">
        <p14:creationId xmlns:p14="http://schemas.microsoft.com/office/powerpoint/2010/main" val="13991285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Data </a:t>
            </a:r>
            <a:r>
              <a:rPr lang="it-IT" dirty="0" err="1"/>
              <a:t>Breach</a:t>
            </a:r>
            <a:r>
              <a:rPr lang="it-IT" dirty="0"/>
              <a:t>: Sicurezza «non Adeguata»</a:t>
            </a:r>
          </a:p>
        </p:txBody>
      </p:sp>
      <p:sp>
        <p:nvSpPr>
          <p:cNvPr id="4" name="Segnaposto contenuto 11">
            <a:extLst>
              <a:ext uri="{FF2B5EF4-FFF2-40B4-BE49-F238E27FC236}">
                <a16:creationId xmlns:a16="http://schemas.microsoft.com/office/drawing/2014/main" id="{3B294E93-1EAC-4155-B894-6126F5220147}"/>
              </a:ext>
            </a:extLst>
          </p:cNvPr>
          <p:cNvSpPr>
            <a:spLocks noGrp="1"/>
          </p:cNvSpPr>
          <p:nvPr>
            <p:ph idx="4294967295"/>
          </p:nvPr>
        </p:nvSpPr>
        <p:spPr>
          <a:xfrm>
            <a:off x="276225" y="1470800"/>
            <a:ext cx="8683970" cy="4594078"/>
          </a:xfrm>
          <a:prstGeom prst="rect">
            <a:avLst/>
          </a:prstGeom>
        </p:spPr>
        <p:txBody>
          <a:bodyPr/>
          <a:lstStyle/>
          <a:p>
            <a:pPr>
              <a:lnSpc>
                <a:spcPct val="150000"/>
              </a:lnSpc>
            </a:pPr>
            <a:r>
              <a:rPr lang="it-IT" sz="1800" dirty="0">
                <a:solidFill>
                  <a:srgbClr val="13294B"/>
                </a:solidFill>
              </a:rPr>
              <a:t>Dalle definizioni normative portate dal RGPD (Art.4 c.12) emerge senza ombra di dubbio che</a:t>
            </a:r>
          </a:p>
          <a:p>
            <a:pPr marL="0" indent="0">
              <a:lnSpc>
                <a:spcPct val="150000"/>
              </a:lnSpc>
              <a:buNone/>
            </a:pPr>
            <a:r>
              <a:rPr lang="it-IT" sz="1800" dirty="0">
                <a:solidFill>
                  <a:srgbClr val="13294B"/>
                </a:solidFill>
              </a:rPr>
              <a:t>qualsiasi </a:t>
            </a:r>
            <a:r>
              <a:rPr lang="it-IT" sz="1800" b="1" dirty="0">
                <a:solidFill>
                  <a:srgbClr val="13294B"/>
                </a:solidFill>
              </a:rPr>
              <a:t>violazione dei dati personali </a:t>
            </a:r>
            <a:r>
              <a:rPr lang="it-IT" sz="1800" dirty="0">
                <a:solidFill>
                  <a:srgbClr val="13294B"/>
                </a:solidFill>
              </a:rPr>
              <a:t>(data </a:t>
            </a:r>
            <a:r>
              <a:rPr lang="it-IT" sz="1800" dirty="0" err="1">
                <a:solidFill>
                  <a:srgbClr val="13294B"/>
                </a:solidFill>
              </a:rPr>
              <a:t>breach</a:t>
            </a:r>
            <a:r>
              <a:rPr lang="it-IT" sz="1800" dirty="0">
                <a:solidFill>
                  <a:srgbClr val="13294B"/>
                </a:solidFill>
              </a:rPr>
              <a:t>) è niente altro che una</a:t>
            </a:r>
          </a:p>
          <a:p>
            <a:pPr marL="0" indent="0">
              <a:lnSpc>
                <a:spcPct val="150000"/>
              </a:lnSpc>
              <a:buNone/>
            </a:pPr>
            <a:endParaRPr lang="it-IT" sz="1800" dirty="0">
              <a:solidFill>
                <a:srgbClr val="13294B"/>
              </a:solidFill>
            </a:endParaRPr>
          </a:p>
          <a:p>
            <a:pPr marL="0" indent="0" algn="ctr">
              <a:lnSpc>
                <a:spcPct val="150000"/>
              </a:lnSpc>
              <a:spcBef>
                <a:spcPts val="0"/>
              </a:spcBef>
              <a:buNone/>
            </a:pPr>
            <a:r>
              <a:rPr lang="it-IT" sz="1800" b="1" dirty="0">
                <a:solidFill>
                  <a:srgbClr val="13294B"/>
                </a:solidFill>
              </a:rPr>
              <a:t>violazione della sicurezza</a:t>
            </a:r>
          </a:p>
          <a:p>
            <a:pPr marL="0" indent="0" algn="just">
              <a:lnSpc>
                <a:spcPct val="150000"/>
              </a:lnSpc>
              <a:buNone/>
            </a:pPr>
            <a:r>
              <a:rPr lang="it-IT" sz="1800" dirty="0">
                <a:solidFill>
                  <a:srgbClr val="13294B"/>
                </a:solidFill>
                <a:highlight>
                  <a:srgbClr val="EAEAEA"/>
                </a:highlight>
              </a:rPr>
              <a:t>che comporta </a:t>
            </a:r>
            <a:r>
              <a:rPr lang="it-IT" sz="1800" i="1" dirty="0">
                <a:solidFill>
                  <a:srgbClr val="13294B"/>
                </a:solidFill>
                <a:highlight>
                  <a:srgbClr val="EAEAEA"/>
                </a:highlight>
                <a:uFill>
                  <a:solidFill>
                    <a:srgbClr val="C00000"/>
                  </a:solidFill>
                </a:uFill>
              </a:rPr>
              <a:t>accidentalmente</a:t>
            </a:r>
            <a:r>
              <a:rPr lang="it-IT" sz="1800" i="1" dirty="0">
                <a:solidFill>
                  <a:srgbClr val="13294B"/>
                </a:solidFill>
                <a:highlight>
                  <a:srgbClr val="EAEAEA"/>
                </a:highlight>
              </a:rPr>
              <a:t> o </a:t>
            </a:r>
            <a:r>
              <a:rPr lang="it-IT" sz="1800" i="1" dirty="0">
                <a:solidFill>
                  <a:srgbClr val="13294B"/>
                </a:solidFill>
                <a:highlight>
                  <a:srgbClr val="EAEAEA"/>
                </a:highlight>
                <a:uFill>
                  <a:solidFill>
                    <a:srgbClr val="C00000"/>
                  </a:solidFill>
                </a:uFill>
              </a:rPr>
              <a:t>in modo illecito</a:t>
            </a:r>
            <a:r>
              <a:rPr lang="it-IT" sz="1800" i="1" dirty="0">
                <a:solidFill>
                  <a:srgbClr val="13294B"/>
                </a:solidFill>
                <a:highlight>
                  <a:srgbClr val="EAEAEA"/>
                </a:highlight>
              </a:rPr>
              <a:t> </a:t>
            </a:r>
            <a:r>
              <a:rPr lang="it-IT" sz="1800" dirty="0">
                <a:solidFill>
                  <a:srgbClr val="13294B"/>
                </a:solidFill>
                <a:highlight>
                  <a:srgbClr val="EAEAEA"/>
                </a:highlight>
              </a:rPr>
              <a:t>la distruzione, la perdita, la modifica, la divulgazione non autorizzata o l’accesso ai dati personali trasmessi, conservati o comunque trattati.</a:t>
            </a:r>
          </a:p>
          <a:p>
            <a:pPr algn="just">
              <a:lnSpc>
                <a:spcPct val="150000"/>
              </a:lnSpc>
            </a:pPr>
            <a:r>
              <a:rPr lang="it-IT" sz="1800" dirty="0">
                <a:solidFill>
                  <a:srgbClr val="13294B"/>
                </a:solidFill>
              </a:rPr>
              <a:t>È imperativo (art. 5.1.f) trattare i d.p. in maniera da </a:t>
            </a:r>
            <a:r>
              <a:rPr lang="it-IT" sz="1800" b="1" dirty="0">
                <a:solidFill>
                  <a:srgbClr val="13294B"/>
                </a:solidFill>
              </a:rPr>
              <a:t>garantire un’adeguata sicurezza</a:t>
            </a:r>
            <a:r>
              <a:rPr lang="it-IT" sz="1800" dirty="0">
                <a:solidFill>
                  <a:srgbClr val="13294B"/>
                </a:solidFill>
              </a:rPr>
              <a:t>, compresa la </a:t>
            </a:r>
            <a:r>
              <a:rPr lang="it-IT" sz="1800" dirty="0">
                <a:solidFill>
                  <a:srgbClr val="13294B"/>
                </a:solidFill>
                <a:uFill>
                  <a:solidFill>
                    <a:srgbClr val="C00000"/>
                  </a:solidFill>
                </a:uFill>
              </a:rPr>
              <a:t>protezione</a:t>
            </a:r>
            <a:r>
              <a:rPr lang="it-IT" sz="1800" dirty="0">
                <a:solidFill>
                  <a:srgbClr val="13294B"/>
                </a:solidFill>
              </a:rPr>
              <a:t>, mediante misure tecniche e organizzative adeguate, </a:t>
            </a:r>
            <a:r>
              <a:rPr lang="it-IT" sz="1800" dirty="0">
                <a:solidFill>
                  <a:srgbClr val="13294B"/>
                </a:solidFill>
                <a:uFill>
                  <a:solidFill>
                    <a:srgbClr val="C00000"/>
                  </a:solidFill>
                </a:uFill>
              </a:rPr>
              <a:t>da trattamenti non autorizzati o illeciti</a:t>
            </a:r>
            <a:r>
              <a:rPr lang="it-IT" sz="1800" dirty="0">
                <a:solidFill>
                  <a:srgbClr val="13294B"/>
                </a:solidFill>
              </a:rPr>
              <a:t> e </a:t>
            </a:r>
            <a:r>
              <a:rPr lang="it-IT" sz="1800" dirty="0">
                <a:solidFill>
                  <a:srgbClr val="13294B"/>
                </a:solidFill>
                <a:uFill>
                  <a:solidFill>
                    <a:srgbClr val="C00000"/>
                  </a:solidFill>
                </a:uFill>
              </a:rPr>
              <a:t>dalla perdita</a:t>
            </a:r>
            <a:r>
              <a:rPr lang="it-IT" sz="1800" dirty="0">
                <a:solidFill>
                  <a:srgbClr val="13294B"/>
                </a:solidFill>
              </a:rPr>
              <a:t>, </a:t>
            </a:r>
            <a:r>
              <a:rPr lang="it-IT" sz="1800" dirty="0">
                <a:solidFill>
                  <a:srgbClr val="13294B"/>
                </a:solidFill>
                <a:uFill>
                  <a:solidFill>
                    <a:srgbClr val="C00000"/>
                  </a:solidFill>
                </a:uFill>
              </a:rPr>
              <a:t>dalla distruzione</a:t>
            </a:r>
            <a:r>
              <a:rPr lang="it-IT" sz="1800" dirty="0">
                <a:solidFill>
                  <a:srgbClr val="13294B"/>
                </a:solidFill>
              </a:rPr>
              <a:t> o </a:t>
            </a:r>
            <a:r>
              <a:rPr lang="it-IT" sz="1800" dirty="0">
                <a:solidFill>
                  <a:srgbClr val="13294B"/>
                </a:solidFill>
                <a:uFill>
                  <a:solidFill>
                    <a:srgbClr val="C00000"/>
                  </a:solidFill>
                </a:uFill>
              </a:rPr>
              <a:t>dal danno accidentali</a:t>
            </a:r>
            <a:r>
              <a:rPr lang="it-IT" sz="1800" dirty="0">
                <a:solidFill>
                  <a:srgbClr val="13294B"/>
                </a:solidFill>
              </a:rPr>
              <a:t> (principio di «</a:t>
            </a:r>
            <a:r>
              <a:rPr lang="it-IT" sz="1800" i="1" dirty="0">
                <a:solidFill>
                  <a:srgbClr val="13294B"/>
                </a:solidFill>
              </a:rPr>
              <a:t>integrità e riservatezza</a:t>
            </a:r>
            <a:r>
              <a:rPr lang="it-IT" sz="1800" dirty="0">
                <a:solidFill>
                  <a:srgbClr val="13294B"/>
                </a:solidFill>
              </a:rPr>
              <a:t>»).</a:t>
            </a:r>
          </a:p>
        </p:txBody>
      </p:sp>
    </p:spTree>
    <p:extLst>
      <p:ext uri="{BB962C8B-B14F-4D97-AF65-F5344CB8AC3E}">
        <p14:creationId xmlns:p14="http://schemas.microsoft.com/office/powerpoint/2010/main" val="11896678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Violazione dei </a:t>
            </a:r>
            <a:r>
              <a:rPr lang="it-IT" dirty="0" err="1"/>
              <a:t>d.p.</a:t>
            </a:r>
            <a:r>
              <a:rPr lang="it-IT" dirty="0"/>
              <a:t>: Obbligo di Notifica </a:t>
            </a:r>
          </a:p>
        </p:txBody>
      </p:sp>
      <p:sp>
        <p:nvSpPr>
          <p:cNvPr id="4" name="Text Placeholder 3"/>
          <p:cNvSpPr>
            <a:spLocks noGrp="1"/>
          </p:cNvSpPr>
          <p:nvPr>
            <p:ph idx="4294967295"/>
          </p:nvPr>
        </p:nvSpPr>
        <p:spPr>
          <a:xfrm>
            <a:off x="276225" y="1543586"/>
            <a:ext cx="8683970" cy="4955203"/>
          </a:xfrm>
          <a:prstGeom prst="rect">
            <a:avLst/>
          </a:prstGeom>
        </p:spPr>
        <p:txBody>
          <a:bodyPr>
            <a:spAutoFit/>
          </a:bodyPr>
          <a:lstStyle/>
          <a:p>
            <a:r>
              <a:rPr lang="it-IT" sz="2000" dirty="0">
                <a:solidFill>
                  <a:srgbClr val="13294B"/>
                </a:solidFill>
                <a:uFill>
                  <a:solidFill>
                    <a:srgbClr val="C00000"/>
                  </a:solidFill>
                </a:uFill>
              </a:rPr>
              <a:t>In caso di violazione dei dati personali, il titolare del trattamento</a:t>
            </a:r>
            <a:r>
              <a:rPr lang="it-IT" sz="2000" baseline="30000" dirty="0">
                <a:solidFill>
                  <a:srgbClr val="13294B"/>
                </a:solidFill>
                <a:uFill>
                  <a:solidFill>
                    <a:srgbClr val="C00000"/>
                  </a:solidFill>
                </a:uFill>
              </a:rPr>
              <a:t> </a:t>
            </a:r>
            <a:r>
              <a:rPr lang="it-IT" sz="2000" dirty="0">
                <a:solidFill>
                  <a:srgbClr val="13294B"/>
                </a:solidFill>
                <a:uFill>
                  <a:solidFill>
                    <a:srgbClr val="C00000"/>
                  </a:solidFill>
                </a:uFill>
              </a:rPr>
              <a:t>(Art. 33.1) </a:t>
            </a:r>
            <a:r>
              <a:rPr lang="it-IT" sz="2000" dirty="0">
                <a:solidFill>
                  <a:srgbClr val="13294B"/>
                </a:solidFill>
              </a:rPr>
              <a:t>ha l’obbligo di </a:t>
            </a:r>
          </a:p>
          <a:p>
            <a:endParaRPr lang="it-IT" sz="2000" baseline="30000" dirty="0">
              <a:solidFill>
                <a:srgbClr val="13294B"/>
              </a:solidFill>
              <a:uFill>
                <a:solidFill>
                  <a:srgbClr val="C00000"/>
                </a:solidFill>
              </a:uFill>
            </a:endParaRPr>
          </a:p>
          <a:p>
            <a:pPr marL="0" indent="0" algn="ctr">
              <a:spcBef>
                <a:spcPts val="0"/>
              </a:spcBef>
              <a:buNone/>
            </a:pPr>
            <a:r>
              <a:rPr lang="it-IT" sz="2000" b="1" dirty="0">
                <a:solidFill>
                  <a:srgbClr val="13294B"/>
                </a:solidFill>
                <a:uFill>
                  <a:solidFill>
                    <a:srgbClr val="C00000"/>
                  </a:solidFill>
                </a:uFill>
              </a:rPr>
              <a:t>notificare</a:t>
            </a:r>
            <a:r>
              <a:rPr lang="it-IT" sz="2000" dirty="0">
                <a:solidFill>
                  <a:srgbClr val="13294B"/>
                </a:solidFill>
                <a:uFill>
                  <a:solidFill>
                    <a:srgbClr val="C00000"/>
                  </a:solidFill>
                </a:uFill>
              </a:rPr>
              <a:t> la violazione all’autorità di controllo</a:t>
            </a:r>
          </a:p>
          <a:p>
            <a:pPr marL="0" indent="0">
              <a:buNone/>
            </a:pPr>
            <a:endParaRPr lang="it-IT" sz="2000" i="1" dirty="0">
              <a:solidFill>
                <a:srgbClr val="13294B"/>
              </a:solidFill>
              <a:uFill>
                <a:solidFill>
                  <a:srgbClr val="C00000"/>
                </a:solidFill>
              </a:uFill>
            </a:endParaRPr>
          </a:p>
          <a:p>
            <a:pPr marL="0" indent="0">
              <a:buNone/>
            </a:pPr>
            <a:r>
              <a:rPr lang="it-IT" sz="2000" i="1" dirty="0">
                <a:solidFill>
                  <a:srgbClr val="13294B"/>
                </a:solidFill>
                <a:uFill>
                  <a:solidFill>
                    <a:srgbClr val="C00000"/>
                  </a:solidFill>
                </a:uFill>
              </a:rPr>
              <a:t>senza ingiustificato ritardo </a:t>
            </a:r>
            <a:r>
              <a:rPr lang="it-IT" sz="2000" dirty="0">
                <a:solidFill>
                  <a:srgbClr val="13294B"/>
                </a:solidFill>
                <a:uFill>
                  <a:solidFill>
                    <a:srgbClr val="C00000"/>
                  </a:solidFill>
                </a:uFill>
              </a:rPr>
              <a:t>e, ove possibile, entro 72h  dal momento in cui ne è venuto a conoscenza.</a:t>
            </a:r>
          </a:p>
          <a:p>
            <a:r>
              <a:rPr lang="it-IT" sz="2000" dirty="0">
                <a:solidFill>
                  <a:srgbClr val="13294B"/>
                </a:solidFill>
                <a:uFill>
                  <a:solidFill>
                    <a:srgbClr val="C00000"/>
                  </a:solidFill>
                </a:uFill>
              </a:rPr>
              <a:t>La notifica effettuata oltre le 72h </a:t>
            </a:r>
            <a:r>
              <a:rPr lang="it-IT" sz="2000" i="1" dirty="0">
                <a:solidFill>
                  <a:srgbClr val="13294B"/>
                </a:solidFill>
                <a:uFill>
                  <a:solidFill>
                    <a:srgbClr val="C00000"/>
                  </a:solidFill>
                </a:uFill>
              </a:rPr>
              <a:t>deve essere corredata dai motivi del ritardo</a:t>
            </a:r>
            <a:r>
              <a:rPr lang="it-IT" sz="2000" dirty="0">
                <a:solidFill>
                  <a:srgbClr val="13294B"/>
                </a:solidFill>
                <a:uFill>
                  <a:solidFill>
                    <a:srgbClr val="C00000"/>
                  </a:solidFill>
                </a:uFill>
              </a:rPr>
              <a:t>.</a:t>
            </a:r>
          </a:p>
          <a:p>
            <a:r>
              <a:rPr lang="it-IT" sz="2000" dirty="0">
                <a:solidFill>
                  <a:srgbClr val="13294B"/>
                </a:solidFill>
                <a:uFill>
                  <a:solidFill>
                    <a:srgbClr val="C00000"/>
                  </a:solidFill>
                </a:uFill>
              </a:rPr>
              <a:t>In virtù del principio di responsabilizzazione (85° Cons.) il </a:t>
            </a:r>
            <a:r>
              <a:rPr lang="it-IT" sz="2000" cap="small" dirty="0">
                <a:solidFill>
                  <a:srgbClr val="13294B"/>
                </a:solidFill>
                <a:uFill>
                  <a:solidFill>
                    <a:srgbClr val="C00000"/>
                  </a:solidFill>
                </a:uFill>
              </a:rPr>
              <a:t>tdtr</a:t>
            </a:r>
            <a:r>
              <a:rPr lang="it-IT" sz="2000" dirty="0">
                <a:solidFill>
                  <a:srgbClr val="13294B"/>
                </a:solidFill>
                <a:uFill>
                  <a:solidFill>
                    <a:srgbClr val="C00000"/>
                  </a:solidFill>
                </a:uFill>
              </a:rPr>
              <a:t> può omettere la notifica </a:t>
            </a:r>
            <a:r>
              <a:rPr lang="it-IT" sz="2000" b="1" dirty="0">
                <a:solidFill>
                  <a:srgbClr val="13294B"/>
                </a:solidFill>
                <a:uFill>
                  <a:solidFill>
                    <a:srgbClr val="C00000"/>
                  </a:solidFill>
                </a:uFill>
              </a:rPr>
              <a:t>se è in grado di dimostrare </a:t>
            </a:r>
            <a:r>
              <a:rPr lang="it-IT" sz="2000" dirty="0">
                <a:solidFill>
                  <a:srgbClr val="13294B"/>
                </a:solidFill>
                <a:uFill>
                  <a:solidFill>
                    <a:srgbClr val="C00000"/>
                  </a:solidFill>
                </a:uFill>
              </a:rPr>
              <a:t>che «</a:t>
            </a:r>
            <a:r>
              <a:rPr lang="it-IT" sz="2000" i="1" dirty="0">
                <a:solidFill>
                  <a:srgbClr val="13294B"/>
                </a:solidFill>
                <a:uFill>
                  <a:solidFill>
                    <a:srgbClr val="C00000"/>
                  </a:solidFill>
                </a:uFill>
              </a:rPr>
              <a:t>è improbabile che la violazione dei dati personali </a:t>
            </a:r>
            <a:r>
              <a:rPr lang="it-IT" sz="2000" i="1" dirty="0" err="1">
                <a:solidFill>
                  <a:srgbClr val="13294B"/>
                </a:solidFill>
                <a:uFill>
                  <a:solidFill>
                    <a:srgbClr val="C00000"/>
                  </a:solidFill>
                </a:uFill>
              </a:rPr>
              <a:t>pres.nti</a:t>
            </a:r>
            <a:r>
              <a:rPr lang="it-IT" sz="2000" i="1" dirty="0">
                <a:solidFill>
                  <a:srgbClr val="13294B"/>
                </a:solidFill>
                <a:uFill>
                  <a:solidFill>
                    <a:srgbClr val="C00000"/>
                  </a:solidFill>
                </a:uFill>
              </a:rPr>
              <a:t> un rischio per i diritti e le libertà delle persone fisiche</a:t>
            </a:r>
            <a:r>
              <a:rPr lang="it-IT" sz="2000" dirty="0">
                <a:solidFill>
                  <a:srgbClr val="13294B"/>
                </a:solidFill>
                <a:uFill>
                  <a:solidFill>
                    <a:srgbClr val="C00000"/>
                  </a:solidFill>
                </a:uFill>
              </a:rPr>
              <a:t>.».</a:t>
            </a:r>
          </a:p>
          <a:p>
            <a:r>
              <a:rPr lang="it-IT" sz="2000" dirty="0">
                <a:solidFill>
                  <a:srgbClr val="13294B"/>
                </a:solidFill>
                <a:uFill>
                  <a:solidFill>
                    <a:srgbClr val="C00000"/>
                  </a:solidFill>
                </a:uFill>
              </a:rPr>
              <a:t>La notifica può dar luogo a un </a:t>
            </a:r>
            <a:r>
              <a:rPr lang="it-IT" sz="2000" b="1" dirty="0">
                <a:solidFill>
                  <a:srgbClr val="13294B"/>
                </a:solidFill>
                <a:uFill>
                  <a:solidFill>
                    <a:srgbClr val="C00000"/>
                  </a:solidFill>
                </a:uFill>
              </a:rPr>
              <a:t>intervento dell’autorità di controllo</a:t>
            </a:r>
            <a:r>
              <a:rPr lang="it-IT" sz="2000" dirty="0">
                <a:solidFill>
                  <a:srgbClr val="13294B"/>
                </a:solidFill>
                <a:uFill>
                  <a:solidFill>
                    <a:srgbClr val="C00000"/>
                  </a:solidFill>
                </a:uFill>
              </a:rPr>
              <a:t> nell’ambito dei suoi compiti e poteri .</a:t>
            </a:r>
          </a:p>
        </p:txBody>
      </p:sp>
    </p:spTree>
    <p:extLst>
      <p:ext uri="{BB962C8B-B14F-4D97-AF65-F5344CB8AC3E}">
        <p14:creationId xmlns:p14="http://schemas.microsoft.com/office/powerpoint/2010/main" val="19455906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Violazione dei </a:t>
            </a:r>
            <a:r>
              <a:rPr lang="it-IT" dirty="0" err="1"/>
              <a:t>d.p.</a:t>
            </a:r>
            <a:r>
              <a:rPr lang="it-IT" dirty="0"/>
              <a:t>: Obbligo di Comunicazione</a:t>
            </a:r>
          </a:p>
        </p:txBody>
      </p:sp>
      <p:sp>
        <p:nvSpPr>
          <p:cNvPr id="4" name="Text Placeholder 3"/>
          <p:cNvSpPr>
            <a:spLocks noGrp="1"/>
          </p:cNvSpPr>
          <p:nvPr>
            <p:ph idx="4294967295"/>
          </p:nvPr>
        </p:nvSpPr>
        <p:spPr>
          <a:xfrm>
            <a:off x="164892" y="1632313"/>
            <a:ext cx="8683970" cy="4770537"/>
          </a:xfrm>
          <a:prstGeom prst="rect">
            <a:avLst/>
          </a:prstGeom>
        </p:spPr>
        <p:txBody>
          <a:bodyPr>
            <a:spAutoFit/>
          </a:bodyPr>
          <a:lstStyle/>
          <a:p>
            <a:pPr>
              <a:lnSpc>
                <a:spcPct val="150000"/>
              </a:lnSpc>
            </a:pPr>
            <a:r>
              <a:rPr lang="it-IT" sz="2000" dirty="0">
                <a:solidFill>
                  <a:srgbClr val="13294B"/>
                </a:solidFill>
              </a:rPr>
              <a:t>Nel quadro della </a:t>
            </a:r>
            <a:r>
              <a:rPr lang="it-IT" sz="2000" i="1" dirty="0">
                <a:solidFill>
                  <a:srgbClr val="13294B"/>
                </a:solidFill>
              </a:rPr>
              <a:t>trasparenza</a:t>
            </a:r>
            <a:r>
              <a:rPr lang="it-IT" sz="2000" dirty="0">
                <a:solidFill>
                  <a:srgbClr val="13294B"/>
                </a:solidFill>
              </a:rPr>
              <a:t> e della miglior tutela dell’interessato è anche previsto (art. 34) l’obbligo per il </a:t>
            </a:r>
            <a:r>
              <a:rPr lang="it-IT" sz="2000" cap="small" dirty="0">
                <a:solidFill>
                  <a:srgbClr val="13294B"/>
                </a:solidFill>
              </a:rPr>
              <a:t>tdtr</a:t>
            </a:r>
            <a:r>
              <a:rPr lang="it-IT" sz="2000" dirty="0">
                <a:solidFill>
                  <a:srgbClr val="13294B"/>
                </a:solidFill>
              </a:rPr>
              <a:t> di </a:t>
            </a:r>
            <a:r>
              <a:rPr lang="it-IT" sz="2000" b="1" dirty="0">
                <a:solidFill>
                  <a:srgbClr val="13294B"/>
                </a:solidFill>
              </a:rPr>
              <a:t>comunicare all’interessato </a:t>
            </a:r>
            <a:r>
              <a:rPr lang="it-IT" sz="2000" dirty="0">
                <a:solidFill>
                  <a:srgbClr val="13294B"/>
                </a:solidFill>
              </a:rPr>
              <a:t>l’avvenuta violazione dei d.p. </a:t>
            </a:r>
            <a:r>
              <a:rPr lang="it-IT" sz="2000" dirty="0">
                <a:solidFill>
                  <a:srgbClr val="13294B"/>
                </a:solidFill>
                <a:ea typeface="Segoe UI Symbol" panose="020B0502040204020203" pitchFamily="34" charset="0"/>
              </a:rPr>
              <a:t>→ </a:t>
            </a:r>
            <a:r>
              <a:rPr lang="it-IT" sz="2000" i="1" dirty="0">
                <a:solidFill>
                  <a:srgbClr val="13294B"/>
                </a:solidFill>
              </a:rPr>
              <a:t>al fine di consentirgli di prendere le precauzioni necessarie</a:t>
            </a:r>
            <a:r>
              <a:rPr lang="it-IT" sz="2000" dirty="0">
                <a:solidFill>
                  <a:srgbClr val="13294B"/>
                </a:solidFill>
              </a:rPr>
              <a:t>. La comunicazione dovrebbe </a:t>
            </a:r>
            <a:r>
              <a:rPr lang="it-IT" sz="2000" i="1" dirty="0">
                <a:solidFill>
                  <a:srgbClr val="13294B"/>
                </a:solidFill>
              </a:rPr>
              <a:t>descrivere </a:t>
            </a:r>
            <a:r>
              <a:rPr lang="it-IT" sz="2000" dirty="0">
                <a:solidFill>
                  <a:srgbClr val="13294B"/>
                </a:solidFill>
              </a:rPr>
              <a:t>«</a:t>
            </a:r>
            <a:r>
              <a:rPr lang="it-IT" sz="2000" i="1" dirty="0">
                <a:solidFill>
                  <a:srgbClr val="13294B"/>
                </a:solidFill>
              </a:rPr>
              <a:t>con un linguaggio semplice e chiaro» la natura della violazione </a:t>
            </a:r>
            <a:r>
              <a:rPr lang="it-IT" sz="2000" dirty="0">
                <a:solidFill>
                  <a:srgbClr val="13294B"/>
                </a:solidFill>
              </a:rPr>
              <a:t>dei d.p. e </a:t>
            </a:r>
            <a:r>
              <a:rPr lang="it-IT" sz="2000" i="1" dirty="0">
                <a:solidFill>
                  <a:srgbClr val="13294B"/>
                </a:solidFill>
              </a:rPr>
              <a:t>formulare raccomandazioni</a:t>
            </a:r>
            <a:r>
              <a:rPr lang="it-IT" sz="2000" dirty="0">
                <a:solidFill>
                  <a:srgbClr val="13294B"/>
                </a:solidFill>
              </a:rPr>
              <a:t> per la persona fisica interessata </a:t>
            </a:r>
            <a:r>
              <a:rPr lang="it-IT" sz="2000" i="1" dirty="0">
                <a:solidFill>
                  <a:srgbClr val="13294B"/>
                </a:solidFill>
              </a:rPr>
              <a:t>intese ad attenuare i potenziali effetti negativi</a:t>
            </a:r>
            <a:r>
              <a:rPr lang="it-IT" sz="2000" dirty="0">
                <a:solidFill>
                  <a:srgbClr val="13294B"/>
                </a:solidFill>
              </a:rPr>
              <a:t> (85° Cons.). </a:t>
            </a:r>
          </a:p>
          <a:p>
            <a:pPr>
              <a:lnSpc>
                <a:spcPct val="150000"/>
              </a:lnSpc>
            </a:pPr>
            <a:r>
              <a:rPr lang="it-IT" sz="2000" dirty="0">
                <a:solidFill>
                  <a:srgbClr val="13294B"/>
                </a:solidFill>
              </a:rPr>
              <a:t>L’obbligo </a:t>
            </a:r>
            <a:r>
              <a:rPr lang="it-IT" sz="2000" b="1" u="sng" dirty="0">
                <a:solidFill>
                  <a:srgbClr val="13294B"/>
                </a:solidFill>
              </a:rPr>
              <a:t>sussiste</a:t>
            </a:r>
            <a:r>
              <a:rPr lang="it-IT" sz="2000" dirty="0">
                <a:solidFill>
                  <a:srgbClr val="13294B"/>
                </a:solidFill>
              </a:rPr>
              <a:t> «</a:t>
            </a:r>
            <a:r>
              <a:rPr lang="it-IT" sz="2000" i="1" dirty="0">
                <a:solidFill>
                  <a:srgbClr val="13294B"/>
                </a:solidFill>
              </a:rPr>
              <a:t>quando la violazione dei dati personali è suscettibile di presentare un rischio elevato per i diritti e le libertà delle persone fisiche</a:t>
            </a:r>
            <a:r>
              <a:rPr lang="it-IT" sz="2000" dirty="0">
                <a:solidFill>
                  <a:srgbClr val="13294B"/>
                </a:solidFill>
              </a:rPr>
              <a:t>».</a:t>
            </a:r>
          </a:p>
        </p:txBody>
      </p:sp>
    </p:spTree>
    <p:extLst>
      <p:ext uri="{BB962C8B-B14F-4D97-AF65-F5344CB8AC3E}">
        <p14:creationId xmlns:p14="http://schemas.microsoft.com/office/powerpoint/2010/main" val="11760070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Data </a:t>
            </a:r>
            <a:r>
              <a:rPr lang="it-IT" dirty="0" err="1"/>
              <a:t>Protection</a:t>
            </a:r>
            <a:r>
              <a:rPr lang="it-IT" dirty="0"/>
              <a:t> Impact </a:t>
            </a:r>
            <a:r>
              <a:rPr lang="it-IT" dirty="0" err="1"/>
              <a:t>Assessment</a:t>
            </a:r>
            <a:endParaRPr lang="it-IT" dirty="0"/>
          </a:p>
        </p:txBody>
      </p:sp>
      <p:sp>
        <p:nvSpPr>
          <p:cNvPr id="4" name="Segnaposto contenuto 7">
            <a:extLst>
              <a:ext uri="{FF2B5EF4-FFF2-40B4-BE49-F238E27FC236}">
                <a16:creationId xmlns:a16="http://schemas.microsoft.com/office/drawing/2014/main" id="{BC81EEB3-8A22-4BF2-B44A-7E2F17CE8F8C}"/>
              </a:ext>
            </a:extLst>
          </p:cNvPr>
          <p:cNvSpPr>
            <a:spLocks noGrp="1"/>
          </p:cNvSpPr>
          <p:nvPr>
            <p:ph idx="4294967295"/>
          </p:nvPr>
        </p:nvSpPr>
        <p:spPr>
          <a:xfrm>
            <a:off x="276225" y="1857166"/>
            <a:ext cx="8683970" cy="4273812"/>
          </a:xfrm>
          <a:prstGeom prst="rect">
            <a:avLst/>
          </a:prstGeom>
        </p:spPr>
        <p:txBody>
          <a:bodyPr/>
          <a:lstStyle/>
          <a:p>
            <a:r>
              <a:rPr lang="it-IT" sz="2000" dirty="0">
                <a:solidFill>
                  <a:srgbClr val="13294B"/>
                </a:solidFill>
              </a:rPr>
              <a:t>La valutazione di impatto sulla protezione dei dati, DPIA secondo l’espressione inglese, è </a:t>
            </a:r>
            <a:r>
              <a:rPr lang="it-IT" sz="2000" i="1" dirty="0">
                <a:solidFill>
                  <a:srgbClr val="13294B"/>
                </a:solidFill>
              </a:rPr>
              <a:t>uno degli elementi di maggiore rilevanza</a:t>
            </a:r>
            <a:r>
              <a:rPr lang="it-IT" sz="2000" dirty="0">
                <a:solidFill>
                  <a:srgbClr val="13294B"/>
                </a:solidFill>
              </a:rPr>
              <a:t> nel nuovo quadro normativo introdotto dal RGPD.</a:t>
            </a:r>
          </a:p>
          <a:p>
            <a:r>
              <a:rPr lang="it-IT" sz="2000" dirty="0">
                <a:solidFill>
                  <a:srgbClr val="13294B"/>
                </a:solidFill>
              </a:rPr>
              <a:t>È anche questa un’espressione concreta ed operativa della </a:t>
            </a:r>
            <a:r>
              <a:rPr lang="it-IT" sz="2000" dirty="0">
                <a:solidFill>
                  <a:srgbClr val="3EB1C8"/>
                </a:solidFill>
              </a:rPr>
              <a:t>responsabilizzazione</a:t>
            </a:r>
            <a:r>
              <a:rPr lang="it-IT" sz="2000" dirty="0">
                <a:solidFill>
                  <a:srgbClr val="13294B"/>
                </a:solidFill>
              </a:rPr>
              <a:t> del </a:t>
            </a:r>
            <a:r>
              <a:rPr lang="it-IT" sz="2000" cap="small" dirty="0">
                <a:solidFill>
                  <a:srgbClr val="13294B"/>
                </a:solidFill>
              </a:rPr>
              <a:t>tdtr</a:t>
            </a:r>
            <a:r>
              <a:rPr lang="it-IT" sz="2000" dirty="0">
                <a:solidFill>
                  <a:srgbClr val="13294B"/>
                </a:solidFill>
              </a:rPr>
              <a:t> (</a:t>
            </a:r>
            <a:r>
              <a:rPr lang="it-IT" sz="2000" i="1" dirty="0">
                <a:solidFill>
                  <a:srgbClr val="13294B"/>
                </a:solidFill>
              </a:rPr>
              <a:t>accountability</a:t>
            </a:r>
            <a:r>
              <a:rPr lang="it-IT" sz="2000" dirty="0">
                <a:solidFill>
                  <a:srgbClr val="13294B"/>
                </a:solidFill>
              </a:rPr>
              <a:t>) ed è altresì un ulteriore aspetto del carattere di </a:t>
            </a:r>
            <a:r>
              <a:rPr lang="it-IT" sz="2000" dirty="0">
                <a:solidFill>
                  <a:srgbClr val="3EB1C8"/>
                </a:solidFill>
              </a:rPr>
              <a:t>trasparenza</a:t>
            </a:r>
            <a:r>
              <a:rPr lang="it-IT" sz="2000" dirty="0">
                <a:solidFill>
                  <a:srgbClr val="13294B"/>
                </a:solidFill>
              </a:rPr>
              <a:t> che ogni trattamento lecito di d.p. deve presentare.</a:t>
            </a:r>
          </a:p>
          <a:p>
            <a:r>
              <a:rPr lang="it-IT" sz="2000" dirty="0">
                <a:solidFill>
                  <a:srgbClr val="13294B"/>
                </a:solidFill>
              </a:rPr>
              <a:t>La DPIA è infine strettamente connessa con i principi della </a:t>
            </a:r>
            <a:r>
              <a:rPr lang="it-IT" sz="2000" dirty="0">
                <a:solidFill>
                  <a:srgbClr val="3EB1C8"/>
                </a:solidFill>
              </a:rPr>
              <a:t>protezione </a:t>
            </a:r>
            <a:r>
              <a:rPr lang="it-IT" sz="2000" i="1" dirty="0">
                <a:solidFill>
                  <a:srgbClr val="3EB1C8"/>
                </a:solidFill>
              </a:rPr>
              <a:t>by design </a:t>
            </a:r>
            <a:r>
              <a:rPr lang="it-IT" sz="2000" dirty="0">
                <a:solidFill>
                  <a:srgbClr val="3EB1C8"/>
                </a:solidFill>
              </a:rPr>
              <a:t>e </a:t>
            </a:r>
            <a:r>
              <a:rPr lang="it-IT" sz="2000" i="1" dirty="0">
                <a:solidFill>
                  <a:srgbClr val="3EB1C8"/>
                </a:solidFill>
              </a:rPr>
              <a:t>by default</a:t>
            </a:r>
            <a:r>
              <a:rPr lang="it-IT" sz="2000" dirty="0">
                <a:solidFill>
                  <a:srgbClr val="3EB1C8"/>
                </a:solidFill>
              </a:rPr>
              <a:t>.</a:t>
            </a:r>
          </a:p>
          <a:p>
            <a:endParaRPr lang="it-IT" sz="2000" dirty="0">
              <a:solidFill>
                <a:srgbClr val="13294B"/>
              </a:solidFill>
            </a:endParaRPr>
          </a:p>
          <a:p>
            <a:pPr marL="0" lvl="0" indent="0" algn="r">
              <a:buNone/>
            </a:pPr>
            <a:r>
              <a:rPr lang="it-IT" sz="2000" i="1" dirty="0">
                <a:solidFill>
                  <a:srgbClr val="13294B"/>
                </a:solidFill>
              </a:rPr>
              <a:t>Valutazione d’impatto sulla protezione dei dati - Art. 35 </a:t>
            </a:r>
          </a:p>
        </p:txBody>
      </p:sp>
    </p:spTree>
    <p:extLst>
      <p:ext uri="{BB962C8B-B14F-4D97-AF65-F5344CB8AC3E}">
        <p14:creationId xmlns:p14="http://schemas.microsoft.com/office/powerpoint/2010/main" val="631346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Obbligo di DPIA Preliminare</a:t>
            </a:r>
          </a:p>
        </p:txBody>
      </p:sp>
      <p:sp>
        <p:nvSpPr>
          <p:cNvPr id="5" name="Segnaposto contenuto 2">
            <a:extLst>
              <a:ext uri="{FF2B5EF4-FFF2-40B4-BE49-F238E27FC236}">
                <a16:creationId xmlns:a16="http://schemas.microsoft.com/office/drawing/2014/main" id="{8D937127-4460-4139-A721-5559EB652AD2}"/>
              </a:ext>
            </a:extLst>
          </p:cNvPr>
          <p:cNvSpPr>
            <a:spLocks noGrp="1"/>
          </p:cNvSpPr>
          <p:nvPr>
            <p:ph idx="4294967295"/>
          </p:nvPr>
        </p:nvSpPr>
        <p:spPr>
          <a:xfrm>
            <a:off x="276225" y="1602334"/>
            <a:ext cx="8683970" cy="1844608"/>
          </a:xfrm>
          <a:prstGeom prst="rect">
            <a:avLst/>
          </a:prstGeom>
        </p:spPr>
        <p:txBody>
          <a:bodyPr/>
          <a:lstStyle/>
          <a:p>
            <a:pPr marL="0" indent="0">
              <a:lnSpc>
                <a:spcPct val="150000"/>
              </a:lnSpc>
              <a:buNone/>
            </a:pPr>
            <a:r>
              <a:rPr lang="it-IT" sz="2400" dirty="0">
                <a:solidFill>
                  <a:srgbClr val="13294B"/>
                </a:solidFill>
              </a:rPr>
              <a:t>Il </a:t>
            </a:r>
            <a:r>
              <a:rPr lang="it-IT" sz="2400" cap="small" dirty="0" err="1">
                <a:solidFill>
                  <a:srgbClr val="3EB1C8"/>
                </a:solidFill>
              </a:rPr>
              <a:t>tdtr</a:t>
            </a:r>
            <a:r>
              <a:rPr lang="it-IT" sz="2400" dirty="0">
                <a:solidFill>
                  <a:srgbClr val="13294B"/>
                </a:solidFill>
              </a:rPr>
              <a:t> deve procedere ad una </a:t>
            </a:r>
            <a:r>
              <a:rPr lang="it-IT" sz="2400" b="1" dirty="0">
                <a:solidFill>
                  <a:srgbClr val="13294B"/>
                </a:solidFill>
              </a:rPr>
              <a:t>valutazione preliminare dell’impatto del </a:t>
            </a:r>
            <a:r>
              <a:rPr lang="it-IT" sz="2400" b="1" dirty="0" err="1">
                <a:solidFill>
                  <a:srgbClr val="13294B"/>
                </a:solidFill>
              </a:rPr>
              <a:t>tr</a:t>
            </a:r>
            <a:r>
              <a:rPr lang="it-IT" sz="2400" b="1" dirty="0">
                <a:solidFill>
                  <a:srgbClr val="13294B"/>
                </a:solidFill>
              </a:rPr>
              <a:t>. sulla protezione dei d.p.</a:t>
            </a:r>
            <a:r>
              <a:rPr lang="it-IT" sz="2400" dirty="0">
                <a:solidFill>
                  <a:srgbClr val="13294B"/>
                </a:solidFill>
              </a:rPr>
              <a:t> quando, in generale:</a:t>
            </a:r>
          </a:p>
          <a:p>
            <a:pPr>
              <a:lnSpc>
                <a:spcPct val="150000"/>
              </a:lnSpc>
              <a:spcBef>
                <a:spcPts val="0"/>
              </a:spcBef>
            </a:pPr>
            <a:r>
              <a:rPr lang="it-IT" sz="2400" b="1" dirty="0">
                <a:solidFill>
                  <a:srgbClr val="13294B"/>
                </a:solidFill>
              </a:rPr>
              <a:t>un tipo di trattamento</a:t>
            </a:r>
            <a:r>
              <a:rPr lang="it-IT" sz="2400" dirty="0">
                <a:solidFill>
                  <a:srgbClr val="13294B"/>
                </a:solidFill>
              </a:rPr>
              <a:t>, </a:t>
            </a:r>
            <a:r>
              <a:rPr lang="it-IT" sz="2400" i="1" dirty="0">
                <a:solidFill>
                  <a:srgbClr val="13294B"/>
                </a:solidFill>
                <a:uFill>
                  <a:solidFill>
                    <a:srgbClr val="C00000"/>
                  </a:solidFill>
                </a:uFill>
              </a:rPr>
              <a:t>allorché prevede in particolare l’uso di nuove tecnologie</a:t>
            </a:r>
            <a:r>
              <a:rPr lang="it-IT" sz="2400" dirty="0">
                <a:solidFill>
                  <a:srgbClr val="13294B"/>
                </a:solidFill>
              </a:rPr>
              <a:t>, considerati la </a:t>
            </a:r>
            <a:r>
              <a:rPr lang="it-IT" sz="2400" dirty="0">
                <a:solidFill>
                  <a:srgbClr val="13294B"/>
                </a:solidFill>
                <a:uFill>
                  <a:solidFill>
                    <a:srgbClr val="C00000"/>
                  </a:solidFill>
                </a:uFill>
              </a:rPr>
              <a:t>natura</a:t>
            </a:r>
            <a:r>
              <a:rPr lang="it-IT" sz="2400" dirty="0">
                <a:solidFill>
                  <a:srgbClr val="13294B"/>
                </a:solidFill>
              </a:rPr>
              <a:t>, l’</a:t>
            </a:r>
            <a:r>
              <a:rPr lang="it-IT" sz="2400" dirty="0">
                <a:solidFill>
                  <a:srgbClr val="13294B"/>
                </a:solidFill>
                <a:uFill>
                  <a:solidFill>
                    <a:srgbClr val="C00000"/>
                  </a:solidFill>
                </a:uFill>
              </a:rPr>
              <a:t>oggetto</a:t>
            </a:r>
            <a:r>
              <a:rPr lang="it-IT" sz="2400" dirty="0">
                <a:solidFill>
                  <a:srgbClr val="13294B"/>
                </a:solidFill>
              </a:rPr>
              <a:t>, il </a:t>
            </a:r>
            <a:r>
              <a:rPr lang="it-IT" sz="2400" dirty="0">
                <a:solidFill>
                  <a:srgbClr val="13294B"/>
                </a:solidFill>
                <a:uFill>
                  <a:solidFill>
                    <a:srgbClr val="C00000"/>
                  </a:solidFill>
                </a:uFill>
              </a:rPr>
              <a:t>contesto</a:t>
            </a:r>
            <a:r>
              <a:rPr lang="it-IT" sz="2400" dirty="0">
                <a:solidFill>
                  <a:srgbClr val="13294B"/>
                </a:solidFill>
              </a:rPr>
              <a:t> e le </a:t>
            </a:r>
            <a:r>
              <a:rPr lang="it-IT" sz="2400" dirty="0">
                <a:solidFill>
                  <a:srgbClr val="13294B"/>
                </a:solidFill>
                <a:uFill>
                  <a:solidFill>
                    <a:srgbClr val="C00000"/>
                  </a:solidFill>
                </a:uFill>
              </a:rPr>
              <a:t>finalità</a:t>
            </a:r>
            <a:r>
              <a:rPr lang="it-IT" sz="2400" dirty="0">
                <a:solidFill>
                  <a:srgbClr val="13294B"/>
                </a:solidFill>
              </a:rPr>
              <a:t> del trattamento, può presentare un rischio elevato per i diritti e le libertà delle persone fisiche.</a:t>
            </a:r>
          </a:p>
          <a:p>
            <a:pPr>
              <a:lnSpc>
                <a:spcPct val="150000"/>
              </a:lnSpc>
              <a:spcBef>
                <a:spcPts val="600"/>
              </a:spcBef>
            </a:pPr>
            <a:r>
              <a:rPr lang="it-IT" sz="2400" dirty="0">
                <a:solidFill>
                  <a:srgbClr val="13294B"/>
                </a:solidFill>
              </a:rPr>
              <a:t>Una singola valutazione può </a:t>
            </a:r>
            <a:r>
              <a:rPr lang="it-IT" sz="2400" i="1" dirty="0">
                <a:solidFill>
                  <a:srgbClr val="13294B"/>
                </a:solidFill>
              </a:rPr>
              <a:t>esaminare un insieme di trattamenti simili</a:t>
            </a:r>
            <a:r>
              <a:rPr lang="it-IT" sz="2400" dirty="0">
                <a:solidFill>
                  <a:srgbClr val="13294B"/>
                </a:solidFill>
              </a:rPr>
              <a:t> che presentano rischi elevati analoghi.</a:t>
            </a:r>
          </a:p>
        </p:txBody>
      </p:sp>
    </p:spTree>
    <p:extLst>
      <p:ext uri="{BB962C8B-B14F-4D97-AF65-F5344CB8AC3E}">
        <p14:creationId xmlns:p14="http://schemas.microsoft.com/office/powerpoint/2010/main" val="12027370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Autorità di Controllo e DPIA</a:t>
            </a:r>
          </a:p>
        </p:txBody>
      </p:sp>
      <p:sp>
        <p:nvSpPr>
          <p:cNvPr id="4" name="Segnaposto contenuto 2">
            <a:extLst>
              <a:ext uri="{FF2B5EF4-FFF2-40B4-BE49-F238E27FC236}">
                <a16:creationId xmlns:a16="http://schemas.microsoft.com/office/drawing/2014/main" id="{3CD03E71-B8D1-420F-8E53-593110123BE8}"/>
              </a:ext>
            </a:extLst>
          </p:cNvPr>
          <p:cNvSpPr>
            <a:spLocks noGrp="1"/>
          </p:cNvSpPr>
          <p:nvPr>
            <p:ph idx="4294967295"/>
          </p:nvPr>
        </p:nvSpPr>
        <p:spPr>
          <a:xfrm>
            <a:off x="276225" y="1437441"/>
            <a:ext cx="8567093" cy="4093929"/>
          </a:xfrm>
          <a:prstGeom prst="rect">
            <a:avLst/>
          </a:prstGeom>
        </p:spPr>
        <p:txBody>
          <a:bodyPr/>
          <a:lstStyle/>
          <a:p>
            <a:pPr>
              <a:lnSpc>
                <a:spcPct val="150000"/>
              </a:lnSpc>
            </a:pPr>
            <a:r>
              <a:rPr lang="it-IT" sz="2400" dirty="0">
                <a:solidFill>
                  <a:srgbClr val="13294B"/>
                </a:solidFill>
              </a:rPr>
              <a:t>L’autorità di controllo </a:t>
            </a:r>
            <a:r>
              <a:rPr lang="it-IT" sz="2400" i="1" dirty="0">
                <a:solidFill>
                  <a:srgbClr val="13294B"/>
                </a:solidFill>
                <a:uFill>
                  <a:solidFill>
                    <a:srgbClr val="C00000"/>
                  </a:solidFill>
                </a:uFill>
              </a:rPr>
              <a:t>dovrà</a:t>
            </a:r>
            <a:r>
              <a:rPr lang="it-IT" sz="2400" dirty="0">
                <a:solidFill>
                  <a:srgbClr val="13294B"/>
                </a:solidFill>
              </a:rPr>
              <a:t> redigere e rendere pubblico un elenco delle tipologie di trattamenti soggetti al requisito di una valutazione d’impatto sulla protezione dei dati  </a:t>
            </a:r>
            <a:r>
              <a:rPr lang="it-IT" sz="2400" baseline="30000" dirty="0">
                <a:solidFill>
                  <a:srgbClr val="13294B"/>
                </a:solidFill>
              </a:rPr>
              <a:t>(art. 35,4)</a:t>
            </a:r>
            <a:r>
              <a:rPr lang="it-IT" sz="2400" dirty="0">
                <a:solidFill>
                  <a:srgbClr val="13294B"/>
                </a:solidFill>
              </a:rPr>
              <a:t>.</a:t>
            </a:r>
          </a:p>
          <a:p>
            <a:pPr>
              <a:lnSpc>
                <a:spcPct val="150000"/>
              </a:lnSpc>
            </a:pPr>
            <a:r>
              <a:rPr lang="it-IT" sz="2400" dirty="0">
                <a:solidFill>
                  <a:srgbClr val="13294B"/>
                </a:solidFill>
              </a:rPr>
              <a:t>L’autorità di controllo </a:t>
            </a:r>
            <a:r>
              <a:rPr lang="it-IT" sz="2400" i="1" dirty="0">
                <a:solidFill>
                  <a:srgbClr val="13294B"/>
                </a:solidFill>
                <a:uFill>
                  <a:solidFill>
                    <a:srgbClr val="C00000"/>
                  </a:solidFill>
                </a:uFill>
              </a:rPr>
              <a:t>può</a:t>
            </a:r>
            <a:r>
              <a:rPr lang="it-IT" sz="2400" dirty="0">
                <a:solidFill>
                  <a:srgbClr val="13294B"/>
                </a:solidFill>
              </a:rPr>
              <a:t> inoltre redigere e rendere pubblico un elenco delle tipologie di trattamenti per le quali </a:t>
            </a:r>
            <a:r>
              <a:rPr lang="it-IT" sz="2400" i="1" u="sng" dirty="0">
                <a:solidFill>
                  <a:srgbClr val="13294B"/>
                </a:solidFill>
                <a:uFill>
                  <a:solidFill>
                    <a:schemeClr val="tx1"/>
                  </a:solidFill>
                </a:uFill>
              </a:rPr>
              <a:t>non è</a:t>
            </a:r>
            <a:r>
              <a:rPr lang="it-IT" sz="2400" dirty="0">
                <a:solidFill>
                  <a:srgbClr val="13294B"/>
                </a:solidFill>
              </a:rPr>
              <a:t> richiesta una valutazione d’impatto sulla protezione dei dati </a:t>
            </a:r>
            <a:r>
              <a:rPr lang="it-IT" sz="2400" baseline="30000" dirty="0">
                <a:solidFill>
                  <a:srgbClr val="13294B"/>
                </a:solidFill>
              </a:rPr>
              <a:t>(art. 35,5)</a:t>
            </a:r>
            <a:r>
              <a:rPr lang="it-IT" sz="2400" dirty="0">
                <a:solidFill>
                  <a:srgbClr val="13294B"/>
                </a:solidFill>
              </a:rPr>
              <a:t>.</a:t>
            </a:r>
          </a:p>
          <a:p>
            <a:pPr>
              <a:lnSpc>
                <a:spcPct val="150000"/>
              </a:lnSpc>
            </a:pPr>
            <a:r>
              <a:rPr lang="it-IT" sz="2400" dirty="0">
                <a:solidFill>
                  <a:srgbClr val="13294B"/>
                </a:solidFill>
              </a:rPr>
              <a:t>È previsto che tali elenchi siano comunicati al «</a:t>
            </a:r>
            <a:r>
              <a:rPr lang="it-IT" sz="2400" i="1" dirty="0">
                <a:solidFill>
                  <a:srgbClr val="13294B"/>
                </a:solidFill>
              </a:rPr>
              <a:t>Comitato europeo per la protezione dei dati</a:t>
            </a:r>
            <a:r>
              <a:rPr lang="it-IT" sz="2400" dirty="0">
                <a:solidFill>
                  <a:srgbClr val="13294B"/>
                </a:solidFill>
              </a:rPr>
              <a:t>» di cui all’art. 68.</a:t>
            </a:r>
          </a:p>
        </p:txBody>
      </p:sp>
    </p:spTree>
    <p:extLst>
      <p:ext uri="{BB962C8B-B14F-4D97-AF65-F5344CB8AC3E}">
        <p14:creationId xmlns:p14="http://schemas.microsoft.com/office/powerpoint/2010/main" val="178130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Il Nuovo Regolamento Generale Protezione Dati Personali</a:t>
            </a:r>
          </a:p>
        </p:txBody>
      </p:sp>
      <p:sp>
        <p:nvSpPr>
          <p:cNvPr id="4" name="Segnaposto contenuto 2">
            <a:extLst>
              <a:ext uri="{FF2B5EF4-FFF2-40B4-BE49-F238E27FC236}">
                <a16:creationId xmlns:a16="http://schemas.microsoft.com/office/drawing/2014/main" id="{12260F33-8F4A-4DB4-AFAA-31962ED22EF4}"/>
              </a:ext>
            </a:extLst>
          </p:cNvPr>
          <p:cNvSpPr>
            <a:spLocks noGrp="1"/>
          </p:cNvSpPr>
          <p:nvPr>
            <p:ph type="body" sz="quarter" idx="12"/>
          </p:nvPr>
        </p:nvSpPr>
        <p:spPr>
          <a:xfrm>
            <a:off x="276225" y="1486291"/>
            <a:ext cx="8593139" cy="4883036"/>
          </a:xfrm>
        </p:spPr>
        <p:txBody>
          <a:bodyPr/>
          <a:lstStyle/>
          <a:p>
            <a:r>
              <a:rPr lang="it-IT" sz="2000" dirty="0">
                <a:solidFill>
                  <a:srgbClr val="13294B"/>
                </a:solidFill>
              </a:rPr>
              <a:t>Regolamento (UE) 2016/679 del Parlamento europeo e del Consiglio, del 27 aprile 2016, relativo alla protezione delle persone fisiche con riguardo al trattamento dei dati personali, nonché alla libera circolazione di tali dati e che abroga la direttiva 95/46/CE</a:t>
            </a:r>
          </a:p>
          <a:p>
            <a:endParaRPr lang="it-IT" sz="2000" dirty="0">
              <a:solidFill>
                <a:srgbClr val="13294B"/>
              </a:solidFill>
            </a:endParaRPr>
          </a:p>
          <a:p>
            <a:r>
              <a:rPr lang="it-IT" sz="2000" b="1" i="1" dirty="0">
                <a:solidFill>
                  <a:srgbClr val="13294B"/>
                </a:solidFill>
              </a:rPr>
              <a:t>RGPD: Regolamento Generale Protezione Dati Personali</a:t>
            </a:r>
          </a:p>
          <a:p>
            <a:r>
              <a:rPr lang="it-IT" sz="2000" b="1" i="1" dirty="0">
                <a:solidFill>
                  <a:srgbClr val="13294B"/>
                </a:solidFill>
              </a:rPr>
              <a:t>GDPR: General Data </a:t>
            </a:r>
            <a:r>
              <a:rPr lang="it-IT" sz="2000" b="1" i="1" dirty="0" err="1">
                <a:solidFill>
                  <a:srgbClr val="13294B"/>
                </a:solidFill>
              </a:rPr>
              <a:t>Protection</a:t>
            </a:r>
            <a:r>
              <a:rPr lang="it-IT" sz="2000" b="1" i="1" dirty="0">
                <a:solidFill>
                  <a:srgbClr val="13294B"/>
                </a:solidFill>
              </a:rPr>
              <a:t> </a:t>
            </a:r>
            <a:r>
              <a:rPr lang="it-IT" sz="2000" b="1" i="1" dirty="0" err="1">
                <a:solidFill>
                  <a:srgbClr val="13294B"/>
                </a:solidFill>
              </a:rPr>
              <a:t>Regulation</a:t>
            </a:r>
            <a:endParaRPr lang="it-IT" sz="2000" b="1" i="1" dirty="0">
              <a:solidFill>
                <a:srgbClr val="13294B"/>
              </a:solidFill>
            </a:endParaRPr>
          </a:p>
        </p:txBody>
      </p:sp>
    </p:spTree>
    <p:extLst>
      <p:ext uri="{BB962C8B-B14F-4D97-AF65-F5344CB8AC3E}">
        <p14:creationId xmlns:p14="http://schemas.microsoft.com/office/powerpoint/2010/main" val="10048074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Codici di Condotta per la Corretta Applicazione del RGPD</a:t>
            </a:r>
          </a:p>
        </p:txBody>
      </p:sp>
      <p:sp>
        <p:nvSpPr>
          <p:cNvPr id="4" name="Segnaposto contenuto 11">
            <a:extLst>
              <a:ext uri="{FF2B5EF4-FFF2-40B4-BE49-F238E27FC236}">
                <a16:creationId xmlns:a16="http://schemas.microsoft.com/office/drawing/2014/main" id="{7CDD2AC1-DB49-436D-B25E-81597BEA8890}"/>
              </a:ext>
            </a:extLst>
          </p:cNvPr>
          <p:cNvSpPr>
            <a:spLocks noGrp="1"/>
          </p:cNvSpPr>
          <p:nvPr>
            <p:ph idx="4294967295"/>
          </p:nvPr>
        </p:nvSpPr>
        <p:spPr>
          <a:xfrm>
            <a:off x="276225" y="1722254"/>
            <a:ext cx="8567093" cy="3629234"/>
          </a:xfrm>
          <a:prstGeom prst="rect">
            <a:avLst/>
          </a:prstGeom>
        </p:spPr>
        <p:txBody>
          <a:bodyPr/>
          <a:lstStyle/>
          <a:p>
            <a:pPr>
              <a:lnSpc>
                <a:spcPct val="150000"/>
              </a:lnSpc>
            </a:pPr>
            <a:r>
              <a:rPr lang="it-IT" sz="2000" b="1" dirty="0">
                <a:solidFill>
                  <a:srgbClr val="13294B"/>
                </a:solidFill>
              </a:rPr>
              <a:t>Gli Stati membri</a:t>
            </a:r>
            <a:r>
              <a:rPr lang="it-IT" sz="2000" dirty="0">
                <a:solidFill>
                  <a:srgbClr val="13294B"/>
                </a:solidFill>
              </a:rPr>
              <a:t>, le AC, il comitato </a:t>
            </a:r>
            <a:r>
              <a:rPr lang="it-IT" sz="2000" baseline="30000" dirty="0">
                <a:solidFill>
                  <a:srgbClr val="13294B"/>
                </a:solidFill>
              </a:rPr>
              <a:t>(Comitato europeo per la protezione dei dati)</a:t>
            </a:r>
            <a:r>
              <a:rPr lang="it-IT" sz="2000" dirty="0">
                <a:solidFill>
                  <a:srgbClr val="13294B"/>
                </a:solidFill>
              </a:rPr>
              <a:t> e la Commissione incoraggiano l’elaborazione di codici di condotta destinati a contribuire a</a:t>
            </a:r>
            <a:r>
              <a:rPr lang="it-IT" sz="2000" baseline="30000" dirty="0">
                <a:solidFill>
                  <a:srgbClr val="13294B"/>
                </a:solidFill>
              </a:rPr>
              <a:t> (e facilitare, 98° Cons.) </a:t>
            </a:r>
            <a:r>
              <a:rPr lang="it-IT" sz="2000" dirty="0">
                <a:solidFill>
                  <a:srgbClr val="13294B"/>
                </a:solidFill>
              </a:rPr>
              <a:t>la corretta applicazione del regolamento, in funzione</a:t>
            </a:r>
          </a:p>
          <a:p>
            <a:pPr lvl="1">
              <a:lnSpc>
                <a:spcPct val="150000"/>
              </a:lnSpc>
            </a:pPr>
            <a:r>
              <a:rPr lang="it-IT" sz="2000" dirty="0">
                <a:solidFill>
                  <a:srgbClr val="13294B"/>
                </a:solidFill>
              </a:rPr>
              <a:t>delle </a:t>
            </a:r>
            <a:r>
              <a:rPr lang="it-IT" sz="2000" dirty="0">
                <a:solidFill>
                  <a:srgbClr val="13294B"/>
                </a:solidFill>
                <a:uFill>
                  <a:solidFill>
                    <a:srgbClr val="C00000"/>
                  </a:solidFill>
                </a:uFill>
              </a:rPr>
              <a:t>specificità dei vari settori</a:t>
            </a:r>
            <a:r>
              <a:rPr lang="it-IT" sz="2000" dirty="0">
                <a:solidFill>
                  <a:srgbClr val="13294B"/>
                </a:solidFill>
              </a:rPr>
              <a:t> di trattamento</a:t>
            </a:r>
          </a:p>
          <a:p>
            <a:pPr lvl="1">
              <a:lnSpc>
                <a:spcPct val="150000"/>
              </a:lnSpc>
            </a:pPr>
            <a:r>
              <a:rPr lang="it-IT" sz="2000" dirty="0">
                <a:solidFill>
                  <a:srgbClr val="13294B"/>
                </a:solidFill>
              </a:rPr>
              <a:t>e delle esigenze specifiche delle micro, piccole e medie imprese.</a:t>
            </a:r>
          </a:p>
          <a:p>
            <a:pPr>
              <a:lnSpc>
                <a:spcPct val="150000"/>
              </a:lnSpc>
            </a:pPr>
            <a:r>
              <a:rPr lang="it-IT" sz="2000" b="1" dirty="0">
                <a:solidFill>
                  <a:srgbClr val="13294B"/>
                </a:solidFill>
              </a:rPr>
              <a:t>Associazioni</a:t>
            </a:r>
            <a:r>
              <a:rPr lang="it-IT" sz="2000" dirty="0">
                <a:solidFill>
                  <a:srgbClr val="13294B"/>
                </a:solidFill>
              </a:rPr>
              <a:t> ed altri organismi rappresentativi delle categorie di </a:t>
            </a:r>
            <a:r>
              <a:rPr lang="it-IT" sz="2000" cap="small" dirty="0">
                <a:solidFill>
                  <a:srgbClr val="13294B"/>
                </a:solidFill>
              </a:rPr>
              <a:t>tdtr</a:t>
            </a:r>
            <a:r>
              <a:rPr lang="it-IT" sz="2000" dirty="0">
                <a:solidFill>
                  <a:srgbClr val="13294B"/>
                </a:solidFill>
              </a:rPr>
              <a:t> e/o di </a:t>
            </a:r>
            <a:r>
              <a:rPr lang="it-IT" sz="2000" cap="small" dirty="0">
                <a:solidFill>
                  <a:srgbClr val="13294B"/>
                </a:solidFill>
              </a:rPr>
              <a:t>rdtr </a:t>
            </a:r>
            <a:r>
              <a:rPr lang="it-IT" sz="2000" dirty="0">
                <a:solidFill>
                  <a:srgbClr val="13294B"/>
                </a:solidFill>
              </a:rPr>
              <a:t>possono elaborare i codici di condotta</a:t>
            </a:r>
            <a:r>
              <a:rPr lang="it-IT" sz="2000" baseline="30000" dirty="0">
                <a:solidFill>
                  <a:srgbClr val="13294B"/>
                </a:solidFill>
              </a:rPr>
              <a:t> (modificarli o prorogarli) </a:t>
            </a:r>
            <a:r>
              <a:rPr lang="it-IT" sz="2000" dirty="0">
                <a:solidFill>
                  <a:srgbClr val="13294B"/>
                </a:solidFill>
                <a:uFill>
                  <a:solidFill>
                    <a:srgbClr val="C00000"/>
                  </a:solidFill>
                </a:uFill>
              </a:rPr>
              <a:t>allo scopo di precisare l’applicazione</a:t>
            </a:r>
            <a:r>
              <a:rPr lang="it-IT" sz="2000" dirty="0">
                <a:solidFill>
                  <a:srgbClr val="13294B"/>
                </a:solidFill>
              </a:rPr>
              <a:t> del RGPD </a:t>
            </a:r>
            <a:r>
              <a:rPr lang="it-IT" sz="2000" baseline="30000" dirty="0">
                <a:solidFill>
                  <a:srgbClr val="13294B"/>
                </a:solidFill>
              </a:rPr>
              <a:t>(art. 40,2)</a:t>
            </a:r>
            <a:r>
              <a:rPr lang="it-IT" sz="2000" dirty="0">
                <a:solidFill>
                  <a:srgbClr val="13294B"/>
                </a:solidFill>
              </a:rPr>
              <a:t>.</a:t>
            </a:r>
          </a:p>
        </p:txBody>
      </p:sp>
    </p:spTree>
    <p:extLst>
      <p:ext uri="{BB962C8B-B14F-4D97-AF65-F5344CB8AC3E}">
        <p14:creationId xmlns:p14="http://schemas.microsoft.com/office/powerpoint/2010/main" val="92535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Obbligo di formazione per la protezione dei dati personali</a:t>
            </a:r>
          </a:p>
        </p:txBody>
      </p:sp>
      <p:sp>
        <p:nvSpPr>
          <p:cNvPr id="4" name="Segnaposto contenuto 11">
            <a:extLst>
              <a:ext uri="{FF2B5EF4-FFF2-40B4-BE49-F238E27FC236}">
                <a16:creationId xmlns:a16="http://schemas.microsoft.com/office/drawing/2014/main" id="{7CDD2AC1-DB49-436D-B25E-81597BEA8890}"/>
              </a:ext>
            </a:extLst>
          </p:cNvPr>
          <p:cNvSpPr>
            <a:spLocks noGrp="1"/>
          </p:cNvSpPr>
          <p:nvPr>
            <p:ph idx="4294967295"/>
          </p:nvPr>
        </p:nvSpPr>
        <p:spPr>
          <a:xfrm>
            <a:off x="276225" y="1722254"/>
            <a:ext cx="8567093" cy="4825167"/>
          </a:xfrm>
          <a:prstGeom prst="rect">
            <a:avLst/>
          </a:prstGeom>
        </p:spPr>
        <p:txBody>
          <a:bodyPr>
            <a:spAutoFit/>
          </a:bodyPr>
          <a:lstStyle/>
          <a:p>
            <a:pPr>
              <a:lnSpc>
                <a:spcPct val="150000"/>
              </a:lnSpc>
            </a:pPr>
            <a:r>
              <a:rPr lang="it-IT" sz="2400" dirty="0">
                <a:ea typeface="Times New Roman" panose="02020603050405020304" pitchFamily="18" charset="0"/>
                <a:cs typeface="Times New Roman" panose="02020603050405020304" pitchFamily="18" charset="0"/>
              </a:rPr>
              <a:t>L’articolo 29 prevede che “</a:t>
            </a:r>
            <a:r>
              <a:rPr lang="it-IT" sz="2000" i="1" dirty="0">
                <a:ea typeface="Times New Roman" panose="02020603050405020304" pitchFamily="18" charset="0"/>
                <a:cs typeface="Times New Roman" panose="02020603050405020304" pitchFamily="18" charset="0"/>
              </a:rPr>
              <a:t>il responsabile del trattamento, o chiunque agisca sotto la sua autorità o sotto quella del titolare del trattamento, che abbia accesso ai dati personali </a:t>
            </a:r>
            <a:r>
              <a:rPr lang="it-IT" sz="2000" i="1" u="sng" dirty="0">
                <a:uFill>
                  <a:solidFill>
                    <a:srgbClr val="C00000"/>
                  </a:solidFill>
                </a:uFill>
                <a:ea typeface="Times New Roman" panose="02020603050405020304" pitchFamily="18" charset="0"/>
                <a:cs typeface="Times New Roman" panose="02020603050405020304" pitchFamily="18" charset="0"/>
              </a:rPr>
              <a:t>non può trattare tali dati se non è istruito</a:t>
            </a:r>
            <a:r>
              <a:rPr lang="it-IT" sz="2000" i="1" dirty="0">
                <a:ea typeface="Times New Roman" panose="02020603050405020304" pitchFamily="18" charset="0"/>
                <a:cs typeface="Times New Roman" panose="02020603050405020304" pitchFamily="18" charset="0"/>
              </a:rPr>
              <a:t> in tal senso dal titolare…</a:t>
            </a:r>
            <a:r>
              <a:rPr lang="it-IT" sz="2400" dirty="0">
                <a:ea typeface="Times New Roman" panose="02020603050405020304" pitchFamily="18" charset="0"/>
                <a:cs typeface="Times New Roman" panose="02020603050405020304" pitchFamily="18" charset="0"/>
              </a:rPr>
              <a:t>”; inoltre – anche a proposito della sicurezza dei trattamenti – è previsto </a:t>
            </a:r>
            <a:r>
              <a:rPr lang="it-IT" sz="2400" baseline="30000" dirty="0">
                <a:ea typeface="Times New Roman" panose="02020603050405020304" pitchFamily="18" charset="0"/>
                <a:cs typeface="Times New Roman" panose="02020603050405020304" pitchFamily="18" charset="0"/>
              </a:rPr>
              <a:t>(Art. 32, 4)</a:t>
            </a:r>
            <a:r>
              <a:rPr lang="it-IT" sz="2400" dirty="0">
                <a:ea typeface="Times New Roman" panose="02020603050405020304" pitchFamily="18" charset="0"/>
                <a:cs typeface="Times New Roman" panose="02020603050405020304" pitchFamily="18" charset="0"/>
              </a:rPr>
              <a:t> che “</a:t>
            </a:r>
            <a:r>
              <a:rPr lang="it-IT" sz="2000" i="1" dirty="0">
                <a:ea typeface="Times New Roman" panose="02020603050405020304" pitchFamily="18" charset="0"/>
                <a:cs typeface="Times New Roman" panose="02020603050405020304" pitchFamily="18" charset="0"/>
              </a:rPr>
              <a:t>il titolare del trattamento e il responsabile del trattamento fanno sì che </a:t>
            </a:r>
            <a:r>
              <a:rPr lang="it-IT" sz="2000" i="1" u="sng" dirty="0">
                <a:uFill>
                  <a:solidFill>
                    <a:srgbClr val="C00000"/>
                  </a:solidFill>
                </a:uFill>
                <a:ea typeface="Times New Roman" panose="02020603050405020304" pitchFamily="18" charset="0"/>
                <a:cs typeface="Times New Roman" panose="02020603050405020304" pitchFamily="18" charset="0"/>
              </a:rPr>
              <a:t>chiunque</a:t>
            </a:r>
            <a:r>
              <a:rPr lang="it-IT" sz="2000" i="1" dirty="0">
                <a:ea typeface="Times New Roman" panose="02020603050405020304" pitchFamily="18" charset="0"/>
                <a:cs typeface="Times New Roman" panose="02020603050405020304" pitchFamily="18" charset="0"/>
              </a:rPr>
              <a:t> agisca sotto la loro autorità e </a:t>
            </a:r>
            <a:r>
              <a:rPr lang="it-IT" sz="2000" i="1" u="sng" dirty="0">
                <a:uFill>
                  <a:solidFill>
                    <a:srgbClr val="C00000"/>
                  </a:solidFill>
                </a:uFill>
                <a:ea typeface="Times New Roman" panose="02020603050405020304" pitchFamily="18" charset="0"/>
                <a:cs typeface="Times New Roman" panose="02020603050405020304" pitchFamily="18" charset="0"/>
              </a:rPr>
              <a:t>abbia accesso a dati personali non tratti tali dati se non è istruito</a:t>
            </a:r>
            <a:r>
              <a:rPr lang="it-IT" sz="2000" i="1" dirty="0">
                <a:ea typeface="Times New Roman" panose="02020603050405020304" pitchFamily="18" charset="0"/>
                <a:cs typeface="Times New Roman" panose="02020603050405020304" pitchFamily="18" charset="0"/>
              </a:rPr>
              <a:t> in tal senso dal titolare del trattamento</a:t>
            </a:r>
            <a:r>
              <a:rPr lang="it-IT" sz="2400" dirty="0">
                <a:ea typeface="Times New Roman" panose="02020603050405020304" pitchFamily="18" charset="0"/>
                <a:cs typeface="Times New Roman" panose="02020603050405020304" pitchFamily="18" charset="0"/>
              </a:rPr>
              <a:t>…”.</a:t>
            </a:r>
            <a:endParaRPr lang="it-IT" sz="2400" dirty="0">
              <a:solidFill>
                <a:srgbClr val="13294B"/>
              </a:solidFill>
            </a:endParaRPr>
          </a:p>
        </p:txBody>
      </p:sp>
    </p:spTree>
    <p:extLst>
      <p:ext uri="{BB962C8B-B14F-4D97-AF65-F5344CB8AC3E}">
        <p14:creationId xmlns:p14="http://schemas.microsoft.com/office/powerpoint/2010/main" val="19388080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Obbligo di formazione per la protezione dei dati personali</a:t>
            </a:r>
          </a:p>
        </p:txBody>
      </p:sp>
      <p:sp>
        <p:nvSpPr>
          <p:cNvPr id="4" name="Segnaposto contenuto 11">
            <a:extLst>
              <a:ext uri="{FF2B5EF4-FFF2-40B4-BE49-F238E27FC236}">
                <a16:creationId xmlns:a16="http://schemas.microsoft.com/office/drawing/2014/main" id="{7CDD2AC1-DB49-436D-B25E-81597BEA8890}"/>
              </a:ext>
            </a:extLst>
          </p:cNvPr>
          <p:cNvSpPr>
            <a:spLocks noGrp="1"/>
          </p:cNvSpPr>
          <p:nvPr>
            <p:ph idx="4294967295"/>
          </p:nvPr>
        </p:nvSpPr>
        <p:spPr>
          <a:xfrm>
            <a:off x="276225" y="1722254"/>
            <a:ext cx="8567093" cy="3728649"/>
          </a:xfrm>
          <a:prstGeom prst="rect">
            <a:avLst/>
          </a:prstGeom>
        </p:spPr>
        <p:txBody>
          <a:bodyPr>
            <a:spAutoFit/>
          </a:bodyPr>
          <a:lstStyle/>
          <a:p>
            <a:pPr>
              <a:lnSpc>
                <a:spcPct val="150000"/>
              </a:lnSpc>
            </a:pPr>
            <a:r>
              <a:rPr lang="it-IT" sz="2400" u="sng" dirty="0">
                <a:uFill>
                  <a:solidFill>
                    <a:srgbClr val="C00000"/>
                  </a:solidFill>
                </a:uFill>
                <a:ea typeface="Times New Roman" panose="02020603050405020304" pitchFamily="18" charset="0"/>
                <a:cs typeface="Times New Roman" panose="02020603050405020304" pitchFamily="18" charset="0"/>
              </a:rPr>
              <a:t>l’inosservanza dell’obbligo formativo si traduce</a:t>
            </a:r>
            <a:r>
              <a:rPr lang="it-IT" sz="2400" dirty="0">
                <a:ea typeface="Times New Roman" panose="02020603050405020304" pitchFamily="18" charset="0"/>
                <a:cs typeface="Times New Roman" panose="02020603050405020304" pitchFamily="18" charset="0"/>
              </a:rPr>
              <a:t> – in concreto – </a:t>
            </a:r>
            <a:r>
              <a:rPr lang="it-IT" sz="2400" u="sng" dirty="0">
                <a:uFill>
                  <a:solidFill>
                    <a:srgbClr val="C00000"/>
                  </a:solidFill>
                </a:uFill>
                <a:ea typeface="Times New Roman" panose="02020603050405020304" pitchFamily="18" charset="0"/>
                <a:cs typeface="Times New Roman" panose="02020603050405020304" pitchFamily="18" charset="0"/>
              </a:rPr>
              <a:t>nel consentire indebitamente l’accesso a dati personali a persone </a:t>
            </a:r>
            <a:r>
              <a:rPr lang="it-IT" sz="2400" i="1" u="sng" dirty="0">
                <a:uFill>
                  <a:solidFill>
                    <a:srgbClr val="C00000"/>
                  </a:solidFill>
                </a:uFill>
                <a:ea typeface="Times New Roman" panose="02020603050405020304" pitchFamily="18" charset="0"/>
                <a:cs typeface="Times New Roman" panose="02020603050405020304" pitchFamily="18" charset="0"/>
              </a:rPr>
              <a:t>non qualificate</a:t>
            </a:r>
            <a:r>
              <a:rPr lang="it-IT" sz="2400" dirty="0">
                <a:ea typeface="Times New Roman" panose="02020603050405020304" pitchFamily="18" charset="0"/>
                <a:cs typeface="Times New Roman" panose="02020603050405020304" pitchFamily="18" charset="0"/>
              </a:rPr>
              <a:t>, che per tale ragione non possono essere autorizzate a svolgere attività di trattamento neppure elementari: </a:t>
            </a:r>
            <a:r>
              <a:rPr lang="it-IT" sz="2000" dirty="0">
                <a:solidFill>
                  <a:srgbClr val="C00000"/>
                </a:solidFill>
                <a:ea typeface="Times New Roman" panose="02020603050405020304" pitchFamily="18" charset="0"/>
                <a:cs typeface="Times New Roman" panose="02020603050405020304" pitchFamily="18" charset="0"/>
              </a:rPr>
              <a:t>la violazione rientra tra quelle previste dall’articolo 83, par. 4, che stabilisce la sanzione ammnistrativa</a:t>
            </a:r>
            <a:r>
              <a:rPr lang="it-IT" sz="2000" dirty="0">
                <a:ea typeface="Times New Roman" panose="02020603050405020304" pitchFamily="18" charset="0"/>
                <a:cs typeface="Times New Roman" panose="02020603050405020304" pitchFamily="18" charset="0"/>
              </a:rPr>
              <a:t> della pena pecuniaria fino a 10 000 000 EUR.</a:t>
            </a:r>
            <a:endParaRPr lang="it-IT" sz="2400" dirty="0">
              <a:solidFill>
                <a:srgbClr val="13294B"/>
              </a:solidFill>
            </a:endParaRPr>
          </a:p>
        </p:txBody>
      </p:sp>
    </p:spTree>
    <p:extLst>
      <p:ext uri="{BB962C8B-B14F-4D97-AF65-F5344CB8AC3E}">
        <p14:creationId xmlns:p14="http://schemas.microsoft.com/office/powerpoint/2010/main" val="5738994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Formazione per la protezione dei dati personali a «</a:t>
            </a:r>
            <a:r>
              <a:rPr lang="it-IT" dirty="0">
                <a:solidFill>
                  <a:srgbClr val="C00000"/>
                </a:solidFill>
              </a:rPr>
              <a:t>Scuola</a:t>
            </a:r>
            <a:r>
              <a:rPr lang="it-IT" dirty="0"/>
              <a:t>»</a:t>
            </a:r>
          </a:p>
        </p:txBody>
      </p:sp>
      <p:sp>
        <p:nvSpPr>
          <p:cNvPr id="4" name="Segnaposto contenuto 11">
            <a:extLst>
              <a:ext uri="{FF2B5EF4-FFF2-40B4-BE49-F238E27FC236}">
                <a16:creationId xmlns:a16="http://schemas.microsoft.com/office/drawing/2014/main" id="{7CDD2AC1-DB49-436D-B25E-81597BEA8890}"/>
              </a:ext>
            </a:extLst>
          </p:cNvPr>
          <p:cNvSpPr>
            <a:spLocks noGrp="1"/>
          </p:cNvSpPr>
          <p:nvPr>
            <p:ph idx="4294967295"/>
          </p:nvPr>
        </p:nvSpPr>
        <p:spPr>
          <a:xfrm>
            <a:off x="276225" y="1722254"/>
            <a:ext cx="8567093" cy="5083699"/>
          </a:xfrm>
          <a:prstGeom prst="rect">
            <a:avLst/>
          </a:prstGeom>
        </p:spPr>
        <p:txBody>
          <a:bodyPr>
            <a:spAutoFit/>
          </a:bodyPr>
          <a:lstStyle/>
          <a:p>
            <a:pPr>
              <a:lnSpc>
                <a:spcPct val="150000"/>
              </a:lnSpc>
            </a:pPr>
            <a:r>
              <a:rPr lang="it-IT" sz="2400" dirty="0">
                <a:ea typeface="Times New Roman" panose="02020603050405020304" pitchFamily="18" charset="0"/>
                <a:cs typeface="Times New Roman" panose="02020603050405020304" pitchFamily="18" charset="0"/>
              </a:rPr>
              <a:t>Gli </a:t>
            </a:r>
            <a:r>
              <a:rPr lang="it-IT" sz="2400" dirty="0">
                <a:solidFill>
                  <a:srgbClr val="C00000"/>
                </a:solidFill>
                <a:ea typeface="Times New Roman" panose="02020603050405020304" pitchFamily="18" charset="0"/>
                <a:cs typeface="Times New Roman" panose="02020603050405020304" pitchFamily="18" charset="0"/>
              </a:rPr>
              <a:t>istituti scolastici</a:t>
            </a:r>
            <a:r>
              <a:rPr lang="it-IT" sz="2400" dirty="0">
                <a:ea typeface="Times New Roman" panose="02020603050405020304" pitchFamily="18" charset="0"/>
                <a:cs typeface="Times New Roman" panose="02020603050405020304" pitchFamily="18" charset="0"/>
              </a:rPr>
              <a:t>, pubblici o privati paritari, </a:t>
            </a:r>
            <a:r>
              <a:rPr lang="it-IT" sz="2400" dirty="0">
                <a:solidFill>
                  <a:srgbClr val="C00000"/>
                </a:solidFill>
                <a:ea typeface="Times New Roman" panose="02020603050405020304" pitchFamily="18" charset="0"/>
                <a:cs typeface="Times New Roman" panose="02020603050405020304" pitchFamily="18" charset="0"/>
              </a:rPr>
              <a:t>non sono esenti da tale obbligo</a:t>
            </a:r>
            <a:r>
              <a:rPr lang="it-IT" sz="2400" dirty="0">
                <a:ea typeface="Times New Roman" panose="02020603050405020304" pitchFamily="18" charset="0"/>
                <a:cs typeface="Times New Roman" panose="02020603050405020304" pitchFamily="18" charset="0"/>
              </a:rPr>
              <a:t>, che ha natura generale e sostanziale, non dovendo essere trattato alla stregua di una mera formalità di carattere burocratico.</a:t>
            </a:r>
          </a:p>
          <a:p>
            <a:pPr>
              <a:lnSpc>
                <a:spcPct val="150000"/>
              </a:lnSpc>
            </a:pPr>
            <a:r>
              <a:rPr lang="it-IT" sz="2400" dirty="0">
                <a:ea typeface="Times New Roman" panose="02020603050405020304" pitchFamily="18" charset="0"/>
                <a:cs typeface="Times New Roman" panose="02020603050405020304" pitchFamily="18" charset="0"/>
              </a:rPr>
              <a:t>Un </a:t>
            </a:r>
            <a:r>
              <a:rPr lang="it-IT" sz="2400" dirty="0">
                <a:solidFill>
                  <a:srgbClr val="3EB1C8"/>
                </a:solidFill>
                <a:ea typeface="Times New Roman" panose="02020603050405020304" pitchFamily="18" charset="0"/>
                <a:cs typeface="Times New Roman" panose="02020603050405020304" pitchFamily="18" charset="0"/>
              </a:rPr>
              <a:t>corretto programma formativo </a:t>
            </a:r>
            <a:r>
              <a:rPr lang="it-IT" sz="2400" dirty="0">
                <a:ea typeface="Times New Roman" panose="02020603050405020304" pitchFamily="18" charset="0"/>
                <a:cs typeface="Times New Roman" panose="02020603050405020304" pitchFamily="18" charset="0"/>
              </a:rPr>
              <a:t>non dovrebbe essere un frettoloso adempimento </a:t>
            </a:r>
            <a:r>
              <a:rPr lang="it-IT" sz="2400" i="1" dirty="0">
                <a:ea typeface="Times New Roman" panose="02020603050405020304" pitchFamily="18" charset="0"/>
                <a:cs typeface="Times New Roman" panose="02020603050405020304" pitchFamily="18" charset="0"/>
              </a:rPr>
              <a:t>una tantum</a:t>
            </a:r>
            <a:r>
              <a:rPr lang="it-IT" sz="2400" dirty="0">
                <a:ea typeface="Times New Roman" panose="02020603050405020304" pitchFamily="18" charset="0"/>
                <a:cs typeface="Times New Roman" panose="02020603050405020304" pitchFamily="18" charset="0"/>
              </a:rPr>
              <a:t>, bensì costituire oggetto di una </a:t>
            </a:r>
            <a:r>
              <a:rPr lang="it-IT" sz="2400" u="sng" dirty="0">
                <a:uFill>
                  <a:solidFill>
                    <a:srgbClr val="C00000"/>
                  </a:solidFill>
                </a:uFill>
                <a:ea typeface="Times New Roman" panose="02020603050405020304" pitchFamily="18" charset="0"/>
                <a:cs typeface="Times New Roman" panose="02020603050405020304" pitchFamily="18" charset="0"/>
              </a:rPr>
              <a:t>pianificazione periodica</a:t>
            </a:r>
            <a:r>
              <a:rPr lang="it-IT" sz="2400" dirty="0">
                <a:ea typeface="Times New Roman" panose="02020603050405020304" pitchFamily="18" charset="0"/>
                <a:cs typeface="Times New Roman" panose="02020603050405020304" pitchFamily="18" charset="0"/>
              </a:rPr>
              <a:t> che tenga conto dei nuovi ingressi nell’organigramma nonché dell’evoluzione delle funzioni e delle procedure connesse. </a:t>
            </a:r>
            <a:endParaRPr lang="it-IT" sz="2400" dirty="0">
              <a:solidFill>
                <a:srgbClr val="13294B"/>
              </a:solidFill>
            </a:endParaRPr>
          </a:p>
        </p:txBody>
      </p:sp>
    </p:spTree>
    <p:extLst>
      <p:ext uri="{BB962C8B-B14F-4D97-AF65-F5344CB8AC3E}">
        <p14:creationId xmlns:p14="http://schemas.microsoft.com/office/powerpoint/2010/main" val="11287059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Sanzioni Amministrative</a:t>
            </a:r>
          </a:p>
        </p:txBody>
      </p:sp>
      <p:sp>
        <p:nvSpPr>
          <p:cNvPr id="4" name="Segnaposto contenuto 8">
            <a:extLst>
              <a:ext uri="{FF2B5EF4-FFF2-40B4-BE49-F238E27FC236}">
                <a16:creationId xmlns:a16="http://schemas.microsoft.com/office/drawing/2014/main" id="{77BC4C20-DD2C-4E3A-9E47-FADCB0989D2C}"/>
              </a:ext>
            </a:extLst>
          </p:cNvPr>
          <p:cNvSpPr>
            <a:spLocks noGrp="1"/>
          </p:cNvSpPr>
          <p:nvPr>
            <p:ph idx="4294967295"/>
          </p:nvPr>
        </p:nvSpPr>
        <p:spPr>
          <a:xfrm>
            <a:off x="276225" y="1572352"/>
            <a:ext cx="8683970" cy="5170646"/>
          </a:xfrm>
          <a:prstGeom prst="rect">
            <a:avLst/>
          </a:prstGeom>
        </p:spPr>
        <p:txBody>
          <a:bodyPr>
            <a:spAutoFit/>
          </a:bodyPr>
          <a:lstStyle/>
          <a:p>
            <a:pPr marL="0" indent="0">
              <a:buNone/>
            </a:pPr>
            <a:r>
              <a:rPr lang="it-IT" sz="2400" b="1" dirty="0">
                <a:solidFill>
                  <a:srgbClr val="13294B"/>
                </a:solidFill>
              </a:rPr>
              <a:t>Reati</a:t>
            </a:r>
            <a:r>
              <a:rPr lang="it-IT" sz="2400" dirty="0">
                <a:solidFill>
                  <a:srgbClr val="13294B"/>
                </a:solidFill>
              </a:rPr>
              <a:t>, sanzioni penali e minacce alla sicurezza pubblica </a:t>
            </a:r>
            <a:r>
              <a:rPr lang="it-IT" sz="1800" dirty="0">
                <a:solidFill>
                  <a:srgbClr val="13294B"/>
                </a:solidFill>
              </a:rPr>
              <a:t>(trattamenti dell’autorità competente)</a:t>
            </a:r>
            <a:endParaRPr lang="it-IT" sz="2400" b="1" dirty="0">
              <a:solidFill>
                <a:srgbClr val="13294B"/>
              </a:solidFill>
            </a:endParaRPr>
          </a:p>
          <a:p>
            <a:pPr marL="0" indent="0">
              <a:buNone/>
            </a:pPr>
            <a:r>
              <a:rPr lang="it-IT" sz="2400" b="1" dirty="0">
                <a:solidFill>
                  <a:srgbClr val="13294B"/>
                </a:solidFill>
              </a:rPr>
              <a:t>La Direttiva </a:t>
            </a:r>
            <a:r>
              <a:rPr lang="it-IT" sz="2400" dirty="0">
                <a:solidFill>
                  <a:srgbClr val="13294B"/>
                </a:solidFill>
              </a:rPr>
              <a:t>(UE) 2016/680 riguarda i </a:t>
            </a:r>
            <a:r>
              <a:rPr lang="it-IT" sz="2400" dirty="0">
                <a:solidFill>
                  <a:srgbClr val="3EB1C8"/>
                </a:solidFill>
              </a:rPr>
              <a:t>trattamenti in ambito penale</a:t>
            </a:r>
            <a:r>
              <a:rPr lang="it-IT" sz="2400" dirty="0">
                <a:solidFill>
                  <a:srgbClr val="13294B"/>
                </a:solidFill>
              </a:rPr>
              <a:t>:</a:t>
            </a:r>
          </a:p>
          <a:p>
            <a:r>
              <a:rPr lang="it-IT" sz="2400" dirty="0">
                <a:solidFill>
                  <a:srgbClr val="13294B"/>
                </a:solidFill>
              </a:rPr>
              <a:t>effettuati dalle autorità competenti</a:t>
            </a:r>
          </a:p>
          <a:p>
            <a:r>
              <a:rPr lang="it-IT" sz="2400" dirty="0">
                <a:solidFill>
                  <a:srgbClr val="13294B"/>
                </a:solidFill>
              </a:rPr>
              <a:t>per finalità di «</a:t>
            </a:r>
            <a:r>
              <a:rPr lang="it-IT" sz="2400" i="1" dirty="0">
                <a:solidFill>
                  <a:srgbClr val="13294B"/>
                </a:solidFill>
              </a:rPr>
              <a:t>prevenzione, indagine, accertamento e perseguimento di reati o esecuzione di sanzioni penali, incluse la salvaguardia contro, e la prevenzione di, minacce alla sicurezza pubblica</a:t>
            </a:r>
            <a:r>
              <a:rPr lang="it-IT" sz="2400" dirty="0">
                <a:solidFill>
                  <a:srgbClr val="13294B"/>
                </a:solidFill>
              </a:rPr>
              <a:t>».</a:t>
            </a:r>
          </a:p>
          <a:p>
            <a:endParaRPr lang="it-IT" sz="2400" dirty="0">
              <a:solidFill>
                <a:srgbClr val="13294B"/>
              </a:solidFill>
            </a:endParaRPr>
          </a:p>
          <a:p>
            <a:pPr marL="0" indent="0">
              <a:buNone/>
            </a:pPr>
            <a:r>
              <a:rPr lang="it-IT" sz="2400" dirty="0">
                <a:solidFill>
                  <a:srgbClr val="13294B"/>
                </a:solidFill>
              </a:rPr>
              <a:t>Si tratta di materia espressamente </a:t>
            </a:r>
            <a:r>
              <a:rPr lang="it-IT" sz="2400" dirty="0">
                <a:solidFill>
                  <a:srgbClr val="13294B"/>
                </a:solidFill>
                <a:effectLst>
                  <a:outerShdw blurRad="38100" dist="38100" dir="2700000" algn="tl">
                    <a:srgbClr val="000000">
                      <a:alpha val="43137"/>
                    </a:srgbClr>
                  </a:outerShdw>
                </a:effectLst>
              </a:rPr>
              <a:t>esclusa dall’ambito di applicazione del RGPD</a:t>
            </a:r>
            <a:r>
              <a:rPr lang="it-IT" sz="2400" dirty="0">
                <a:solidFill>
                  <a:srgbClr val="13294B"/>
                </a:solidFill>
              </a:rPr>
              <a:t>, essendo l’ambito penale un settore in cui </a:t>
            </a:r>
            <a:r>
              <a:rPr lang="it-IT" sz="2400" i="1" dirty="0">
                <a:solidFill>
                  <a:srgbClr val="13294B"/>
                </a:solidFill>
              </a:rPr>
              <a:t>le competenze dell’Ue sono fortemente limitate</a:t>
            </a:r>
            <a:r>
              <a:rPr lang="it-IT" sz="2400" dirty="0">
                <a:solidFill>
                  <a:srgbClr val="13294B"/>
                </a:solidFill>
              </a:rPr>
              <a:t> dai Trattati.</a:t>
            </a:r>
          </a:p>
        </p:txBody>
      </p:sp>
    </p:spTree>
    <p:extLst>
      <p:ext uri="{BB962C8B-B14F-4D97-AF65-F5344CB8AC3E}">
        <p14:creationId xmlns:p14="http://schemas.microsoft.com/office/powerpoint/2010/main" val="15575966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Sanzioni</a:t>
            </a:r>
          </a:p>
        </p:txBody>
      </p:sp>
      <p:sp>
        <p:nvSpPr>
          <p:cNvPr id="4" name="Segnaposto contenuto 6">
            <a:extLst>
              <a:ext uri="{FF2B5EF4-FFF2-40B4-BE49-F238E27FC236}">
                <a16:creationId xmlns:a16="http://schemas.microsoft.com/office/drawing/2014/main" id="{91C11E9C-FC22-4B4C-9682-FEC28E3D3F53}"/>
              </a:ext>
            </a:extLst>
          </p:cNvPr>
          <p:cNvSpPr>
            <a:spLocks noGrp="1"/>
          </p:cNvSpPr>
          <p:nvPr>
            <p:ph idx="4294967295"/>
          </p:nvPr>
        </p:nvSpPr>
        <p:spPr>
          <a:xfrm>
            <a:off x="276225" y="1677283"/>
            <a:ext cx="8683970" cy="5002395"/>
          </a:xfrm>
          <a:prstGeom prst="rect">
            <a:avLst/>
          </a:prstGeom>
        </p:spPr>
        <p:txBody>
          <a:bodyPr/>
          <a:lstStyle/>
          <a:p>
            <a:pPr>
              <a:lnSpc>
                <a:spcPct val="150000"/>
              </a:lnSpc>
            </a:pPr>
            <a:r>
              <a:rPr lang="it-IT" sz="2000" dirty="0">
                <a:solidFill>
                  <a:srgbClr val="13294B"/>
                </a:solidFill>
              </a:rPr>
              <a:t>La violazione, da parte del </a:t>
            </a:r>
            <a:r>
              <a:rPr lang="it-IT" sz="2000" cap="small" dirty="0" err="1">
                <a:solidFill>
                  <a:srgbClr val="13294B"/>
                </a:solidFill>
              </a:rPr>
              <a:t>tdtr</a:t>
            </a:r>
            <a:r>
              <a:rPr lang="it-IT" sz="2000" dirty="0">
                <a:solidFill>
                  <a:srgbClr val="13294B"/>
                </a:solidFill>
              </a:rPr>
              <a:t> e del </a:t>
            </a:r>
            <a:r>
              <a:rPr lang="it-IT" sz="2000" cap="small" dirty="0" err="1">
                <a:solidFill>
                  <a:srgbClr val="13294B"/>
                </a:solidFill>
              </a:rPr>
              <a:t>rdtr</a:t>
            </a:r>
            <a:r>
              <a:rPr lang="it-IT" sz="2000" cap="small" dirty="0">
                <a:solidFill>
                  <a:srgbClr val="13294B"/>
                </a:solidFill>
              </a:rPr>
              <a:t>,</a:t>
            </a:r>
            <a:r>
              <a:rPr lang="it-IT" sz="2000" dirty="0">
                <a:solidFill>
                  <a:srgbClr val="13294B"/>
                </a:solidFill>
              </a:rPr>
              <a:t> degli obblighi è soggetta alla sanzione amministrativa pecuniaria fino a 10.000.000 EUR, ovvero – per le imprese – </a:t>
            </a:r>
            <a:r>
              <a:rPr lang="it-IT" sz="2000" dirty="0">
                <a:solidFill>
                  <a:srgbClr val="3EB1C8"/>
                </a:solidFill>
              </a:rPr>
              <a:t>fino al 2% del fatturato mondiale annuo </a:t>
            </a:r>
            <a:r>
              <a:rPr lang="it-IT" sz="2000" dirty="0">
                <a:solidFill>
                  <a:srgbClr val="13294B"/>
                </a:solidFill>
              </a:rPr>
              <a:t>dell’esercizio precedente, se superiore (art. 83.4.a)</a:t>
            </a:r>
          </a:p>
          <a:p>
            <a:pPr>
              <a:lnSpc>
                <a:spcPct val="150000"/>
              </a:lnSpc>
            </a:pPr>
            <a:r>
              <a:rPr lang="it-IT" sz="2000" dirty="0">
                <a:solidFill>
                  <a:srgbClr val="13294B"/>
                </a:solidFill>
              </a:rPr>
              <a:t>La violazione dei principi di base del trattamento, dei diritti degli interessati e dei trasferimenti verso l’estero è soggetta alla sanzione amministrativa pecuniaria fino a 20.000.000 EUR, ovvero – per le imprese – </a:t>
            </a:r>
            <a:r>
              <a:rPr lang="it-IT" sz="2000" dirty="0">
                <a:solidFill>
                  <a:srgbClr val="3EB1C8"/>
                </a:solidFill>
              </a:rPr>
              <a:t>fino al 4% del fatturato mondiale annuo </a:t>
            </a:r>
            <a:r>
              <a:rPr lang="it-IT" sz="2000" dirty="0">
                <a:solidFill>
                  <a:srgbClr val="13294B"/>
                </a:solidFill>
              </a:rPr>
              <a:t>dell’esercizio precedente, se superiore (art. 83.5)</a:t>
            </a:r>
          </a:p>
          <a:p>
            <a:pPr>
              <a:lnSpc>
                <a:spcPct val="150000"/>
              </a:lnSpc>
            </a:pPr>
            <a:endParaRPr lang="it-IT" sz="2000" dirty="0">
              <a:solidFill>
                <a:srgbClr val="13294B"/>
              </a:solidFill>
            </a:endParaRPr>
          </a:p>
        </p:txBody>
      </p:sp>
    </p:spTree>
    <p:extLst>
      <p:ext uri="{BB962C8B-B14F-4D97-AF65-F5344CB8AC3E}">
        <p14:creationId xmlns:p14="http://schemas.microsoft.com/office/powerpoint/2010/main" val="107578723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93" y="1528990"/>
            <a:ext cx="9144793" cy="5419814"/>
          </a:xfrm>
          <a:prstGeom prst="rect">
            <a:avLst/>
          </a:prstGeom>
        </p:spPr>
      </p:pic>
      <p:sp>
        <p:nvSpPr>
          <p:cNvPr id="2" name="Text Placeholder 1"/>
          <p:cNvSpPr>
            <a:spLocks noGrp="1"/>
          </p:cNvSpPr>
          <p:nvPr>
            <p:ph type="body" sz="quarter" idx="11"/>
          </p:nvPr>
        </p:nvSpPr>
        <p:spPr/>
        <p:txBody>
          <a:bodyPr/>
          <a:lstStyle/>
          <a:p>
            <a:r>
              <a:rPr lang="it-IT" dirty="0"/>
              <a:t>Chiusura del Seminario</a:t>
            </a:r>
          </a:p>
        </p:txBody>
      </p:sp>
      <p:sp>
        <p:nvSpPr>
          <p:cNvPr id="5" name="Text Box 8"/>
          <p:cNvSpPr txBox="1">
            <a:spLocks noChangeArrowheads="1"/>
          </p:cNvSpPr>
          <p:nvPr/>
        </p:nvSpPr>
        <p:spPr bwMode="auto">
          <a:xfrm>
            <a:off x="276225" y="5268821"/>
            <a:ext cx="5634840" cy="75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5900" eaLnBrk="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1pPr>
            <a:lvl2pPr eaLnBrk="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2pPr>
            <a:lvl3pPr eaLnBrk="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3pPr>
            <a:lvl4pPr eaLnBrk="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4pPr>
            <a:lvl5pPr eaLnBrk="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9pPr>
          </a:lstStyle>
          <a:p>
            <a:pPr marL="0" marR="0" lvl="0" indent="0" algn="ctr" defTabSz="914400" rtl="0" eaLnBrk="1" fontAlgn="auto" latinLnBrk="0" hangingPunct="1">
              <a:lnSpc>
                <a:spcPct val="100000"/>
              </a:lnSpc>
              <a:spcBef>
                <a:spcPts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kumimoji="0" lang="en-US" altLang="it-IT" sz="4000" b="1" i="0" u="none" strike="noStrike" kern="1200" cap="none" spc="0" normalizeH="0" baseline="0" noProof="0" dirty="0" err="1">
                <a:ln>
                  <a:noFill/>
                </a:ln>
                <a:solidFill>
                  <a:srgbClr val="3EB1C8"/>
                </a:solidFill>
                <a:effectLst/>
                <a:uLnTx/>
                <a:uFillTx/>
                <a:latin typeface="Arial"/>
                <a:ea typeface="Arial Unicode MS" pitchFamily="34" charset="-128"/>
                <a:cs typeface="+mn-cs"/>
              </a:rPr>
              <a:t>Avete</a:t>
            </a:r>
            <a:r>
              <a:rPr kumimoji="0" lang="en-US" altLang="it-IT" sz="4000" b="1" i="0" u="none" strike="noStrike" kern="1200" cap="none" spc="0" normalizeH="0" noProof="0" dirty="0">
                <a:ln>
                  <a:noFill/>
                </a:ln>
                <a:solidFill>
                  <a:srgbClr val="3EB1C8"/>
                </a:solidFill>
                <a:effectLst/>
                <a:uLnTx/>
                <a:uFillTx/>
                <a:latin typeface="Arial"/>
                <a:ea typeface="Arial Unicode MS" pitchFamily="34" charset="-128"/>
                <a:cs typeface="+mn-cs"/>
              </a:rPr>
              <a:t> </a:t>
            </a:r>
            <a:r>
              <a:rPr kumimoji="0" lang="en-US" altLang="it-IT" sz="4000" b="1" i="0" u="none" strike="noStrike" kern="1200" cap="none" spc="0" normalizeH="0" noProof="0" dirty="0" err="1">
                <a:ln>
                  <a:noFill/>
                </a:ln>
                <a:solidFill>
                  <a:srgbClr val="3EB1C8"/>
                </a:solidFill>
                <a:effectLst/>
                <a:uLnTx/>
                <a:uFillTx/>
                <a:latin typeface="Arial"/>
                <a:ea typeface="Arial Unicode MS" pitchFamily="34" charset="-128"/>
                <a:cs typeface="+mn-cs"/>
              </a:rPr>
              <a:t>altre</a:t>
            </a:r>
            <a:r>
              <a:rPr kumimoji="0" lang="en-US" altLang="it-IT" sz="4000" b="1" i="0" u="none" strike="noStrike" kern="1200" cap="none" spc="0" normalizeH="0" noProof="0" dirty="0">
                <a:ln>
                  <a:noFill/>
                </a:ln>
                <a:solidFill>
                  <a:srgbClr val="3EB1C8"/>
                </a:solidFill>
                <a:effectLst/>
                <a:uLnTx/>
                <a:uFillTx/>
                <a:latin typeface="Arial"/>
                <a:ea typeface="Arial Unicode MS" pitchFamily="34" charset="-128"/>
                <a:cs typeface="+mn-cs"/>
              </a:rPr>
              <a:t> </a:t>
            </a:r>
            <a:r>
              <a:rPr kumimoji="0" lang="en-US" altLang="it-IT" sz="4000" b="1" i="0" u="none" strike="noStrike" kern="1200" cap="none" spc="0" normalizeH="0" noProof="0" dirty="0" err="1">
                <a:ln>
                  <a:noFill/>
                </a:ln>
                <a:solidFill>
                  <a:srgbClr val="3EB1C8"/>
                </a:solidFill>
                <a:effectLst/>
                <a:uLnTx/>
                <a:uFillTx/>
                <a:latin typeface="Arial"/>
                <a:ea typeface="Arial Unicode MS" pitchFamily="34" charset="-128"/>
                <a:cs typeface="+mn-cs"/>
              </a:rPr>
              <a:t>domande</a:t>
            </a:r>
            <a:r>
              <a:rPr kumimoji="0" lang="en-US" altLang="it-IT" sz="4000" b="1" i="0" u="none" strike="noStrike" kern="1200" cap="none" spc="0" normalizeH="0" noProof="0" dirty="0">
                <a:ln>
                  <a:noFill/>
                </a:ln>
                <a:solidFill>
                  <a:srgbClr val="3EB1C8"/>
                </a:solidFill>
                <a:effectLst/>
                <a:uLnTx/>
                <a:uFillTx/>
                <a:latin typeface="Arial"/>
                <a:ea typeface="Arial Unicode MS" pitchFamily="34" charset="-128"/>
                <a:cs typeface="+mn-cs"/>
              </a:rPr>
              <a:t>?</a:t>
            </a:r>
            <a:endParaRPr kumimoji="0" lang="en-US" altLang="it-IT" sz="4000" b="1" i="0" u="none" strike="noStrike" kern="1200" cap="none" spc="0" normalizeH="0" baseline="0" noProof="0" dirty="0">
              <a:ln>
                <a:noFill/>
              </a:ln>
              <a:solidFill>
                <a:srgbClr val="3EB1C8"/>
              </a:solidFill>
              <a:effectLst/>
              <a:uLnTx/>
              <a:uFillTx/>
              <a:latin typeface="Arial"/>
              <a:ea typeface="Arial Unicode MS" pitchFamily="34" charset="-128"/>
              <a:cs typeface="+mn-cs"/>
            </a:endParaRPr>
          </a:p>
        </p:txBody>
      </p:sp>
      <p:sp>
        <p:nvSpPr>
          <p:cNvPr id="6" name="TextBox 5"/>
          <p:cNvSpPr txBox="1"/>
          <p:nvPr/>
        </p:nvSpPr>
        <p:spPr>
          <a:xfrm>
            <a:off x="2970676" y="5961016"/>
            <a:ext cx="580158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it-IT" sz="4000" b="1" i="0" u="none" strike="noStrike" kern="1200" cap="none" spc="0" normalizeH="0" baseline="0" noProof="0" dirty="0">
                <a:ln>
                  <a:noFill/>
                </a:ln>
                <a:solidFill>
                  <a:srgbClr val="3EB1C8"/>
                </a:solidFill>
                <a:effectLst/>
                <a:uLnTx/>
                <a:uFillTx/>
                <a:latin typeface="Arial"/>
                <a:ea typeface="+mn-ea"/>
                <a:cs typeface="+mn-cs"/>
              </a:rPr>
              <a:t>Non </a:t>
            </a:r>
            <a:r>
              <a:rPr kumimoji="0" lang="es-ES" altLang="it-IT" sz="4000" b="1" i="0" u="none" strike="noStrike" kern="1200" cap="none" spc="0" normalizeH="0" baseline="0" noProof="0" dirty="0" err="1">
                <a:ln>
                  <a:noFill/>
                </a:ln>
                <a:solidFill>
                  <a:srgbClr val="3EB1C8"/>
                </a:solidFill>
                <a:effectLst/>
                <a:uLnTx/>
                <a:uFillTx/>
                <a:latin typeface="Arial"/>
                <a:ea typeface="+mn-ea"/>
                <a:cs typeface="+mn-cs"/>
              </a:rPr>
              <a:t>esitate</a:t>
            </a:r>
            <a:r>
              <a:rPr kumimoji="0" lang="es-ES" altLang="it-IT" sz="4000" b="1" i="0" u="none" strike="noStrike" kern="1200" cap="none" spc="0" normalizeH="0" baseline="0" noProof="0" dirty="0">
                <a:ln>
                  <a:noFill/>
                </a:ln>
                <a:solidFill>
                  <a:srgbClr val="3EB1C8"/>
                </a:solidFill>
                <a:effectLst/>
                <a:uLnTx/>
                <a:uFillTx/>
                <a:latin typeface="Arial"/>
                <a:ea typeface="+mn-ea"/>
                <a:cs typeface="+mn-cs"/>
              </a:rPr>
              <a:t> a </a:t>
            </a:r>
            <a:r>
              <a:rPr kumimoji="0" lang="es-ES" altLang="it-IT" sz="4000" b="1" i="0" u="none" strike="noStrike" kern="1200" cap="none" spc="0" normalizeH="0" baseline="0" noProof="0" dirty="0" err="1">
                <a:ln>
                  <a:noFill/>
                </a:ln>
                <a:solidFill>
                  <a:srgbClr val="3EB1C8"/>
                </a:solidFill>
                <a:effectLst/>
                <a:uLnTx/>
                <a:uFillTx/>
                <a:latin typeface="Arial"/>
                <a:ea typeface="+mn-ea"/>
                <a:cs typeface="+mn-cs"/>
              </a:rPr>
              <a:t>chiedere</a:t>
            </a:r>
            <a:r>
              <a:rPr kumimoji="0" lang="es-ES" altLang="it-IT" sz="4000" b="1" i="0" u="none" strike="noStrike" kern="1200" cap="none" spc="0" normalizeH="0" baseline="0" noProof="0" dirty="0">
                <a:ln>
                  <a:noFill/>
                </a:ln>
                <a:solidFill>
                  <a:srgbClr val="3EB1C8"/>
                </a:solidFill>
                <a:effectLst/>
                <a:uLnTx/>
                <a:uFillTx/>
                <a:latin typeface="Arial"/>
                <a:ea typeface="+mn-ea"/>
                <a:cs typeface="+mn-cs"/>
              </a:rPr>
              <a:t>!</a:t>
            </a:r>
            <a:endParaRPr kumimoji="0" lang="it-IT" altLang="it-IT" sz="4000" b="1" i="0" u="none" strike="noStrike" kern="1200" cap="none" spc="0" normalizeH="0" baseline="0" noProof="0" dirty="0">
              <a:ln>
                <a:noFill/>
              </a:ln>
              <a:solidFill>
                <a:srgbClr val="3EB1C8"/>
              </a:solidFill>
              <a:effectLst/>
              <a:uLnTx/>
              <a:uFillTx/>
              <a:latin typeface="Arial"/>
              <a:ea typeface="+mn-ea"/>
              <a:cs typeface="+mn-cs"/>
            </a:endParaRPr>
          </a:p>
        </p:txBody>
      </p:sp>
    </p:spTree>
    <p:extLst>
      <p:ext uri="{BB962C8B-B14F-4D97-AF65-F5344CB8AC3E}">
        <p14:creationId xmlns:p14="http://schemas.microsoft.com/office/powerpoint/2010/main" val="22258377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dirty="0">
                <a:solidFill>
                  <a:schemeClr val="tx1"/>
                </a:solidFill>
              </a:rPr>
              <a:t>Chiusura del Seminario</a:t>
            </a:r>
          </a:p>
        </p:txBody>
      </p:sp>
      <p:sp>
        <p:nvSpPr>
          <p:cNvPr id="8" name="Text Box 7"/>
          <p:cNvSpPr txBox="1">
            <a:spLocks noChangeArrowheads="1"/>
          </p:cNvSpPr>
          <p:nvPr/>
        </p:nvSpPr>
        <p:spPr bwMode="auto">
          <a:xfrm>
            <a:off x="727788" y="2071395"/>
            <a:ext cx="7725747" cy="4012163"/>
          </a:xfrm>
          <a:prstGeom prst="rect">
            <a:avLst/>
          </a:prstGeom>
          <a:solidFill>
            <a:schemeClr val="bg1">
              <a:alpha val="70000"/>
            </a:schemeClr>
          </a:solidFill>
          <a:ln>
            <a:noFill/>
          </a:ln>
          <a:effectLst/>
          <a:extLst/>
        </p:spPr>
        <p:txBody>
          <a:bodyPr lIns="90000" tIns="45000" rIns="90000" bIns="45000"/>
          <a:lstStyle>
            <a:lvl1pPr marL="215900" indent="-215900" eaLnBrk="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1pPr>
            <a:lvl2pPr eaLnBrk="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2pPr>
            <a:lvl3pPr eaLnBrk="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3pPr>
            <a:lvl4pPr eaLnBrk="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4pPr>
            <a:lvl5pPr eaLnBrk="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charset="0"/>
                <a:ea typeface="Arial Unicode MS" pitchFamily="34" charset="-128"/>
                <a:cs typeface="Arial Unicode MS" pitchFamily="34" charset="-128"/>
              </a:defRPr>
            </a:lvl9pPr>
          </a:lstStyle>
          <a:p>
            <a:pPr marL="0" marR="0" lvl="0" indent="0" algn="ctr" defTabSz="914400" rtl="0" eaLnBrk="1" fontAlgn="auto" latinLnBrk="0" hangingPunct="1">
              <a:lnSpc>
                <a:spcPct val="100000"/>
              </a:lnSpc>
              <a:spcBef>
                <a:spcPts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endParaRPr kumimoji="0" lang="en-US" altLang="it-IT" sz="2800" b="1" i="0" u="none" strike="noStrike" kern="1200" cap="none" spc="0" normalizeH="0" baseline="0" noProof="0" dirty="0">
              <a:ln>
                <a:noFill/>
              </a:ln>
              <a:solidFill>
                <a:srgbClr val="13294B"/>
              </a:solidFill>
              <a:effectLst/>
              <a:uLnTx/>
              <a:uFillTx/>
              <a:latin typeface="Arial"/>
              <a:ea typeface="Arial Unicode MS" pitchFamily="34" charset="-128"/>
              <a:cs typeface="+mn-cs"/>
            </a:endParaRPr>
          </a:p>
          <a:p>
            <a:pPr marL="0" marR="0" lvl="0" indent="0" algn="ctr" defTabSz="914400" rtl="0" eaLnBrk="1" fontAlgn="auto" latinLnBrk="0" hangingPunct="1">
              <a:lnSpc>
                <a:spcPct val="100000"/>
              </a:lnSpc>
              <a:spcBef>
                <a:spcPts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kumimoji="0" lang="it-IT" altLang="it-IT" sz="2800" b="1" i="0" u="none" strike="noStrike" kern="1200" cap="none" spc="0" normalizeH="0" baseline="0" noProof="0" dirty="0">
                <a:ln>
                  <a:noFill/>
                </a:ln>
                <a:solidFill>
                  <a:srgbClr val="13294B"/>
                </a:solidFill>
                <a:effectLst/>
                <a:uLnTx/>
                <a:uFillTx/>
                <a:latin typeface="Arial"/>
                <a:ea typeface="Arial Unicode MS" pitchFamily="34" charset="-128"/>
                <a:cs typeface="+mn-cs"/>
              </a:rPr>
              <a:t>Questo corso è stato utile?</a:t>
            </a:r>
          </a:p>
          <a:p>
            <a:pPr marL="0" marR="0" lvl="0" indent="0" algn="ctr" defTabSz="914400" rtl="0" eaLnBrk="1" fontAlgn="auto" latinLnBrk="0" hangingPunct="1">
              <a:lnSpc>
                <a:spcPct val="100000"/>
              </a:lnSpc>
              <a:spcBef>
                <a:spcPts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endParaRPr kumimoji="0" lang="it-IT" altLang="it-IT" sz="2800" b="1" i="0" u="none" strike="noStrike" kern="1200" cap="none" spc="0" normalizeH="0" baseline="0" noProof="0" dirty="0">
              <a:ln>
                <a:noFill/>
              </a:ln>
              <a:solidFill>
                <a:srgbClr val="13294B"/>
              </a:solidFill>
              <a:effectLst/>
              <a:uLnTx/>
              <a:uFillTx/>
              <a:latin typeface="Arial"/>
              <a:ea typeface="Arial Unicode MS" pitchFamily="34" charset="-128"/>
              <a:cs typeface="+mn-cs"/>
            </a:endParaRPr>
          </a:p>
          <a:p>
            <a:pPr marL="0" marR="0" lvl="0" indent="0" algn="ctr" defTabSz="914400" rtl="0" eaLnBrk="1" fontAlgn="auto" latinLnBrk="0" hangingPunct="1">
              <a:lnSpc>
                <a:spcPct val="100000"/>
              </a:lnSpc>
              <a:spcBef>
                <a:spcPts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kumimoji="0" lang="it-IT" altLang="it-IT" sz="2800" b="1" i="0" u="none" strike="noStrike" kern="1200" cap="none" spc="0" normalizeH="0" baseline="0" noProof="0" dirty="0">
                <a:ln>
                  <a:noFill/>
                </a:ln>
                <a:solidFill>
                  <a:srgbClr val="13294B"/>
                </a:solidFill>
                <a:effectLst/>
                <a:uLnTx/>
                <a:uFillTx/>
                <a:latin typeface="Arial"/>
                <a:ea typeface="Arial Unicode MS" pitchFamily="34" charset="-128"/>
                <a:cs typeface="+mn-cs"/>
              </a:rPr>
              <a:t>Parteciparvi è stato piacevole?</a:t>
            </a:r>
          </a:p>
          <a:p>
            <a:pPr marL="0" lvl="0" indent="0" algn="just" defTabSz="914400" eaLnBrk="1">
              <a:buSzPct val="45000"/>
              <a:defRPr/>
            </a:pPr>
            <a:endParaRPr lang="it-IT" altLang="it-IT" sz="2800" b="1" dirty="0">
              <a:solidFill>
                <a:srgbClr val="13294B"/>
              </a:solidFill>
              <a:latin typeface="Arial"/>
              <a:cs typeface="+mn-cs"/>
            </a:endParaRPr>
          </a:p>
          <a:p>
            <a:pPr marL="0" lvl="0" indent="0" algn="just" defTabSz="914400" eaLnBrk="1">
              <a:buSzPct val="45000"/>
              <a:defRPr/>
            </a:pPr>
            <a:endParaRPr lang="it-IT" altLang="it-IT" sz="2800" b="1" dirty="0">
              <a:solidFill>
                <a:srgbClr val="13294B"/>
              </a:solidFill>
              <a:latin typeface="Arial"/>
              <a:cs typeface="+mn-cs"/>
            </a:endParaRPr>
          </a:p>
          <a:p>
            <a:pPr marL="0" lvl="0" indent="0" algn="ctr" defTabSz="914400" eaLnBrk="1">
              <a:buSzPct val="45000"/>
              <a:defRPr/>
            </a:pPr>
            <a:r>
              <a:rPr lang="en-US" altLang="it-IT" sz="2800" b="1" dirty="0" err="1">
                <a:solidFill>
                  <a:srgbClr val="13294B"/>
                </a:solidFill>
                <a:latin typeface="Arial"/>
              </a:rPr>
              <a:t>Apprezziamo</a:t>
            </a:r>
            <a:r>
              <a:rPr lang="en-US" altLang="it-IT" sz="2800" b="1" dirty="0">
                <a:solidFill>
                  <a:srgbClr val="13294B"/>
                </a:solidFill>
                <a:latin typeface="Arial"/>
              </a:rPr>
              <a:t> la </a:t>
            </a:r>
            <a:r>
              <a:rPr lang="en-US" altLang="it-IT" sz="2800" b="1" dirty="0" err="1">
                <a:solidFill>
                  <a:srgbClr val="13294B"/>
                </a:solidFill>
                <a:latin typeface="Arial"/>
              </a:rPr>
              <a:t>vostra</a:t>
            </a:r>
            <a:r>
              <a:rPr lang="en-US" altLang="it-IT" sz="2800" b="1" dirty="0">
                <a:solidFill>
                  <a:srgbClr val="13294B"/>
                </a:solidFill>
                <a:latin typeface="Arial"/>
              </a:rPr>
              <a:t> </a:t>
            </a:r>
            <a:r>
              <a:rPr lang="en-US" altLang="it-IT" sz="2800" b="1" dirty="0" err="1">
                <a:solidFill>
                  <a:srgbClr val="13294B"/>
                </a:solidFill>
                <a:latin typeface="Arial"/>
              </a:rPr>
              <a:t>opinione</a:t>
            </a:r>
            <a:r>
              <a:rPr lang="en-US" altLang="it-IT" sz="2800" b="1" dirty="0">
                <a:solidFill>
                  <a:srgbClr val="13294B"/>
                </a:solidFill>
                <a:latin typeface="Arial"/>
              </a:rPr>
              <a:t>, </a:t>
            </a:r>
            <a:r>
              <a:rPr lang="en-US" altLang="it-IT" sz="2800" b="1" dirty="0" err="1">
                <a:solidFill>
                  <a:srgbClr val="13294B"/>
                </a:solidFill>
                <a:latin typeface="Arial"/>
              </a:rPr>
              <a:t>dateci</a:t>
            </a:r>
            <a:r>
              <a:rPr lang="en-US" altLang="it-IT" sz="2800" b="1" dirty="0">
                <a:solidFill>
                  <a:srgbClr val="13294B"/>
                </a:solidFill>
                <a:latin typeface="Arial"/>
              </a:rPr>
              <a:t> la </a:t>
            </a:r>
            <a:r>
              <a:rPr lang="en-US" altLang="it-IT" sz="2800" b="1" dirty="0" err="1">
                <a:solidFill>
                  <a:srgbClr val="13294B"/>
                </a:solidFill>
                <a:latin typeface="Arial"/>
              </a:rPr>
              <a:t>vostra</a:t>
            </a:r>
            <a:r>
              <a:rPr lang="en-US" altLang="it-IT" sz="2800" b="1" dirty="0">
                <a:solidFill>
                  <a:srgbClr val="13294B"/>
                </a:solidFill>
                <a:latin typeface="Arial"/>
              </a:rPr>
              <a:t> </a:t>
            </a:r>
            <a:r>
              <a:rPr lang="en-US" altLang="it-IT" sz="2800" b="1" dirty="0" err="1">
                <a:solidFill>
                  <a:srgbClr val="13294B"/>
                </a:solidFill>
                <a:latin typeface="Arial"/>
              </a:rPr>
              <a:t>valutazione</a:t>
            </a:r>
            <a:r>
              <a:rPr lang="en-US" altLang="it-IT" sz="2800" b="1" dirty="0">
                <a:solidFill>
                  <a:srgbClr val="13294B"/>
                </a:solidFill>
                <a:latin typeface="Arial"/>
              </a:rPr>
              <a:t>!</a:t>
            </a:r>
          </a:p>
          <a:p>
            <a:pPr marL="0" marR="0" lvl="0" indent="0" algn="ctr" defTabSz="914400" rtl="0" eaLnBrk="1" fontAlgn="auto" latinLnBrk="0" hangingPunct="1">
              <a:lnSpc>
                <a:spcPct val="100000"/>
              </a:lnSpc>
              <a:spcBef>
                <a:spcPts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endParaRPr kumimoji="0" lang="it-IT" altLang="it-IT" sz="2800" b="1" i="0" u="none" strike="noStrike" kern="1200" cap="none" spc="0" normalizeH="0" baseline="0" noProof="0" dirty="0">
              <a:ln>
                <a:noFill/>
              </a:ln>
              <a:solidFill>
                <a:srgbClr val="13294B"/>
              </a:solidFill>
              <a:effectLst/>
              <a:uLnTx/>
              <a:uFillTx/>
              <a:latin typeface="Arial"/>
              <a:ea typeface="Arial Unicode MS" pitchFamily="34" charset="-128"/>
              <a:cs typeface="+mn-cs"/>
            </a:endParaRPr>
          </a:p>
          <a:p>
            <a:pPr marL="0" marR="0" lvl="0" indent="0" algn="ctr" defTabSz="914400" rtl="0" eaLnBrk="1" fontAlgn="auto" latinLnBrk="0" hangingPunct="1">
              <a:lnSpc>
                <a:spcPct val="100000"/>
              </a:lnSpc>
              <a:spcBef>
                <a:spcPts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endParaRPr kumimoji="0" lang="it-IT" altLang="it-IT" sz="2800" b="1" i="0" u="none" strike="noStrike" kern="1200" cap="none" spc="0" normalizeH="0" baseline="0" noProof="0" dirty="0">
              <a:ln>
                <a:noFill/>
              </a:ln>
              <a:solidFill>
                <a:srgbClr val="13294B"/>
              </a:solidFill>
              <a:effectLst/>
              <a:uLnTx/>
              <a:uFillTx/>
              <a:latin typeface="Arial"/>
              <a:ea typeface="Arial Unicode MS" pitchFamily="34" charset="-128"/>
              <a:cs typeface="+mn-cs"/>
            </a:endParaRPr>
          </a:p>
          <a:p>
            <a:pPr marL="0" marR="0" lvl="0" indent="0" algn="just" defTabSz="914400" rtl="0" eaLnBrk="1" fontAlgn="auto" latinLnBrk="0" hangingPunct="1">
              <a:lnSpc>
                <a:spcPct val="100000"/>
              </a:lnSpc>
              <a:spcBef>
                <a:spcPts val="0"/>
              </a:spcBef>
              <a:spcAft>
                <a:spcPts val="0"/>
              </a:spcAft>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endParaRPr kumimoji="0" lang="it-IT" altLang="it-IT" sz="2400" b="1" i="0" u="none" strike="noStrike" kern="1200" cap="none" spc="0" normalizeH="0" baseline="0" noProof="0" dirty="0">
              <a:ln>
                <a:noFill/>
              </a:ln>
              <a:solidFill>
                <a:srgbClr val="333F48"/>
              </a:solidFill>
              <a:effectLst>
                <a:outerShdw blurRad="38100" dist="38100" dir="2700000" algn="tl">
                  <a:srgbClr val="000000">
                    <a:alpha val="43137"/>
                  </a:srgbClr>
                </a:outerShdw>
              </a:effectLst>
              <a:uLnTx/>
              <a:uFillTx/>
              <a:latin typeface="Trebuchet MS" pitchFamily="34" charset="0"/>
              <a:ea typeface="Arial Unicode MS" pitchFamily="34" charset="-128"/>
            </a:endParaRPr>
          </a:p>
        </p:txBody>
      </p:sp>
    </p:spTree>
    <p:extLst>
      <p:ext uri="{BB962C8B-B14F-4D97-AF65-F5344CB8AC3E}">
        <p14:creationId xmlns:p14="http://schemas.microsoft.com/office/powerpoint/2010/main" val="26137385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512395B-E71A-4A83-9410-7F1CE339548F}"/>
              </a:ext>
            </a:extLst>
          </p:cNvPr>
          <p:cNvPicPr>
            <a:picLocks noChangeAspect="1"/>
          </p:cNvPicPr>
          <p:nvPr/>
        </p:nvPicPr>
        <p:blipFill>
          <a:blip r:embed="rId2"/>
          <a:stretch>
            <a:fillRect/>
          </a:stretch>
        </p:blipFill>
        <p:spPr>
          <a:xfrm>
            <a:off x="135008" y="0"/>
            <a:ext cx="8873984" cy="6858000"/>
          </a:xfrm>
          <a:prstGeom prst="rect">
            <a:avLst/>
          </a:prstGeom>
        </p:spPr>
      </p:pic>
      <p:pic>
        <p:nvPicPr>
          <p:cNvPr id="7" name="Immagine 6">
            <a:extLst>
              <a:ext uri="{FF2B5EF4-FFF2-40B4-BE49-F238E27FC236}">
                <a16:creationId xmlns:a16="http://schemas.microsoft.com/office/drawing/2014/main" id="{E6CF85D0-B944-4777-A684-E2F07E45B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4990" y="495407"/>
            <a:ext cx="1952127" cy="1834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7910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Evoluzione della Normativa</a:t>
            </a:r>
          </a:p>
        </p:txBody>
      </p:sp>
      <p:grpSp>
        <p:nvGrpSpPr>
          <p:cNvPr id="4" name="Group 4"/>
          <p:cNvGrpSpPr/>
          <p:nvPr/>
        </p:nvGrpSpPr>
        <p:grpSpPr>
          <a:xfrm>
            <a:off x="427440" y="2780938"/>
            <a:ext cx="7984939" cy="3260454"/>
            <a:chOff x="-28575" y="1898650"/>
            <a:chExt cx="9956800" cy="4429126"/>
          </a:xfrm>
          <a:solidFill>
            <a:schemeClr val="tx1">
              <a:lumMod val="75000"/>
              <a:lumOff val="25000"/>
            </a:schemeClr>
          </a:solidFill>
        </p:grpSpPr>
        <p:sp>
          <p:nvSpPr>
            <p:cNvPr id="5" name="Freeform 5"/>
            <p:cNvSpPr>
              <a:spLocks/>
            </p:cNvSpPr>
            <p:nvPr/>
          </p:nvSpPr>
          <p:spPr bwMode="auto">
            <a:xfrm>
              <a:off x="3052763" y="2152650"/>
              <a:ext cx="3460750" cy="3467100"/>
            </a:xfrm>
            <a:custGeom>
              <a:avLst/>
              <a:gdLst>
                <a:gd name="T0" fmla="*/ 522 w 1204"/>
                <a:gd name="T1" fmla="*/ 1077 h 1205"/>
                <a:gd name="T2" fmla="*/ 463 w 1204"/>
                <a:gd name="T3" fmla="*/ 602 h 1205"/>
                <a:gd name="T4" fmla="*/ 692 w 1204"/>
                <a:gd name="T5" fmla="*/ 106 h 1205"/>
                <a:gd name="T6" fmla="*/ 268 w 1204"/>
                <a:gd name="T7" fmla="*/ 0 h 1205"/>
                <a:gd name="T8" fmla="*/ 237 w 1204"/>
                <a:gd name="T9" fmla="*/ 28 h 1205"/>
                <a:gd name="T10" fmla="*/ 616 w 1204"/>
                <a:gd name="T11" fmla="*/ 123 h 1205"/>
                <a:gd name="T12" fmla="*/ 718 w 1204"/>
                <a:gd name="T13" fmla="*/ 427 h 1205"/>
                <a:gd name="T14" fmla="*/ 26 w 1204"/>
                <a:gd name="T15" fmla="*/ 845 h 1205"/>
                <a:gd name="T16" fmla="*/ 475 w 1204"/>
                <a:gd name="T17" fmla="*/ 1205 h 1205"/>
                <a:gd name="T18" fmla="*/ 662 w 1204"/>
                <a:gd name="T19" fmla="*/ 1119 h 1205"/>
                <a:gd name="T20" fmla="*/ 522 w 1204"/>
                <a:gd name="T21" fmla="*/ 1077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1205">
                  <a:moveTo>
                    <a:pt x="522" y="1077"/>
                  </a:moveTo>
                  <a:cubicBezTo>
                    <a:pt x="0" y="897"/>
                    <a:pt x="260" y="682"/>
                    <a:pt x="463" y="602"/>
                  </a:cubicBezTo>
                  <a:cubicBezTo>
                    <a:pt x="666" y="522"/>
                    <a:pt x="1204" y="330"/>
                    <a:pt x="692" y="106"/>
                  </a:cubicBezTo>
                  <a:cubicBezTo>
                    <a:pt x="692" y="106"/>
                    <a:pt x="513" y="40"/>
                    <a:pt x="268" y="0"/>
                  </a:cubicBezTo>
                  <a:cubicBezTo>
                    <a:pt x="237" y="28"/>
                    <a:pt x="237" y="28"/>
                    <a:pt x="237" y="28"/>
                  </a:cubicBezTo>
                  <a:cubicBezTo>
                    <a:pt x="415" y="59"/>
                    <a:pt x="519" y="90"/>
                    <a:pt x="616" y="123"/>
                  </a:cubicBezTo>
                  <a:cubicBezTo>
                    <a:pt x="774" y="177"/>
                    <a:pt x="930" y="311"/>
                    <a:pt x="718" y="427"/>
                  </a:cubicBezTo>
                  <a:cubicBezTo>
                    <a:pt x="506" y="543"/>
                    <a:pt x="44" y="661"/>
                    <a:pt x="26" y="845"/>
                  </a:cubicBezTo>
                  <a:cubicBezTo>
                    <a:pt x="13" y="972"/>
                    <a:pt x="185" y="1108"/>
                    <a:pt x="475" y="1205"/>
                  </a:cubicBezTo>
                  <a:cubicBezTo>
                    <a:pt x="662" y="1119"/>
                    <a:pt x="662" y="1119"/>
                    <a:pt x="662" y="1119"/>
                  </a:cubicBezTo>
                  <a:cubicBezTo>
                    <a:pt x="613" y="1106"/>
                    <a:pt x="566" y="1092"/>
                    <a:pt x="522" y="1077"/>
                  </a:cubicBezTo>
                  <a:close/>
                </a:path>
              </a:pathLst>
            </a:custGeom>
            <a:grpFill/>
            <a:ln w="9525">
              <a:noFill/>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6" name="Freeform 6"/>
            <p:cNvSpPr>
              <a:spLocks/>
            </p:cNvSpPr>
            <p:nvPr/>
          </p:nvSpPr>
          <p:spPr bwMode="auto">
            <a:xfrm>
              <a:off x="-28575" y="1898650"/>
              <a:ext cx="1481138" cy="87313"/>
            </a:xfrm>
            <a:custGeom>
              <a:avLst/>
              <a:gdLst>
                <a:gd name="T0" fmla="*/ 0 w 515"/>
                <a:gd name="T1" fmla="*/ 2 h 30"/>
                <a:gd name="T2" fmla="*/ 0 w 515"/>
                <a:gd name="T3" fmla="*/ 23 h 30"/>
                <a:gd name="T4" fmla="*/ 504 w 515"/>
                <a:gd name="T5" fmla="*/ 30 h 30"/>
                <a:gd name="T6" fmla="*/ 515 w 515"/>
                <a:gd name="T7" fmla="*/ 18 h 30"/>
                <a:gd name="T8" fmla="*/ 0 w 515"/>
                <a:gd name="T9" fmla="*/ 2 h 30"/>
              </a:gdLst>
              <a:ahLst/>
              <a:cxnLst>
                <a:cxn ang="0">
                  <a:pos x="T0" y="T1"/>
                </a:cxn>
                <a:cxn ang="0">
                  <a:pos x="T2" y="T3"/>
                </a:cxn>
                <a:cxn ang="0">
                  <a:pos x="T4" y="T5"/>
                </a:cxn>
                <a:cxn ang="0">
                  <a:pos x="T6" y="T7"/>
                </a:cxn>
                <a:cxn ang="0">
                  <a:pos x="T8" y="T9"/>
                </a:cxn>
              </a:cxnLst>
              <a:rect l="0" t="0" r="r" b="b"/>
              <a:pathLst>
                <a:path w="515" h="30">
                  <a:moveTo>
                    <a:pt x="0" y="2"/>
                  </a:moveTo>
                  <a:cubicBezTo>
                    <a:pt x="0" y="23"/>
                    <a:pt x="0" y="23"/>
                    <a:pt x="0" y="23"/>
                  </a:cubicBezTo>
                  <a:cubicBezTo>
                    <a:pt x="0" y="23"/>
                    <a:pt x="200" y="14"/>
                    <a:pt x="504" y="30"/>
                  </a:cubicBezTo>
                  <a:cubicBezTo>
                    <a:pt x="515" y="18"/>
                    <a:pt x="515" y="18"/>
                    <a:pt x="515" y="18"/>
                  </a:cubicBezTo>
                  <a:cubicBezTo>
                    <a:pt x="323" y="7"/>
                    <a:pt x="138" y="0"/>
                    <a:pt x="0" y="2"/>
                  </a:cubicBezTo>
                  <a:close/>
                </a:path>
              </a:pathLst>
            </a:custGeom>
            <a:grpFill/>
            <a:ln w="9525">
              <a:noFill/>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7" name="Freeform 7"/>
            <p:cNvSpPr>
              <a:spLocks/>
            </p:cNvSpPr>
            <p:nvPr/>
          </p:nvSpPr>
          <p:spPr bwMode="auto">
            <a:xfrm>
              <a:off x="1581150" y="1958975"/>
              <a:ext cx="2084388" cy="247650"/>
            </a:xfrm>
            <a:custGeom>
              <a:avLst/>
              <a:gdLst>
                <a:gd name="T0" fmla="*/ 595 w 725"/>
                <a:gd name="T1" fmla="*/ 43 h 86"/>
                <a:gd name="T2" fmla="*/ 13 w 725"/>
                <a:gd name="T3" fmla="*/ 0 h 86"/>
                <a:gd name="T4" fmla="*/ 0 w 725"/>
                <a:gd name="T5" fmla="*/ 12 h 86"/>
                <a:gd name="T6" fmla="*/ 298 w 725"/>
                <a:gd name="T7" fmla="*/ 36 h 86"/>
                <a:gd name="T8" fmla="*/ 695 w 725"/>
                <a:gd name="T9" fmla="*/ 86 h 86"/>
                <a:gd name="T10" fmla="*/ 725 w 725"/>
                <a:gd name="T11" fmla="*/ 58 h 86"/>
                <a:gd name="T12" fmla="*/ 595 w 725"/>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725" h="86">
                  <a:moveTo>
                    <a:pt x="595" y="43"/>
                  </a:moveTo>
                  <a:cubicBezTo>
                    <a:pt x="430" y="28"/>
                    <a:pt x="220" y="12"/>
                    <a:pt x="13" y="0"/>
                  </a:cubicBezTo>
                  <a:cubicBezTo>
                    <a:pt x="0" y="12"/>
                    <a:pt x="0" y="12"/>
                    <a:pt x="0" y="12"/>
                  </a:cubicBezTo>
                  <a:cubicBezTo>
                    <a:pt x="92" y="18"/>
                    <a:pt x="192" y="25"/>
                    <a:pt x="298" y="36"/>
                  </a:cubicBezTo>
                  <a:cubicBezTo>
                    <a:pt x="461" y="53"/>
                    <a:pt x="590" y="69"/>
                    <a:pt x="695" y="86"/>
                  </a:cubicBezTo>
                  <a:cubicBezTo>
                    <a:pt x="725" y="58"/>
                    <a:pt x="725" y="58"/>
                    <a:pt x="725" y="58"/>
                  </a:cubicBezTo>
                  <a:cubicBezTo>
                    <a:pt x="683" y="52"/>
                    <a:pt x="639" y="47"/>
                    <a:pt x="595" y="43"/>
                  </a:cubicBezTo>
                  <a:close/>
                </a:path>
              </a:pathLst>
            </a:custGeom>
            <a:grpFill/>
            <a:ln w="9525">
              <a:noFill/>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8" name="Freeform 8"/>
            <p:cNvSpPr>
              <a:spLocks/>
            </p:cNvSpPr>
            <p:nvPr/>
          </p:nvSpPr>
          <p:spPr bwMode="auto">
            <a:xfrm>
              <a:off x="4826000" y="5472113"/>
              <a:ext cx="5102225" cy="855663"/>
            </a:xfrm>
            <a:custGeom>
              <a:avLst/>
              <a:gdLst>
                <a:gd name="T0" fmla="*/ 1775 w 1775"/>
                <a:gd name="T1" fmla="*/ 213 h 297"/>
                <a:gd name="T2" fmla="*/ 1443 w 1775"/>
                <a:gd name="T3" fmla="*/ 57 h 297"/>
                <a:gd name="T4" fmla="*/ 1397 w 1775"/>
                <a:gd name="T5" fmla="*/ 95 h 297"/>
                <a:gd name="T6" fmla="*/ 205 w 1775"/>
                <a:gd name="T7" fmla="*/ 0 h 297"/>
                <a:gd name="T8" fmla="*/ 0 w 1775"/>
                <a:gd name="T9" fmla="*/ 93 h 297"/>
                <a:gd name="T10" fmla="*/ 309 w 1775"/>
                <a:gd name="T11" fmla="*/ 153 h 297"/>
                <a:gd name="T12" fmla="*/ 1225 w 1775"/>
                <a:gd name="T13" fmla="*/ 235 h 297"/>
                <a:gd name="T14" fmla="*/ 1153 w 1775"/>
                <a:gd name="T15" fmla="*/ 297 h 297"/>
                <a:gd name="T16" fmla="*/ 1775 w 1775"/>
                <a:gd name="T17" fmla="*/ 2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297">
                  <a:moveTo>
                    <a:pt x="1775" y="213"/>
                  </a:moveTo>
                  <a:cubicBezTo>
                    <a:pt x="1443" y="57"/>
                    <a:pt x="1443" y="57"/>
                    <a:pt x="1443" y="57"/>
                  </a:cubicBezTo>
                  <a:cubicBezTo>
                    <a:pt x="1397" y="95"/>
                    <a:pt x="1397" y="95"/>
                    <a:pt x="1397" y="95"/>
                  </a:cubicBezTo>
                  <a:cubicBezTo>
                    <a:pt x="1397" y="95"/>
                    <a:pt x="730" y="100"/>
                    <a:pt x="205" y="0"/>
                  </a:cubicBezTo>
                  <a:cubicBezTo>
                    <a:pt x="0" y="93"/>
                    <a:pt x="0" y="93"/>
                    <a:pt x="0" y="93"/>
                  </a:cubicBezTo>
                  <a:cubicBezTo>
                    <a:pt x="95" y="117"/>
                    <a:pt x="198" y="138"/>
                    <a:pt x="309" y="153"/>
                  </a:cubicBezTo>
                  <a:cubicBezTo>
                    <a:pt x="859" y="229"/>
                    <a:pt x="1225" y="235"/>
                    <a:pt x="1225" y="235"/>
                  </a:cubicBezTo>
                  <a:cubicBezTo>
                    <a:pt x="1153" y="297"/>
                    <a:pt x="1153" y="297"/>
                    <a:pt x="1153" y="297"/>
                  </a:cubicBezTo>
                  <a:lnTo>
                    <a:pt x="1775" y="213"/>
                  </a:lnTo>
                  <a:close/>
                </a:path>
              </a:pathLst>
            </a:custGeom>
            <a:grpFill/>
            <a:ln w="9525">
              <a:noFill/>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grpSp>
      <p:grpSp>
        <p:nvGrpSpPr>
          <p:cNvPr id="9" name="Group 70"/>
          <p:cNvGrpSpPr/>
          <p:nvPr/>
        </p:nvGrpSpPr>
        <p:grpSpPr>
          <a:xfrm>
            <a:off x="112935" y="1726916"/>
            <a:ext cx="2487850" cy="2208246"/>
            <a:chOff x="154750" y="1281355"/>
            <a:chExt cx="2693875" cy="2391116"/>
          </a:xfrm>
        </p:grpSpPr>
        <p:grpSp>
          <p:nvGrpSpPr>
            <p:cNvPr id="10" name="Group 18"/>
            <p:cNvGrpSpPr/>
            <p:nvPr/>
          </p:nvGrpSpPr>
          <p:grpSpPr>
            <a:xfrm>
              <a:off x="154750" y="2615517"/>
              <a:ext cx="2693875" cy="1056954"/>
              <a:chOff x="3747514" y="1669969"/>
              <a:chExt cx="1722601" cy="1318187"/>
            </a:xfrm>
          </p:grpSpPr>
          <p:sp>
            <p:nvSpPr>
              <p:cNvPr id="19" name="TextBox 19"/>
              <p:cNvSpPr txBox="1"/>
              <p:nvPr/>
            </p:nvSpPr>
            <p:spPr>
              <a:xfrm>
                <a:off x="3747514" y="2057399"/>
                <a:ext cx="1692222" cy="930757"/>
              </a:xfrm>
              <a:prstGeom prst="rect">
                <a:avLst/>
              </a:prstGeom>
              <a:noFill/>
            </p:spPr>
            <p:txBody>
              <a:bodyPr wrap="square" rtlCol="0">
                <a:spAutoFit/>
              </a:bodyPr>
              <a:lstStyle/>
              <a:p>
                <a:pPr defTabSz="844448">
                  <a:defRPr/>
                </a:pPr>
                <a:r>
                  <a:rPr lang="it-IT" sz="1293" kern="0" dirty="0">
                    <a:solidFill>
                      <a:srgbClr val="13294B"/>
                    </a:solidFill>
                    <a:cs typeface="Arial" panose="020B0604020202020204" pitchFamily="34" charset="0"/>
                  </a:rPr>
                  <a:t>Direttiva del Parlamento europeo, e del Consiglio, per la tutela dei dati personali</a:t>
                </a:r>
                <a:endParaRPr lang="en-US" sz="1293" kern="0" dirty="0">
                  <a:solidFill>
                    <a:srgbClr val="13294B"/>
                  </a:solidFill>
                  <a:cs typeface="Arial" panose="020B0604020202020204" pitchFamily="34" charset="0"/>
                </a:endParaRPr>
              </a:p>
            </p:txBody>
          </p:sp>
          <p:sp>
            <p:nvSpPr>
              <p:cNvPr id="20" name="TextBox 20"/>
              <p:cNvSpPr txBox="1"/>
              <p:nvPr/>
            </p:nvSpPr>
            <p:spPr>
              <a:xfrm>
                <a:off x="3747514" y="1669969"/>
                <a:ext cx="1722601" cy="470099"/>
              </a:xfrm>
              <a:prstGeom prst="rect">
                <a:avLst/>
              </a:prstGeom>
              <a:noFill/>
            </p:spPr>
            <p:txBody>
              <a:bodyPr wrap="square" rtlCol="0">
                <a:spAutoFit/>
              </a:bodyPr>
              <a:lstStyle/>
              <a:p>
                <a:r>
                  <a:rPr lang="en-US" sz="1662" dirty="0" err="1">
                    <a:solidFill>
                      <a:srgbClr val="13294B"/>
                    </a:solidFill>
                    <a:cs typeface="Arial" panose="020B0604020202020204" pitchFamily="34" charset="0"/>
                  </a:rPr>
                  <a:t>Direttiva</a:t>
                </a:r>
                <a:r>
                  <a:rPr lang="en-US" sz="1662" dirty="0">
                    <a:solidFill>
                      <a:srgbClr val="13294B"/>
                    </a:solidFill>
                    <a:cs typeface="Arial" panose="020B0604020202020204" pitchFamily="34" charset="0"/>
                  </a:rPr>
                  <a:t> 95/46/CE</a:t>
                </a:r>
              </a:p>
            </p:txBody>
          </p:sp>
        </p:grpSp>
        <p:grpSp>
          <p:nvGrpSpPr>
            <p:cNvPr id="11" name="Group 42"/>
            <p:cNvGrpSpPr/>
            <p:nvPr/>
          </p:nvGrpSpPr>
          <p:grpSpPr>
            <a:xfrm>
              <a:off x="535445" y="1281355"/>
              <a:ext cx="893606" cy="1176107"/>
              <a:chOff x="6285507" y="4056652"/>
              <a:chExt cx="1361612" cy="1952296"/>
            </a:xfrm>
          </p:grpSpPr>
          <p:grpSp>
            <p:nvGrpSpPr>
              <p:cNvPr id="13" name="Group 100"/>
              <p:cNvGrpSpPr/>
              <p:nvPr/>
            </p:nvGrpSpPr>
            <p:grpSpPr>
              <a:xfrm>
                <a:off x="6285507" y="4056652"/>
                <a:ext cx="1361612" cy="1952296"/>
                <a:chOff x="5808789" y="2272281"/>
                <a:chExt cx="1993536" cy="2858355"/>
              </a:xfrm>
            </p:grpSpPr>
            <p:sp>
              <p:nvSpPr>
                <p:cNvPr id="15" name="Rectangle 45"/>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defTabSz="844448">
                    <a:defRPr/>
                  </a:pPr>
                  <a:endParaRPr lang="en-US" sz="1662" kern="0">
                    <a:solidFill>
                      <a:srgbClr val="13294B"/>
                    </a:solidFill>
                  </a:endParaRPr>
                </a:p>
              </p:txBody>
            </p:sp>
            <p:grpSp>
              <p:nvGrpSpPr>
                <p:cNvPr id="16" name="Group 103"/>
                <p:cNvGrpSpPr/>
                <p:nvPr/>
              </p:nvGrpSpPr>
              <p:grpSpPr>
                <a:xfrm>
                  <a:off x="5808789" y="2272281"/>
                  <a:ext cx="1993536" cy="1989348"/>
                  <a:chOff x="8140701" y="1890712"/>
                  <a:chExt cx="1511300" cy="1508125"/>
                </a:xfrm>
              </p:grpSpPr>
              <p:sp>
                <p:nvSpPr>
                  <p:cNvPr id="17"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sp>
                <p:nvSpPr>
                  <p:cNvPr id="18"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grpSp>
          </p:grpSp>
          <p:sp>
            <p:nvSpPr>
              <p:cNvPr id="14" name="TextBox 44"/>
              <p:cNvSpPr txBox="1"/>
              <p:nvPr/>
            </p:nvSpPr>
            <p:spPr>
              <a:xfrm>
                <a:off x="6371735" y="4533781"/>
                <a:ext cx="1189157" cy="472417"/>
              </a:xfrm>
              <a:prstGeom prst="rect">
                <a:avLst/>
              </a:prstGeom>
              <a:noFill/>
            </p:spPr>
            <p:txBody>
              <a:bodyPr wrap="square" rtlCol="0" anchor="ctr">
                <a:spAutoFit/>
              </a:bodyPr>
              <a:lstStyle/>
              <a:p>
                <a:pPr algn="ctr"/>
                <a:r>
                  <a:rPr lang="en-US" sz="1108" b="1" kern="0" dirty="0">
                    <a:solidFill>
                      <a:srgbClr val="13294B"/>
                    </a:solidFill>
                    <a:cs typeface="Arial" panose="020B0604020202020204" pitchFamily="34" charset="0"/>
                  </a:rPr>
                  <a:t>1995</a:t>
                </a:r>
                <a:endParaRPr lang="en-US" sz="1108" b="1" dirty="0">
                  <a:solidFill>
                    <a:srgbClr val="13294B"/>
                  </a:solidFill>
                </a:endParaRPr>
              </a:p>
            </p:txBody>
          </p:sp>
        </p:grpSp>
        <p:pic>
          <p:nvPicPr>
            <p:cNvPr id="12" name="Picture 2" descr="http://www.indicedeafloramiento.ieo.es/ue_logo.jpg"/>
            <p:cNvPicPr>
              <a:picLocks noChangeAspect="1" noChangeArrowheads="1"/>
            </p:cNvPicPr>
            <p:nvPr/>
          </p:nvPicPr>
          <p:blipFill>
            <a:blip r:embed="rId2" cstate="screen"/>
            <a:srcRect/>
            <a:stretch>
              <a:fillRect/>
            </a:stretch>
          </p:blipFill>
          <p:spPr bwMode="auto">
            <a:xfrm>
              <a:off x="2190928" y="2662408"/>
              <a:ext cx="382740" cy="254537"/>
            </a:xfrm>
            <a:prstGeom prst="rect">
              <a:avLst/>
            </a:prstGeom>
            <a:noFill/>
          </p:spPr>
        </p:pic>
      </p:grpSp>
      <p:grpSp>
        <p:nvGrpSpPr>
          <p:cNvPr id="21" name="Group 73"/>
          <p:cNvGrpSpPr/>
          <p:nvPr/>
        </p:nvGrpSpPr>
        <p:grpSpPr>
          <a:xfrm>
            <a:off x="217140" y="3253565"/>
            <a:ext cx="3581193" cy="2184718"/>
            <a:chOff x="267585" y="2934430"/>
            <a:chExt cx="3877760" cy="2365640"/>
          </a:xfrm>
        </p:grpSpPr>
        <p:grpSp>
          <p:nvGrpSpPr>
            <p:cNvPr id="22" name="Group 12"/>
            <p:cNvGrpSpPr/>
            <p:nvPr/>
          </p:nvGrpSpPr>
          <p:grpSpPr>
            <a:xfrm>
              <a:off x="419933" y="4011568"/>
              <a:ext cx="3208843" cy="1288502"/>
              <a:chOff x="3029474" y="1688951"/>
              <a:chExt cx="2840419" cy="1606964"/>
            </a:xfrm>
          </p:grpSpPr>
          <p:sp>
            <p:nvSpPr>
              <p:cNvPr id="31" name="TextBox 13"/>
              <p:cNvSpPr txBox="1"/>
              <p:nvPr/>
            </p:nvSpPr>
            <p:spPr>
              <a:xfrm>
                <a:off x="3150825" y="2096468"/>
                <a:ext cx="2370372" cy="1199447"/>
              </a:xfrm>
              <a:prstGeom prst="rect">
                <a:avLst/>
              </a:prstGeom>
              <a:noFill/>
            </p:spPr>
            <p:txBody>
              <a:bodyPr wrap="square" rtlCol="0">
                <a:spAutoFit/>
              </a:bodyPr>
              <a:lstStyle/>
              <a:p>
                <a:r>
                  <a:rPr lang="it-IT" sz="1293" kern="0" dirty="0">
                    <a:solidFill>
                      <a:srgbClr val="13294B"/>
                    </a:solidFill>
                    <a:cs typeface="Arial" panose="020B0604020202020204" pitchFamily="34" charset="0"/>
                  </a:rPr>
                  <a:t>Commissione europea presenta ufficialmente la proposta di Regolamento Europeo</a:t>
                </a:r>
              </a:p>
            </p:txBody>
          </p:sp>
          <p:sp>
            <p:nvSpPr>
              <p:cNvPr id="32" name="TextBox 14"/>
              <p:cNvSpPr txBox="1"/>
              <p:nvPr/>
            </p:nvSpPr>
            <p:spPr>
              <a:xfrm>
                <a:off x="3029474" y="1688951"/>
                <a:ext cx="2840419" cy="470099"/>
              </a:xfrm>
              <a:prstGeom prst="rect">
                <a:avLst/>
              </a:prstGeom>
              <a:noFill/>
            </p:spPr>
            <p:txBody>
              <a:bodyPr wrap="square" rtlCol="0">
                <a:spAutoFit/>
              </a:bodyPr>
              <a:lstStyle/>
              <a:p>
                <a:pPr algn="ctr"/>
                <a:r>
                  <a:rPr lang="en-US" sz="1662" dirty="0" err="1">
                    <a:solidFill>
                      <a:srgbClr val="13294B"/>
                    </a:solidFill>
                    <a:cs typeface="Arial" panose="020B0604020202020204" pitchFamily="34" charset="0"/>
                  </a:rPr>
                  <a:t>Proposta</a:t>
                </a:r>
                <a:r>
                  <a:rPr lang="en-US" sz="1662" dirty="0">
                    <a:solidFill>
                      <a:srgbClr val="13294B"/>
                    </a:solidFill>
                    <a:cs typeface="Arial" panose="020B0604020202020204" pitchFamily="34" charset="0"/>
                  </a:rPr>
                  <a:t> </a:t>
                </a:r>
                <a:r>
                  <a:rPr lang="en-US" sz="1662" dirty="0" err="1">
                    <a:solidFill>
                      <a:srgbClr val="13294B"/>
                    </a:solidFill>
                    <a:cs typeface="Arial" panose="020B0604020202020204" pitchFamily="34" charset="0"/>
                  </a:rPr>
                  <a:t>Regolamento</a:t>
                </a:r>
                <a:r>
                  <a:rPr lang="en-US" sz="1662" dirty="0">
                    <a:solidFill>
                      <a:srgbClr val="13294B"/>
                    </a:solidFill>
                    <a:cs typeface="Arial" panose="020B0604020202020204" pitchFamily="34" charset="0"/>
                  </a:rPr>
                  <a:t> UE</a:t>
                </a:r>
              </a:p>
            </p:txBody>
          </p:sp>
        </p:grpSp>
        <p:grpSp>
          <p:nvGrpSpPr>
            <p:cNvPr id="23" name="Group 28"/>
            <p:cNvGrpSpPr/>
            <p:nvPr/>
          </p:nvGrpSpPr>
          <p:grpSpPr>
            <a:xfrm>
              <a:off x="2955955" y="2934430"/>
              <a:ext cx="1189390" cy="1565398"/>
              <a:chOff x="6285507" y="4056652"/>
              <a:chExt cx="1361612" cy="1952296"/>
            </a:xfrm>
          </p:grpSpPr>
          <p:grpSp>
            <p:nvGrpSpPr>
              <p:cNvPr id="25" name="Group 86"/>
              <p:cNvGrpSpPr/>
              <p:nvPr/>
            </p:nvGrpSpPr>
            <p:grpSpPr>
              <a:xfrm>
                <a:off x="6285507" y="4056652"/>
                <a:ext cx="1361612" cy="1952296"/>
                <a:chOff x="5808789" y="2272281"/>
                <a:chExt cx="1993536" cy="2858355"/>
              </a:xfrm>
            </p:grpSpPr>
            <p:sp>
              <p:nvSpPr>
                <p:cNvPr id="27" name="Rectangle 31"/>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defTabSz="844448">
                    <a:defRPr/>
                  </a:pPr>
                  <a:endParaRPr lang="en-US" sz="1662" kern="0">
                    <a:solidFill>
                      <a:srgbClr val="13294B"/>
                    </a:solidFill>
                  </a:endParaRPr>
                </a:p>
              </p:txBody>
            </p:sp>
            <p:grpSp>
              <p:nvGrpSpPr>
                <p:cNvPr id="28" name="Group 89"/>
                <p:cNvGrpSpPr/>
                <p:nvPr/>
              </p:nvGrpSpPr>
              <p:grpSpPr>
                <a:xfrm>
                  <a:off x="5808789" y="2272281"/>
                  <a:ext cx="1993536" cy="1989348"/>
                  <a:chOff x="8140701" y="1890712"/>
                  <a:chExt cx="1511300" cy="1508125"/>
                </a:xfrm>
              </p:grpSpPr>
              <p:sp>
                <p:nvSpPr>
                  <p:cNvPr id="29"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sp>
                <p:nvSpPr>
                  <p:cNvPr id="30"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grpSp>
          </p:grpSp>
          <p:sp>
            <p:nvSpPr>
              <p:cNvPr id="26" name="TextBox 30"/>
              <p:cNvSpPr txBox="1"/>
              <p:nvPr/>
            </p:nvSpPr>
            <p:spPr>
              <a:xfrm>
                <a:off x="6371736" y="4573301"/>
                <a:ext cx="1189156" cy="393379"/>
              </a:xfrm>
              <a:prstGeom prst="rect">
                <a:avLst/>
              </a:prstGeom>
              <a:noFill/>
            </p:spPr>
            <p:txBody>
              <a:bodyPr wrap="square" rtlCol="0" anchor="ctr">
                <a:spAutoFit/>
              </a:bodyPr>
              <a:lstStyle/>
              <a:p>
                <a:pPr algn="ctr"/>
                <a:r>
                  <a:rPr lang="en-US" sz="1293" b="1" kern="0" dirty="0">
                    <a:solidFill>
                      <a:srgbClr val="13294B"/>
                    </a:solidFill>
                    <a:cs typeface="Arial" panose="020B0604020202020204" pitchFamily="34" charset="0"/>
                  </a:rPr>
                  <a:t>2012</a:t>
                </a:r>
                <a:endParaRPr lang="en-US" sz="1293" b="1" dirty="0">
                  <a:solidFill>
                    <a:srgbClr val="13294B"/>
                  </a:solidFill>
                </a:endParaRPr>
              </a:p>
            </p:txBody>
          </p:sp>
        </p:grpSp>
        <p:pic>
          <p:nvPicPr>
            <p:cNvPr id="24" name="Picture 2" descr="http://www.indicedeafloramiento.ieo.es/ue_logo.jpg"/>
            <p:cNvPicPr>
              <a:picLocks noChangeAspect="1" noChangeArrowheads="1"/>
            </p:cNvPicPr>
            <p:nvPr/>
          </p:nvPicPr>
          <p:blipFill>
            <a:blip r:embed="rId2" cstate="screen"/>
            <a:srcRect/>
            <a:stretch>
              <a:fillRect/>
            </a:stretch>
          </p:blipFill>
          <p:spPr bwMode="auto">
            <a:xfrm>
              <a:off x="267585" y="4066115"/>
              <a:ext cx="382740" cy="254537"/>
            </a:xfrm>
            <a:prstGeom prst="rect">
              <a:avLst/>
            </a:prstGeom>
            <a:noFill/>
          </p:spPr>
        </p:pic>
      </p:grpSp>
      <p:grpSp>
        <p:nvGrpSpPr>
          <p:cNvPr id="33" name="Group 71"/>
          <p:cNvGrpSpPr/>
          <p:nvPr/>
        </p:nvGrpSpPr>
        <p:grpSpPr>
          <a:xfrm>
            <a:off x="2268966" y="1690501"/>
            <a:ext cx="6476446" cy="1204566"/>
            <a:chOff x="2393162" y="1243619"/>
            <a:chExt cx="7012777" cy="1304319"/>
          </a:xfrm>
        </p:grpSpPr>
        <p:grpSp>
          <p:nvGrpSpPr>
            <p:cNvPr id="34" name="Group 15"/>
            <p:cNvGrpSpPr/>
            <p:nvPr/>
          </p:nvGrpSpPr>
          <p:grpSpPr>
            <a:xfrm>
              <a:off x="3326962" y="1243619"/>
              <a:ext cx="6078977" cy="841513"/>
              <a:chOff x="3746891" y="1206683"/>
              <a:chExt cx="2986910" cy="1049497"/>
            </a:xfrm>
          </p:grpSpPr>
          <p:sp>
            <p:nvSpPr>
              <p:cNvPr id="43" name="TextBox 16"/>
              <p:cNvSpPr txBox="1"/>
              <p:nvPr/>
            </p:nvSpPr>
            <p:spPr>
              <a:xfrm>
                <a:off x="3746891" y="1594113"/>
                <a:ext cx="2986910" cy="662067"/>
              </a:xfrm>
              <a:prstGeom prst="rect">
                <a:avLst/>
              </a:prstGeom>
              <a:noFill/>
            </p:spPr>
            <p:txBody>
              <a:bodyPr wrap="square" rtlCol="0">
                <a:spAutoFit/>
              </a:bodyPr>
              <a:lstStyle/>
              <a:p>
                <a:r>
                  <a:rPr lang="it-IT" sz="1293" kern="0" dirty="0">
                    <a:solidFill>
                      <a:srgbClr val="13294B"/>
                    </a:solidFill>
                    <a:cs typeface="Arial" panose="020B0604020202020204" pitchFamily="34" charset="0"/>
                  </a:rPr>
                  <a:t>“Tutela delle persone e di altri soggetti rispetto al trattamento dei dati personali”</a:t>
                </a:r>
              </a:p>
            </p:txBody>
          </p:sp>
          <p:sp>
            <p:nvSpPr>
              <p:cNvPr id="44" name="TextBox 17"/>
              <p:cNvSpPr txBox="1"/>
              <p:nvPr/>
            </p:nvSpPr>
            <p:spPr>
              <a:xfrm>
                <a:off x="3746891" y="1206683"/>
                <a:ext cx="1722602" cy="470098"/>
              </a:xfrm>
              <a:prstGeom prst="rect">
                <a:avLst/>
              </a:prstGeom>
              <a:noFill/>
            </p:spPr>
            <p:txBody>
              <a:bodyPr wrap="square" rtlCol="0">
                <a:spAutoFit/>
              </a:bodyPr>
              <a:lstStyle/>
              <a:p>
                <a:r>
                  <a:rPr lang="en-US" sz="1662" dirty="0">
                    <a:solidFill>
                      <a:srgbClr val="13294B"/>
                    </a:solidFill>
                    <a:cs typeface="Arial" panose="020B0604020202020204" pitchFamily="34" charset="0"/>
                  </a:rPr>
                  <a:t>31 </a:t>
                </a:r>
                <a:r>
                  <a:rPr lang="en-US" sz="1662" dirty="0" err="1">
                    <a:solidFill>
                      <a:srgbClr val="13294B"/>
                    </a:solidFill>
                    <a:cs typeface="Arial" panose="020B0604020202020204" pitchFamily="34" charset="0"/>
                  </a:rPr>
                  <a:t>dicembre</a:t>
                </a:r>
                <a:r>
                  <a:rPr lang="en-US" sz="1662" dirty="0">
                    <a:solidFill>
                      <a:srgbClr val="13294B"/>
                    </a:solidFill>
                    <a:cs typeface="Arial" panose="020B0604020202020204" pitchFamily="34" charset="0"/>
                  </a:rPr>
                  <a:t> 1996 n. 675</a:t>
                </a:r>
              </a:p>
            </p:txBody>
          </p:sp>
        </p:grpSp>
        <p:grpSp>
          <p:nvGrpSpPr>
            <p:cNvPr id="35" name="Group 35"/>
            <p:cNvGrpSpPr/>
            <p:nvPr/>
          </p:nvGrpSpPr>
          <p:grpSpPr>
            <a:xfrm>
              <a:off x="2393162" y="1371831"/>
              <a:ext cx="893607" cy="1176107"/>
              <a:chOff x="6285507" y="4056652"/>
              <a:chExt cx="1361612" cy="1952296"/>
            </a:xfrm>
          </p:grpSpPr>
          <p:grpSp>
            <p:nvGrpSpPr>
              <p:cNvPr id="37" name="Group 93"/>
              <p:cNvGrpSpPr/>
              <p:nvPr/>
            </p:nvGrpSpPr>
            <p:grpSpPr>
              <a:xfrm>
                <a:off x="6285507" y="4056652"/>
                <a:ext cx="1361612" cy="1952296"/>
                <a:chOff x="5808789" y="2272281"/>
                <a:chExt cx="1993536" cy="2858355"/>
              </a:xfrm>
            </p:grpSpPr>
            <p:sp>
              <p:nvSpPr>
                <p:cNvPr id="39" name="Rectangle 38"/>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defTabSz="844448">
                    <a:defRPr/>
                  </a:pPr>
                  <a:endParaRPr lang="en-US" sz="1662" kern="0">
                    <a:solidFill>
                      <a:srgbClr val="13294B"/>
                    </a:solidFill>
                  </a:endParaRPr>
                </a:p>
              </p:txBody>
            </p:sp>
            <p:grpSp>
              <p:nvGrpSpPr>
                <p:cNvPr id="40" name="Group 96"/>
                <p:cNvGrpSpPr/>
                <p:nvPr/>
              </p:nvGrpSpPr>
              <p:grpSpPr>
                <a:xfrm>
                  <a:off x="5808789" y="2272281"/>
                  <a:ext cx="1993536" cy="1989348"/>
                  <a:chOff x="8140701" y="1890712"/>
                  <a:chExt cx="1511300" cy="1508125"/>
                </a:xfrm>
              </p:grpSpPr>
              <p:sp>
                <p:nvSpPr>
                  <p:cNvPr id="41"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sp>
                <p:nvSpPr>
                  <p:cNvPr id="42"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grpSp>
          </p:grpSp>
          <p:sp>
            <p:nvSpPr>
              <p:cNvPr id="38" name="TextBox 37"/>
              <p:cNvSpPr txBox="1"/>
              <p:nvPr/>
            </p:nvSpPr>
            <p:spPr>
              <a:xfrm>
                <a:off x="6371743" y="4533781"/>
                <a:ext cx="1189155" cy="472417"/>
              </a:xfrm>
              <a:prstGeom prst="rect">
                <a:avLst/>
              </a:prstGeom>
              <a:noFill/>
            </p:spPr>
            <p:txBody>
              <a:bodyPr wrap="square" rtlCol="0" anchor="ctr">
                <a:spAutoFit/>
              </a:bodyPr>
              <a:lstStyle/>
              <a:p>
                <a:pPr algn="ctr"/>
                <a:r>
                  <a:rPr lang="en-US" sz="1108" b="1" kern="0" dirty="0">
                    <a:solidFill>
                      <a:srgbClr val="13294B"/>
                    </a:solidFill>
                    <a:cs typeface="Arial" panose="020B0604020202020204" pitchFamily="34" charset="0"/>
                  </a:rPr>
                  <a:t>1997</a:t>
                </a:r>
                <a:endParaRPr lang="en-US" sz="1108" b="1" dirty="0">
                  <a:solidFill>
                    <a:srgbClr val="13294B"/>
                  </a:solidFill>
                </a:endParaRPr>
              </a:p>
            </p:txBody>
          </p:sp>
        </p:grpSp>
        <p:pic>
          <p:nvPicPr>
            <p:cNvPr id="36" name="Picture 29" descr="Italy"/>
            <p:cNvPicPr>
              <a:picLocks noChangeArrowheads="1"/>
            </p:cNvPicPr>
            <p:nvPr/>
          </p:nvPicPr>
          <p:blipFill>
            <a:blip r:embed="rId3" cstate="screen"/>
            <a:srcRect/>
            <a:stretch>
              <a:fillRect/>
            </a:stretch>
          </p:blipFill>
          <p:spPr bwMode="auto">
            <a:xfrm>
              <a:off x="6118129" y="1266100"/>
              <a:ext cx="391940" cy="288170"/>
            </a:xfrm>
            <a:prstGeom prst="rect">
              <a:avLst/>
            </a:prstGeom>
            <a:noFill/>
            <a:ln w="9525">
              <a:noFill/>
              <a:miter lim="800000"/>
              <a:headEnd/>
              <a:tailEnd/>
            </a:ln>
          </p:spPr>
        </p:pic>
      </p:grpSp>
      <p:grpSp>
        <p:nvGrpSpPr>
          <p:cNvPr id="45" name="Group 72"/>
          <p:cNvGrpSpPr/>
          <p:nvPr/>
        </p:nvGrpSpPr>
        <p:grpSpPr>
          <a:xfrm>
            <a:off x="4421123" y="2413631"/>
            <a:ext cx="4450994" cy="1086159"/>
            <a:chOff x="4819710" y="2024938"/>
            <a:chExt cx="4819592" cy="1176107"/>
          </a:xfrm>
        </p:grpSpPr>
        <p:grpSp>
          <p:nvGrpSpPr>
            <p:cNvPr id="46" name="Group 55"/>
            <p:cNvGrpSpPr/>
            <p:nvPr/>
          </p:nvGrpSpPr>
          <p:grpSpPr>
            <a:xfrm>
              <a:off x="4819710" y="2024938"/>
              <a:ext cx="893607" cy="1176107"/>
              <a:chOff x="6285507" y="4056652"/>
              <a:chExt cx="1361612" cy="1952296"/>
            </a:xfrm>
          </p:grpSpPr>
          <p:grpSp>
            <p:nvGrpSpPr>
              <p:cNvPr id="51" name="Group 93"/>
              <p:cNvGrpSpPr/>
              <p:nvPr/>
            </p:nvGrpSpPr>
            <p:grpSpPr>
              <a:xfrm>
                <a:off x="6285507" y="4056652"/>
                <a:ext cx="1361612" cy="1952296"/>
                <a:chOff x="5808789" y="2272281"/>
                <a:chExt cx="1993536" cy="2858355"/>
              </a:xfrm>
            </p:grpSpPr>
            <p:sp>
              <p:nvSpPr>
                <p:cNvPr id="53" name="Rectangle 58"/>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defTabSz="844448">
                    <a:defRPr/>
                  </a:pPr>
                  <a:endParaRPr lang="en-US" sz="1662" kern="0">
                    <a:solidFill>
                      <a:srgbClr val="13294B"/>
                    </a:solidFill>
                  </a:endParaRPr>
                </a:p>
              </p:txBody>
            </p:sp>
            <p:grpSp>
              <p:nvGrpSpPr>
                <p:cNvPr id="54" name="Group 96"/>
                <p:cNvGrpSpPr/>
                <p:nvPr/>
              </p:nvGrpSpPr>
              <p:grpSpPr>
                <a:xfrm>
                  <a:off x="5808789" y="2272281"/>
                  <a:ext cx="1993536" cy="1989348"/>
                  <a:chOff x="8140701" y="1890712"/>
                  <a:chExt cx="1511300" cy="1508125"/>
                </a:xfrm>
              </p:grpSpPr>
              <p:sp>
                <p:nvSpPr>
                  <p:cNvPr id="55"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sp>
                <p:nvSpPr>
                  <p:cNvPr id="56"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grpSp>
          </p:grpSp>
          <p:sp>
            <p:nvSpPr>
              <p:cNvPr id="52" name="TextBox 57"/>
              <p:cNvSpPr txBox="1"/>
              <p:nvPr/>
            </p:nvSpPr>
            <p:spPr>
              <a:xfrm>
                <a:off x="6371743" y="4533782"/>
                <a:ext cx="1189155" cy="472417"/>
              </a:xfrm>
              <a:prstGeom prst="rect">
                <a:avLst/>
              </a:prstGeom>
              <a:noFill/>
            </p:spPr>
            <p:txBody>
              <a:bodyPr wrap="square" rtlCol="0" anchor="ctr">
                <a:spAutoFit/>
              </a:bodyPr>
              <a:lstStyle/>
              <a:p>
                <a:pPr algn="ctr"/>
                <a:r>
                  <a:rPr lang="en-US" sz="1108" b="1" kern="0" dirty="0">
                    <a:solidFill>
                      <a:srgbClr val="13294B"/>
                    </a:solidFill>
                    <a:cs typeface="Arial" panose="020B0604020202020204" pitchFamily="34" charset="0"/>
                  </a:rPr>
                  <a:t>2004</a:t>
                </a:r>
                <a:endParaRPr lang="en-US" sz="1108" b="1" dirty="0">
                  <a:solidFill>
                    <a:srgbClr val="13294B"/>
                  </a:solidFill>
                </a:endParaRPr>
              </a:p>
            </p:txBody>
          </p:sp>
        </p:grpSp>
        <p:grpSp>
          <p:nvGrpSpPr>
            <p:cNvPr id="47" name="Group 62"/>
            <p:cNvGrpSpPr/>
            <p:nvPr/>
          </p:nvGrpSpPr>
          <p:grpSpPr>
            <a:xfrm>
              <a:off x="5713318" y="2169306"/>
              <a:ext cx="3925984" cy="841515"/>
              <a:chOff x="3746891" y="1206683"/>
              <a:chExt cx="1929035" cy="1049499"/>
            </a:xfrm>
          </p:grpSpPr>
          <p:sp>
            <p:nvSpPr>
              <p:cNvPr id="49" name="TextBox 63"/>
              <p:cNvSpPr txBox="1"/>
              <p:nvPr/>
            </p:nvSpPr>
            <p:spPr>
              <a:xfrm>
                <a:off x="3746891" y="1594114"/>
                <a:ext cx="1929035" cy="662068"/>
              </a:xfrm>
              <a:prstGeom prst="rect">
                <a:avLst/>
              </a:prstGeom>
              <a:noFill/>
            </p:spPr>
            <p:txBody>
              <a:bodyPr wrap="square" rtlCol="0">
                <a:spAutoFit/>
              </a:bodyPr>
              <a:lstStyle/>
              <a:p>
                <a:r>
                  <a:rPr lang="it-IT" sz="1293" kern="0" dirty="0">
                    <a:solidFill>
                      <a:srgbClr val="13294B"/>
                    </a:solidFill>
                    <a:cs typeface="Arial" panose="020B0604020202020204" pitchFamily="34" charset="0"/>
                  </a:rPr>
                  <a:t>"Codice in materia di protezione dei dati personali”</a:t>
                </a:r>
              </a:p>
            </p:txBody>
          </p:sp>
          <p:sp>
            <p:nvSpPr>
              <p:cNvPr id="50" name="TextBox 64"/>
              <p:cNvSpPr txBox="1"/>
              <p:nvPr/>
            </p:nvSpPr>
            <p:spPr>
              <a:xfrm>
                <a:off x="3746891" y="1206683"/>
                <a:ext cx="1722602" cy="470099"/>
              </a:xfrm>
              <a:prstGeom prst="rect">
                <a:avLst/>
              </a:prstGeom>
              <a:noFill/>
            </p:spPr>
            <p:txBody>
              <a:bodyPr wrap="square" rtlCol="0">
                <a:spAutoFit/>
              </a:bodyPr>
              <a:lstStyle/>
              <a:p>
                <a:r>
                  <a:rPr lang="it-IT" sz="1662" kern="0" dirty="0">
                    <a:solidFill>
                      <a:srgbClr val="13294B"/>
                    </a:solidFill>
                    <a:cs typeface="Arial" panose="020B0604020202020204" pitchFamily="34" charset="0"/>
                  </a:rPr>
                  <a:t>D. </a:t>
                </a:r>
                <a:r>
                  <a:rPr lang="it-IT" sz="1662" kern="0" dirty="0" err="1">
                    <a:solidFill>
                      <a:srgbClr val="13294B"/>
                    </a:solidFill>
                    <a:cs typeface="Arial" panose="020B0604020202020204" pitchFamily="34" charset="0"/>
                  </a:rPr>
                  <a:t>lgs</a:t>
                </a:r>
                <a:r>
                  <a:rPr lang="it-IT" sz="1662" kern="0" dirty="0">
                    <a:solidFill>
                      <a:srgbClr val="13294B"/>
                    </a:solidFill>
                    <a:cs typeface="Arial" panose="020B0604020202020204" pitchFamily="34" charset="0"/>
                  </a:rPr>
                  <a:t>. n. 196/2003</a:t>
                </a:r>
                <a:endParaRPr lang="en-US" sz="1662" dirty="0">
                  <a:solidFill>
                    <a:srgbClr val="13294B"/>
                  </a:solidFill>
                  <a:cs typeface="Arial" panose="020B0604020202020204" pitchFamily="34" charset="0"/>
                </a:endParaRPr>
              </a:p>
            </p:txBody>
          </p:sp>
        </p:grpSp>
        <p:pic>
          <p:nvPicPr>
            <p:cNvPr id="48" name="Picture 29" descr="Italy"/>
            <p:cNvPicPr>
              <a:picLocks noChangeArrowheads="1"/>
            </p:cNvPicPr>
            <p:nvPr/>
          </p:nvPicPr>
          <p:blipFill>
            <a:blip r:embed="rId3" cstate="screen"/>
            <a:srcRect/>
            <a:stretch>
              <a:fillRect/>
            </a:stretch>
          </p:blipFill>
          <p:spPr bwMode="auto">
            <a:xfrm>
              <a:off x="7807477" y="2174278"/>
              <a:ext cx="384048" cy="256032"/>
            </a:xfrm>
            <a:prstGeom prst="rect">
              <a:avLst/>
            </a:prstGeom>
            <a:noFill/>
            <a:ln w="9525">
              <a:noFill/>
              <a:miter lim="800000"/>
              <a:headEnd/>
              <a:tailEnd/>
            </a:ln>
          </p:spPr>
        </p:pic>
      </p:grpSp>
      <p:grpSp>
        <p:nvGrpSpPr>
          <p:cNvPr id="57" name="Group 75"/>
          <p:cNvGrpSpPr/>
          <p:nvPr/>
        </p:nvGrpSpPr>
        <p:grpSpPr>
          <a:xfrm>
            <a:off x="6302343" y="3438833"/>
            <a:ext cx="2841656" cy="2287453"/>
            <a:chOff x="5639621" y="3109534"/>
            <a:chExt cx="3076981" cy="2476882"/>
          </a:xfrm>
        </p:grpSpPr>
        <p:grpSp>
          <p:nvGrpSpPr>
            <p:cNvPr id="58" name="Group 76"/>
            <p:cNvGrpSpPr/>
            <p:nvPr/>
          </p:nvGrpSpPr>
          <p:grpSpPr>
            <a:xfrm>
              <a:off x="6853705" y="3109534"/>
              <a:ext cx="1862897" cy="1922316"/>
              <a:chOff x="3638671" y="485403"/>
              <a:chExt cx="1649012" cy="2397425"/>
            </a:xfrm>
          </p:grpSpPr>
          <p:sp>
            <p:nvSpPr>
              <p:cNvPr id="67" name="TextBox 85"/>
              <p:cNvSpPr txBox="1"/>
              <p:nvPr/>
            </p:nvSpPr>
            <p:spPr>
              <a:xfrm>
                <a:off x="3799468" y="1414694"/>
                <a:ext cx="1488215" cy="1468134"/>
              </a:xfrm>
              <a:prstGeom prst="rect">
                <a:avLst/>
              </a:prstGeom>
              <a:noFill/>
            </p:spPr>
            <p:txBody>
              <a:bodyPr wrap="square" rtlCol="0">
                <a:spAutoFit/>
              </a:bodyPr>
              <a:lstStyle/>
              <a:p>
                <a:r>
                  <a:rPr lang="it-IT" sz="1293" kern="0" dirty="0">
                    <a:solidFill>
                      <a:srgbClr val="13294B"/>
                    </a:solidFill>
                    <a:cs typeface="Arial" panose="020B0604020202020204" pitchFamily="34" charset="0"/>
                  </a:rPr>
                  <a:t>24 Maggio: un'unica legislazione in tutte e 28 nazioni dell'UE</a:t>
                </a:r>
                <a:endParaRPr lang="en-US" sz="1293" dirty="0">
                  <a:solidFill>
                    <a:srgbClr val="13294B"/>
                  </a:solidFill>
                </a:endParaRPr>
              </a:p>
            </p:txBody>
          </p:sp>
          <p:sp>
            <p:nvSpPr>
              <p:cNvPr id="68" name="TextBox 86"/>
              <p:cNvSpPr txBox="1"/>
              <p:nvPr/>
            </p:nvSpPr>
            <p:spPr>
              <a:xfrm>
                <a:off x="3638671" y="485403"/>
                <a:ext cx="1549891" cy="815504"/>
              </a:xfrm>
              <a:prstGeom prst="rect">
                <a:avLst/>
              </a:prstGeom>
              <a:noFill/>
            </p:spPr>
            <p:txBody>
              <a:bodyPr wrap="square" rtlCol="0">
                <a:spAutoFit/>
              </a:bodyPr>
              <a:lstStyle/>
              <a:p>
                <a:r>
                  <a:rPr lang="en-US" sz="1662" dirty="0" err="1">
                    <a:solidFill>
                      <a:srgbClr val="13294B"/>
                    </a:solidFill>
                    <a:cs typeface="Arial" panose="020B0604020202020204" pitchFamily="34" charset="0"/>
                  </a:rPr>
                  <a:t>Regolamento</a:t>
                </a:r>
                <a:r>
                  <a:rPr lang="en-US" sz="1662" dirty="0">
                    <a:solidFill>
                      <a:srgbClr val="13294B"/>
                    </a:solidFill>
                    <a:cs typeface="Arial" panose="020B0604020202020204" pitchFamily="34" charset="0"/>
                  </a:rPr>
                  <a:t> UE in </a:t>
                </a:r>
                <a:r>
                  <a:rPr lang="en-US" sz="1662" dirty="0" err="1">
                    <a:solidFill>
                      <a:srgbClr val="13294B"/>
                    </a:solidFill>
                    <a:cs typeface="Arial" panose="020B0604020202020204" pitchFamily="34" charset="0"/>
                  </a:rPr>
                  <a:t>vigore</a:t>
                </a:r>
                <a:endParaRPr lang="en-US" sz="1662" dirty="0">
                  <a:solidFill>
                    <a:srgbClr val="13294B"/>
                  </a:solidFill>
                  <a:cs typeface="Arial" panose="020B0604020202020204" pitchFamily="34" charset="0"/>
                </a:endParaRPr>
              </a:p>
            </p:txBody>
          </p:sp>
        </p:grpSp>
        <p:grpSp>
          <p:nvGrpSpPr>
            <p:cNvPr id="59" name="Group 77"/>
            <p:cNvGrpSpPr/>
            <p:nvPr/>
          </p:nvGrpSpPr>
          <p:grpSpPr>
            <a:xfrm>
              <a:off x="5639621" y="3692283"/>
              <a:ext cx="1439162" cy="1894133"/>
              <a:chOff x="6066788" y="4056469"/>
              <a:chExt cx="1361612" cy="1952296"/>
            </a:xfrm>
          </p:grpSpPr>
          <p:grpSp>
            <p:nvGrpSpPr>
              <p:cNvPr id="61" name="Group 2"/>
              <p:cNvGrpSpPr/>
              <p:nvPr/>
            </p:nvGrpSpPr>
            <p:grpSpPr>
              <a:xfrm>
                <a:off x="6066788" y="4056469"/>
                <a:ext cx="1361612" cy="1952296"/>
                <a:chOff x="5488563" y="2272013"/>
                <a:chExt cx="1993536" cy="2858355"/>
              </a:xfrm>
            </p:grpSpPr>
            <p:sp>
              <p:nvSpPr>
                <p:cNvPr id="63" name="Rectangle 81"/>
                <p:cNvSpPr/>
                <p:nvPr/>
              </p:nvSpPr>
              <p:spPr>
                <a:xfrm>
                  <a:off x="6398660" y="4188632"/>
                  <a:ext cx="191915" cy="941736"/>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defTabSz="844448">
                    <a:defRPr/>
                  </a:pPr>
                  <a:endParaRPr lang="en-US" sz="1662" kern="0">
                    <a:solidFill>
                      <a:srgbClr val="13294B"/>
                    </a:solidFill>
                  </a:endParaRPr>
                </a:p>
              </p:txBody>
            </p:sp>
            <p:grpSp>
              <p:nvGrpSpPr>
                <p:cNvPr id="64" name="Group 78"/>
                <p:cNvGrpSpPr/>
                <p:nvPr/>
              </p:nvGrpSpPr>
              <p:grpSpPr>
                <a:xfrm>
                  <a:off x="5488563" y="2272013"/>
                  <a:ext cx="1993536" cy="1989348"/>
                  <a:chOff x="7897937" y="1890509"/>
                  <a:chExt cx="1511300" cy="1508125"/>
                </a:xfrm>
              </p:grpSpPr>
              <p:sp>
                <p:nvSpPr>
                  <p:cNvPr id="65" name="Freeform 25"/>
                  <p:cNvSpPr>
                    <a:spLocks/>
                  </p:cNvSpPr>
                  <p:nvPr/>
                </p:nvSpPr>
                <p:spPr bwMode="auto">
                  <a:xfrm>
                    <a:off x="7897937" y="1890509"/>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sp>
                <p:nvSpPr>
                  <p:cNvPr id="66" name="Freeform 26"/>
                  <p:cNvSpPr>
                    <a:spLocks noEditPoints="1"/>
                  </p:cNvSpPr>
                  <p:nvPr/>
                </p:nvSpPr>
                <p:spPr bwMode="auto">
                  <a:xfrm>
                    <a:off x="8044956" y="2089807"/>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grpSp>
          </p:grpSp>
          <p:sp>
            <p:nvSpPr>
              <p:cNvPr id="62" name="TextBox 80"/>
              <p:cNvSpPr txBox="1"/>
              <p:nvPr/>
            </p:nvSpPr>
            <p:spPr>
              <a:xfrm>
                <a:off x="6153015" y="4575553"/>
                <a:ext cx="1189155" cy="388511"/>
              </a:xfrm>
              <a:prstGeom prst="rect">
                <a:avLst/>
              </a:prstGeom>
              <a:noFill/>
            </p:spPr>
            <p:txBody>
              <a:bodyPr wrap="square" rtlCol="0" anchor="ctr">
                <a:spAutoFit/>
              </a:bodyPr>
              <a:lstStyle/>
              <a:p>
                <a:pPr algn="ctr"/>
                <a:r>
                  <a:rPr lang="en-US" sz="1662" b="1" kern="0" dirty="0">
                    <a:solidFill>
                      <a:srgbClr val="13294B"/>
                    </a:solidFill>
                    <a:cs typeface="Arial" panose="020B0604020202020204" pitchFamily="34" charset="0"/>
                  </a:rPr>
                  <a:t>2016</a:t>
                </a:r>
                <a:endParaRPr lang="en-US" sz="1662" b="1" dirty="0">
                  <a:solidFill>
                    <a:srgbClr val="13294B"/>
                  </a:solidFill>
                </a:endParaRPr>
              </a:p>
            </p:txBody>
          </p:sp>
        </p:grpSp>
        <p:pic>
          <p:nvPicPr>
            <p:cNvPr id="60" name="Picture 2" descr="http://www.indicedeafloramiento.ieo.es/ue_logo.jpg"/>
            <p:cNvPicPr>
              <a:picLocks noChangeAspect="1" noChangeArrowheads="1"/>
            </p:cNvPicPr>
            <p:nvPr/>
          </p:nvPicPr>
          <p:blipFill>
            <a:blip r:embed="rId2" cstate="screen"/>
            <a:srcRect/>
            <a:stretch>
              <a:fillRect/>
            </a:stretch>
          </p:blipFill>
          <p:spPr bwMode="auto">
            <a:xfrm>
              <a:off x="8163896" y="3743867"/>
              <a:ext cx="382740" cy="254537"/>
            </a:xfrm>
            <a:prstGeom prst="rect">
              <a:avLst/>
            </a:prstGeom>
            <a:noFill/>
          </p:spPr>
        </p:pic>
      </p:grpSp>
      <p:grpSp>
        <p:nvGrpSpPr>
          <p:cNvPr id="69" name="Group 49"/>
          <p:cNvGrpSpPr/>
          <p:nvPr/>
        </p:nvGrpSpPr>
        <p:grpSpPr>
          <a:xfrm>
            <a:off x="4178093" y="3248136"/>
            <a:ext cx="2800617" cy="2284358"/>
            <a:chOff x="4556554" y="2928551"/>
            <a:chExt cx="3032543" cy="2473531"/>
          </a:xfrm>
        </p:grpSpPr>
        <p:pic>
          <p:nvPicPr>
            <p:cNvPr id="70" name="Picture 2" descr="http://www.indicedeafloramiento.ieo.es/ue_logo.jpg"/>
            <p:cNvPicPr>
              <a:picLocks noChangeAspect="1" noChangeArrowheads="1"/>
            </p:cNvPicPr>
            <p:nvPr/>
          </p:nvPicPr>
          <p:blipFill>
            <a:blip r:embed="rId2" cstate="screen"/>
            <a:srcRect/>
            <a:stretch>
              <a:fillRect/>
            </a:stretch>
          </p:blipFill>
          <p:spPr bwMode="auto">
            <a:xfrm>
              <a:off x="6808932" y="3276977"/>
              <a:ext cx="382740" cy="254537"/>
            </a:xfrm>
            <a:prstGeom prst="rect">
              <a:avLst/>
            </a:prstGeom>
            <a:noFill/>
          </p:spPr>
        </p:pic>
        <p:grpSp>
          <p:nvGrpSpPr>
            <p:cNvPr id="71" name="Group 1"/>
            <p:cNvGrpSpPr/>
            <p:nvPr/>
          </p:nvGrpSpPr>
          <p:grpSpPr>
            <a:xfrm>
              <a:off x="4556554" y="2928551"/>
              <a:ext cx="3032543" cy="2473531"/>
              <a:chOff x="4556554" y="2928551"/>
              <a:chExt cx="3032543" cy="2473531"/>
            </a:xfrm>
          </p:grpSpPr>
          <p:grpSp>
            <p:nvGrpSpPr>
              <p:cNvPr id="72" name="Group 21"/>
              <p:cNvGrpSpPr/>
              <p:nvPr/>
            </p:nvGrpSpPr>
            <p:grpSpPr>
              <a:xfrm>
                <a:off x="4556554" y="3507949"/>
                <a:ext cx="1439162" cy="1894133"/>
                <a:chOff x="6285507" y="4056652"/>
                <a:chExt cx="1361612" cy="1952296"/>
              </a:xfrm>
            </p:grpSpPr>
            <p:grpSp>
              <p:nvGrpSpPr>
                <p:cNvPr id="76" name="Group 2"/>
                <p:cNvGrpSpPr/>
                <p:nvPr/>
              </p:nvGrpSpPr>
              <p:grpSpPr>
                <a:xfrm>
                  <a:off x="6285507" y="4056652"/>
                  <a:ext cx="1361612" cy="1952296"/>
                  <a:chOff x="5808789" y="2272281"/>
                  <a:chExt cx="1993536" cy="2858355"/>
                </a:xfrm>
              </p:grpSpPr>
              <p:sp>
                <p:nvSpPr>
                  <p:cNvPr id="78" name="Rectangle 24"/>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defTabSz="844448">
                      <a:defRPr/>
                    </a:pPr>
                    <a:endParaRPr lang="en-US" sz="1662" kern="0">
                      <a:solidFill>
                        <a:srgbClr val="13294B"/>
                      </a:solidFill>
                    </a:endParaRPr>
                  </a:p>
                </p:txBody>
              </p:sp>
              <p:grpSp>
                <p:nvGrpSpPr>
                  <p:cNvPr id="79" name="Group 78"/>
                  <p:cNvGrpSpPr/>
                  <p:nvPr/>
                </p:nvGrpSpPr>
                <p:grpSpPr>
                  <a:xfrm>
                    <a:off x="5808789" y="2272281"/>
                    <a:ext cx="1993536" cy="1989348"/>
                    <a:chOff x="8140701" y="1890712"/>
                    <a:chExt cx="1511300" cy="1508125"/>
                  </a:xfrm>
                </p:grpSpPr>
                <p:sp>
                  <p:nvSpPr>
                    <p:cNvPr id="80"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sp>
                  <p:nvSpPr>
                    <p:cNvPr id="81"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grpSp>
            </p:grpSp>
            <p:sp>
              <p:nvSpPr>
                <p:cNvPr id="77" name="TextBox 23"/>
                <p:cNvSpPr txBox="1"/>
                <p:nvPr/>
              </p:nvSpPr>
              <p:spPr>
                <a:xfrm>
                  <a:off x="6371735" y="4575736"/>
                  <a:ext cx="1189156" cy="388511"/>
                </a:xfrm>
                <a:prstGeom prst="rect">
                  <a:avLst/>
                </a:prstGeom>
                <a:noFill/>
              </p:spPr>
              <p:txBody>
                <a:bodyPr wrap="square" rtlCol="0" anchor="ctr">
                  <a:spAutoFit/>
                </a:bodyPr>
                <a:lstStyle/>
                <a:p>
                  <a:pPr algn="ctr"/>
                  <a:r>
                    <a:rPr lang="en-US" sz="1662" b="1" kern="0" dirty="0">
                      <a:solidFill>
                        <a:srgbClr val="13294B"/>
                      </a:solidFill>
                      <a:cs typeface="Arial" panose="020B0604020202020204" pitchFamily="34" charset="0"/>
                    </a:rPr>
                    <a:t>2015</a:t>
                  </a:r>
                  <a:endParaRPr lang="en-US" sz="1662" b="1" dirty="0">
                    <a:solidFill>
                      <a:srgbClr val="13294B"/>
                    </a:solidFill>
                  </a:endParaRPr>
                </a:p>
              </p:txBody>
            </p:sp>
          </p:grpSp>
          <p:grpSp>
            <p:nvGrpSpPr>
              <p:cNvPr id="73" name="Group 9"/>
              <p:cNvGrpSpPr/>
              <p:nvPr/>
            </p:nvGrpSpPr>
            <p:grpSpPr>
              <a:xfrm>
                <a:off x="5512217" y="2928551"/>
                <a:ext cx="2076880" cy="1784173"/>
                <a:chOff x="3614557" y="489804"/>
                <a:chExt cx="1838429" cy="2225140"/>
              </a:xfrm>
            </p:grpSpPr>
            <p:sp>
              <p:nvSpPr>
                <p:cNvPr id="74" name="TextBox 11"/>
                <p:cNvSpPr txBox="1"/>
                <p:nvPr/>
              </p:nvSpPr>
              <p:spPr>
                <a:xfrm>
                  <a:off x="3614557" y="489804"/>
                  <a:ext cx="1838429" cy="815504"/>
                </a:xfrm>
                <a:prstGeom prst="rect">
                  <a:avLst/>
                </a:prstGeom>
                <a:noFill/>
              </p:spPr>
              <p:txBody>
                <a:bodyPr wrap="square" rtlCol="0">
                  <a:spAutoFit/>
                </a:bodyPr>
                <a:lstStyle/>
                <a:p>
                  <a:r>
                    <a:rPr lang="en-US" sz="1662" dirty="0" err="1">
                      <a:solidFill>
                        <a:srgbClr val="13294B"/>
                      </a:solidFill>
                      <a:cs typeface="Arial" panose="020B0604020202020204" pitchFamily="34" charset="0"/>
                    </a:rPr>
                    <a:t>Regolamento</a:t>
                  </a:r>
                  <a:r>
                    <a:rPr lang="en-US" sz="1662" dirty="0">
                      <a:solidFill>
                        <a:srgbClr val="13294B"/>
                      </a:solidFill>
                      <a:cs typeface="Arial" panose="020B0604020202020204" pitchFamily="34" charset="0"/>
                    </a:rPr>
                    <a:t> UE </a:t>
                  </a:r>
                  <a:r>
                    <a:rPr lang="en-US" sz="1662" dirty="0" err="1">
                      <a:solidFill>
                        <a:srgbClr val="13294B"/>
                      </a:solidFill>
                      <a:cs typeface="Arial" panose="020B0604020202020204" pitchFamily="34" charset="0"/>
                    </a:rPr>
                    <a:t>approvato</a:t>
                  </a:r>
                  <a:endParaRPr lang="en-US" sz="1662" dirty="0">
                    <a:solidFill>
                      <a:srgbClr val="13294B"/>
                    </a:solidFill>
                    <a:cs typeface="Arial" panose="020B0604020202020204" pitchFamily="34" charset="0"/>
                  </a:endParaRPr>
                </a:p>
              </p:txBody>
            </p:sp>
            <p:sp>
              <p:nvSpPr>
                <p:cNvPr id="75" name="TextBox 10"/>
                <p:cNvSpPr txBox="1"/>
                <p:nvPr/>
              </p:nvSpPr>
              <p:spPr>
                <a:xfrm>
                  <a:off x="3857231" y="1246811"/>
                  <a:ext cx="1192299" cy="1468133"/>
                </a:xfrm>
                <a:prstGeom prst="rect">
                  <a:avLst/>
                </a:prstGeom>
                <a:noFill/>
              </p:spPr>
              <p:txBody>
                <a:bodyPr wrap="square" rtlCol="0">
                  <a:spAutoFit/>
                </a:bodyPr>
                <a:lstStyle/>
                <a:p>
                  <a:r>
                    <a:rPr lang="it-IT" sz="1293" kern="0" dirty="0">
                      <a:solidFill>
                        <a:srgbClr val="13294B"/>
                      </a:solidFill>
                      <a:cs typeface="Arial" panose="020B0604020202020204" pitchFamily="34" charset="0"/>
                    </a:rPr>
                    <a:t>Trovato l’accordo per il nuovo Regolamento europeo</a:t>
                  </a:r>
                  <a:endParaRPr lang="en-US" sz="1293" dirty="0">
                    <a:solidFill>
                      <a:srgbClr val="13294B"/>
                    </a:solidFill>
                  </a:endParaRPr>
                </a:p>
              </p:txBody>
            </p:sp>
          </p:grpSp>
        </p:grpSp>
      </p:grpSp>
      <p:grpSp>
        <p:nvGrpSpPr>
          <p:cNvPr id="82" name="Gruppo 81">
            <a:extLst>
              <a:ext uri="{FF2B5EF4-FFF2-40B4-BE49-F238E27FC236}">
                <a16:creationId xmlns:a16="http://schemas.microsoft.com/office/drawing/2014/main" id="{A829ACDC-FA7B-45BB-BA10-D32E38D770F9}"/>
              </a:ext>
            </a:extLst>
          </p:cNvPr>
          <p:cNvGrpSpPr/>
          <p:nvPr/>
        </p:nvGrpSpPr>
        <p:grpSpPr>
          <a:xfrm>
            <a:off x="7925596" y="5111447"/>
            <a:ext cx="1329096" cy="1749271"/>
            <a:chOff x="7955576" y="4830136"/>
            <a:chExt cx="1329096" cy="1749271"/>
          </a:xfrm>
        </p:grpSpPr>
        <p:grpSp>
          <p:nvGrpSpPr>
            <p:cNvPr id="83" name="Group 77">
              <a:extLst>
                <a:ext uri="{FF2B5EF4-FFF2-40B4-BE49-F238E27FC236}">
                  <a16:creationId xmlns:a16="http://schemas.microsoft.com/office/drawing/2014/main" id="{4B587573-7531-494D-AAD0-65AE5656F621}"/>
                </a:ext>
              </a:extLst>
            </p:cNvPr>
            <p:cNvGrpSpPr/>
            <p:nvPr/>
          </p:nvGrpSpPr>
          <p:grpSpPr>
            <a:xfrm>
              <a:off x="7955576" y="4830136"/>
              <a:ext cx="1329096" cy="1749271"/>
              <a:chOff x="6285507" y="4056652"/>
              <a:chExt cx="1361612" cy="1952296"/>
            </a:xfrm>
          </p:grpSpPr>
          <p:grpSp>
            <p:nvGrpSpPr>
              <p:cNvPr id="85" name="Group 2">
                <a:extLst>
                  <a:ext uri="{FF2B5EF4-FFF2-40B4-BE49-F238E27FC236}">
                    <a16:creationId xmlns:a16="http://schemas.microsoft.com/office/drawing/2014/main" id="{A02AC511-F790-49A6-B5C1-8B0398E1F43C}"/>
                  </a:ext>
                </a:extLst>
              </p:cNvPr>
              <p:cNvGrpSpPr/>
              <p:nvPr/>
            </p:nvGrpSpPr>
            <p:grpSpPr>
              <a:xfrm>
                <a:off x="6285507" y="4056652"/>
                <a:ext cx="1361612" cy="1952296"/>
                <a:chOff x="5808789" y="2272281"/>
                <a:chExt cx="1993536" cy="2858355"/>
              </a:xfrm>
            </p:grpSpPr>
            <p:sp>
              <p:nvSpPr>
                <p:cNvPr id="87" name="Rectangle 81">
                  <a:extLst>
                    <a:ext uri="{FF2B5EF4-FFF2-40B4-BE49-F238E27FC236}">
                      <a16:creationId xmlns:a16="http://schemas.microsoft.com/office/drawing/2014/main" id="{EF12B9F8-4373-409F-A1C2-D9229D395179}"/>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defTabSz="844448">
                    <a:defRPr/>
                  </a:pPr>
                  <a:endParaRPr lang="en-US" sz="1662" kern="0">
                    <a:solidFill>
                      <a:srgbClr val="13294B"/>
                    </a:solidFill>
                  </a:endParaRPr>
                </a:p>
              </p:txBody>
            </p:sp>
            <p:grpSp>
              <p:nvGrpSpPr>
                <p:cNvPr id="88" name="Group 78">
                  <a:extLst>
                    <a:ext uri="{FF2B5EF4-FFF2-40B4-BE49-F238E27FC236}">
                      <a16:creationId xmlns:a16="http://schemas.microsoft.com/office/drawing/2014/main" id="{5BE9595D-7F6F-4831-B219-3A616F7AA8AE}"/>
                    </a:ext>
                  </a:extLst>
                </p:cNvPr>
                <p:cNvGrpSpPr/>
                <p:nvPr/>
              </p:nvGrpSpPr>
              <p:grpSpPr>
                <a:xfrm>
                  <a:off x="5808789" y="2272281"/>
                  <a:ext cx="1993536" cy="1989348"/>
                  <a:chOff x="8140701" y="1890712"/>
                  <a:chExt cx="1511300" cy="1508125"/>
                </a:xfrm>
              </p:grpSpPr>
              <p:sp>
                <p:nvSpPr>
                  <p:cNvPr id="89" name="Freeform 25">
                    <a:extLst>
                      <a:ext uri="{FF2B5EF4-FFF2-40B4-BE49-F238E27FC236}">
                        <a16:creationId xmlns:a16="http://schemas.microsoft.com/office/drawing/2014/main" id="{3476D03D-2C35-4EB9-AE24-A2241765F4B1}"/>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sp>
                <p:nvSpPr>
                  <p:cNvPr id="90" name="Freeform 26">
                    <a:extLst>
                      <a:ext uri="{FF2B5EF4-FFF2-40B4-BE49-F238E27FC236}">
                        <a16:creationId xmlns:a16="http://schemas.microsoft.com/office/drawing/2014/main" id="{999E08A0-8E1E-4500-8ABD-B17C16A78D37}"/>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grpSp>
          </p:grpSp>
          <p:sp>
            <p:nvSpPr>
              <p:cNvPr id="86" name="TextBox 80">
                <a:extLst>
                  <a:ext uri="{FF2B5EF4-FFF2-40B4-BE49-F238E27FC236}">
                    <a16:creationId xmlns:a16="http://schemas.microsoft.com/office/drawing/2014/main" id="{4C9A9D77-417A-46FE-9490-F27580CDF3F3}"/>
                  </a:ext>
                </a:extLst>
              </p:cNvPr>
              <p:cNvSpPr txBox="1"/>
              <p:nvPr/>
            </p:nvSpPr>
            <p:spPr>
              <a:xfrm>
                <a:off x="6371735" y="4575736"/>
                <a:ext cx="1189156" cy="388511"/>
              </a:xfrm>
              <a:prstGeom prst="rect">
                <a:avLst/>
              </a:prstGeom>
              <a:noFill/>
            </p:spPr>
            <p:txBody>
              <a:bodyPr wrap="square" rtlCol="0" anchor="ctr">
                <a:spAutoFit/>
              </a:bodyPr>
              <a:lstStyle/>
              <a:p>
                <a:pPr algn="ctr"/>
                <a:r>
                  <a:rPr lang="en-US" sz="1662" b="1" kern="0" dirty="0">
                    <a:solidFill>
                      <a:srgbClr val="13294B"/>
                    </a:solidFill>
                    <a:cs typeface="Arial" panose="020B0604020202020204" pitchFamily="34" charset="0"/>
                  </a:rPr>
                  <a:t>2018</a:t>
                </a:r>
                <a:endParaRPr lang="en-US" sz="1662" b="1" dirty="0">
                  <a:solidFill>
                    <a:srgbClr val="13294B"/>
                  </a:solidFill>
                </a:endParaRPr>
              </a:p>
            </p:txBody>
          </p:sp>
        </p:grpSp>
        <p:pic>
          <p:nvPicPr>
            <p:cNvPr id="84" name="Picture 2" descr="http://www.indicedeafloramiento.ieo.es/ue_logo.jpg">
              <a:extLst>
                <a:ext uri="{FF2B5EF4-FFF2-40B4-BE49-F238E27FC236}">
                  <a16:creationId xmlns:a16="http://schemas.microsoft.com/office/drawing/2014/main" id="{55799513-6048-427D-BBAF-917368E2AC3A}"/>
                </a:ext>
              </a:extLst>
            </p:cNvPr>
            <p:cNvPicPr>
              <a:picLocks noChangeAspect="1" noChangeArrowheads="1"/>
            </p:cNvPicPr>
            <p:nvPr/>
          </p:nvPicPr>
          <p:blipFill>
            <a:blip r:embed="rId2" cstate="screen"/>
            <a:srcRect/>
            <a:stretch>
              <a:fillRect/>
            </a:stretch>
          </p:blipFill>
          <p:spPr bwMode="auto">
            <a:xfrm>
              <a:off x="8717098" y="5885543"/>
              <a:ext cx="353468" cy="235070"/>
            </a:xfrm>
            <a:prstGeom prst="rect">
              <a:avLst/>
            </a:prstGeom>
            <a:noFill/>
          </p:spPr>
        </p:pic>
      </p:grpSp>
    </p:spTree>
    <p:extLst>
      <p:ext uri="{BB962C8B-B14F-4D97-AF65-F5344CB8AC3E}">
        <p14:creationId xmlns:p14="http://schemas.microsoft.com/office/powerpoint/2010/main" val="81211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linds(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randombar(horizontal)">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randombar(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randombar(horizontal)">
                                      <p:cBhvr>
                                        <p:cTn id="3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Perché il Regolamento UE sulla Privacy</a:t>
            </a:r>
          </a:p>
        </p:txBody>
      </p:sp>
      <p:sp>
        <p:nvSpPr>
          <p:cNvPr id="4" name="Line 4"/>
          <p:cNvSpPr>
            <a:spLocks noChangeShapeType="1"/>
          </p:cNvSpPr>
          <p:nvPr/>
        </p:nvSpPr>
        <p:spPr bwMode="gray">
          <a:xfrm flipH="1">
            <a:off x="4595382" y="2498583"/>
            <a:ext cx="0" cy="1334141"/>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5" name="Line 5"/>
          <p:cNvSpPr>
            <a:spLocks noChangeShapeType="1"/>
          </p:cNvSpPr>
          <p:nvPr/>
        </p:nvSpPr>
        <p:spPr bwMode="gray">
          <a:xfrm flipH="1">
            <a:off x="4994159" y="2800597"/>
            <a:ext cx="0" cy="1032127"/>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6" name="Line 6"/>
          <p:cNvSpPr>
            <a:spLocks noChangeShapeType="1"/>
          </p:cNvSpPr>
          <p:nvPr/>
        </p:nvSpPr>
        <p:spPr bwMode="gray">
          <a:xfrm flipH="1">
            <a:off x="5392935" y="3155391"/>
            <a:ext cx="0" cy="677333"/>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7" name="Line 7"/>
          <p:cNvSpPr>
            <a:spLocks noChangeShapeType="1"/>
          </p:cNvSpPr>
          <p:nvPr/>
        </p:nvSpPr>
        <p:spPr bwMode="gray">
          <a:xfrm flipH="1">
            <a:off x="5791711" y="3499922"/>
            <a:ext cx="0" cy="332802"/>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8" name="Line 8"/>
          <p:cNvSpPr>
            <a:spLocks noChangeShapeType="1"/>
          </p:cNvSpPr>
          <p:nvPr/>
        </p:nvSpPr>
        <p:spPr bwMode="gray">
          <a:xfrm flipV="1">
            <a:off x="6551146" y="3433948"/>
            <a:ext cx="637749" cy="0"/>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9" name="Line 9"/>
          <p:cNvSpPr>
            <a:spLocks noChangeShapeType="1"/>
          </p:cNvSpPr>
          <p:nvPr/>
        </p:nvSpPr>
        <p:spPr bwMode="gray">
          <a:xfrm flipV="1">
            <a:off x="6156768" y="3101146"/>
            <a:ext cx="1032127" cy="0"/>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10" name="Line 10"/>
          <p:cNvSpPr>
            <a:spLocks noChangeShapeType="1"/>
          </p:cNvSpPr>
          <p:nvPr/>
        </p:nvSpPr>
        <p:spPr bwMode="gray">
          <a:xfrm flipV="1">
            <a:off x="5746263" y="2768343"/>
            <a:ext cx="1442632" cy="0"/>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11" name="Line 11"/>
          <p:cNvSpPr>
            <a:spLocks noChangeShapeType="1"/>
          </p:cNvSpPr>
          <p:nvPr/>
        </p:nvSpPr>
        <p:spPr bwMode="gray">
          <a:xfrm flipV="1">
            <a:off x="5362148" y="2437007"/>
            <a:ext cx="1826747" cy="0"/>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12" name="Line 12"/>
          <p:cNvSpPr>
            <a:spLocks noChangeShapeType="1"/>
          </p:cNvSpPr>
          <p:nvPr/>
        </p:nvSpPr>
        <p:spPr bwMode="gray">
          <a:xfrm flipV="1">
            <a:off x="4957507" y="2104205"/>
            <a:ext cx="2231388" cy="0"/>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13" name="Rectangle 13"/>
          <p:cNvSpPr>
            <a:spLocks noChangeArrowheads="1"/>
          </p:cNvSpPr>
          <p:nvPr/>
        </p:nvSpPr>
        <p:spPr bwMode="gray">
          <a:xfrm flipH="1">
            <a:off x="6081997" y="3153926"/>
            <a:ext cx="2634563" cy="237506"/>
          </a:xfrm>
          <a:prstGeom prst="rect">
            <a:avLst/>
          </a:prstGeom>
          <a:noFill/>
          <a:ln w="9525">
            <a:noFill/>
            <a:miter lim="800000"/>
            <a:headEnd/>
            <a:tailEnd/>
          </a:ln>
          <a:effectLst/>
        </p:spPr>
        <p:txBody>
          <a:bodyPr lIns="0" tIns="0" rIns="0" bIns="0" anchor="ctr"/>
          <a:lstStyle/>
          <a:p>
            <a:pPr marL="1467" lvl="1" indent="104090" algn="r" defTabSz="844448" eaLnBrk="0" hangingPunct="0">
              <a:spcBef>
                <a:spcPct val="50000"/>
              </a:spcBef>
              <a:buClr>
                <a:srgbClr val="009ACC"/>
              </a:buClr>
              <a:defRPr/>
            </a:pPr>
            <a:r>
              <a:rPr lang="en-US" sz="1293" b="1" kern="0" dirty="0" err="1">
                <a:solidFill>
                  <a:srgbClr val="13294B"/>
                </a:solidFill>
              </a:rPr>
              <a:t>Economia</a:t>
            </a:r>
            <a:r>
              <a:rPr lang="en-US" sz="1293" b="1" kern="0" dirty="0">
                <a:solidFill>
                  <a:srgbClr val="13294B"/>
                </a:solidFill>
              </a:rPr>
              <a:t> </a:t>
            </a:r>
            <a:r>
              <a:rPr lang="en-US" sz="1293" b="1" kern="0" dirty="0" err="1">
                <a:solidFill>
                  <a:srgbClr val="13294B"/>
                </a:solidFill>
              </a:rPr>
              <a:t>digitale</a:t>
            </a:r>
            <a:endParaRPr lang="en-US" sz="1293" b="1" kern="0" dirty="0">
              <a:solidFill>
                <a:srgbClr val="13294B"/>
              </a:solidFill>
            </a:endParaRPr>
          </a:p>
        </p:txBody>
      </p:sp>
      <p:sp>
        <p:nvSpPr>
          <p:cNvPr id="14" name="Rectangle 14"/>
          <p:cNvSpPr>
            <a:spLocks noChangeArrowheads="1"/>
          </p:cNvSpPr>
          <p:nvPr/>
        </p:nvSpPr>
        <p:spPr bwMode="gray">
          <a:xfrm flipH="1">
            <a:off x="5659763" y="2818191"/>
            <a:ext cx="3056797" cy="237506"/>
          </a:xfrm>
          <a:prstGeom prst="rect">
            <a:avLst/>
          </a:prstGeom>
          <a:noFill/>
          <a:ln w="9525">
            <a:noFill/>
            <a:miter lim="800000"/>
            <a:headEnd/>
            <a:tailEnd/>
          </a:ln>
          <a:effectLst/>
        </p:spPr>
        <p:txBody>
          <a:bodyPr lIns="0" tIns="0" rIns="0" bIns="0" anchor="ctr"/>
          <a:lstStyle/>
          <a:p>
            <a:pPr marL="1467" lvl="1" indent="104090" algn="r" defTabSz="844448" eaLnBrk="0" hangingPunct="0">
              <a:spcBef>
                <a:spcPct val="50000"/>
              </a:spcBef>
              <a:buClr>
                <a:srgbClr val="009ACC"/>
              </a:buClr>
            </a:pPr>
            <a:r>
              <a:rPr lang="it-IT" sz="1293" b="1" dirty="0">
                <a:solidFill>
                  <a:srgbClr val="13294B"/>
                </a:solidFill>
              </a:rPr>
              <a:t>Scambio di dati tra stati UE - </a:t>
            </a:r>
            <a:r>
              <a:rPr lang="it-IT" sz="1293" b="1" dirty="0" err="1">
                <a:solidFill>
                  <a:srgbClr val="13294B"/>
                </a:solidFill>
              </a:rPr>
              <a:t>UE</a:t>
            </a:r>
            <a:endParaRPr lang="en-US" sz="1293" b="1" kern="0" dirty="0">
              <a:solidFill>
                <a:srgbClr val="13294B"/>
              </a:solidFill>
            </a:endParaRPr>
          </a:p>
        </p:txBody>
      </p:sp>
      <p:sp>
        <p:nvSpPr>
          <p:cNvPr id="15" name="Rectangle 15"/>
          <p:cNvSpPr>
            <a:spLocks noChangeArrowheads="1"/>
          </p:cNvSpPr>
          <p:nvPr/>
        </p:nvSpPr>
        <p:spPr bwMode="gray">
          <a:xfrm flipH="1">
            <a:off x="5307902" y="2485389"/>
            <a:ext cx="3408658" cy="237506"/>
          </a:xfrm>
          <a:prstGeom prst="rect">
            <a:avLst/>
          </a:prstGeom>
          <a:noFill/>
          <a:ln w="9525">
            <a:noFill/>
            <a:miter lim="800000"/>
            <a:headEnd/>
            <a:tailEnd/>
          </a:ln>
          <a:effectLst/>
        </p:spPr>
        <p:txBody>
          <a:bodyPr lIns="0" tIns="0" rIns="0" bIns="0" anchor="ctr"/>
          <a:lstStyle/>
          <a:p>
            <a:pPr marL="1467" lvl="1" indent="104090" algn="r" defTabSz="844448" eaLnBrk="0" hangingPunct="0">
              <a:spcBef>
                <a:spcPct val="50000"/>
              </a:spcBef>
              <a:buClr>
                <a:srgbClr val="009ACC"/>
              </a:buClr>
            </a:pPr>
            <a:r>
              <a:rPr lang="it-IT" sz="1293" b="1" dirty="0">
                <a:solidFill>
                  <a:srgbClr val="13294B"/>
                </a:solidFill>
              </a:rPr>
              <a:t>Scambio di dati tra stati UE - non UE</a:t>
            </a:r>
            <a:endParaRPr lang="en-US" sz="1293" b="1" kern="0" dirty="0">
              <a:solidFill>
                <a:srgbClr val="13294B"/>
              </a:solidFill>
            </a:endParaRPr>
          </a:p>
        </p:txBody>
      </p:sp>
      <p:sp>
        <p:nvSpPr>
          <p:cNvPr id="16" name="Rectangle 16"/>
          <p:cNvSpPr>
            <a:spLocks noChangeArrowheads="1"/>
          </p:cNvSpPr>
          <p:nvPr/>
        </p:nvSpPr>
        <p:spPr bwMode="gray">
          <a:xfrm flipH="1">
            <a:off x="4956040" y="2154053"/>
            <a:ext cx="3760520" cy="237506"/>
          </a:xfrm>
          <a:prstGeom prst="rect">
            <a:avLst/>
          </a:prstGeom>
          <a:noFill/>
          <a:ln w="9525">
            <a:noFill/>
            <a:miter lim="800000"/>
            <a:headEnd/>
            <a:tailEnd/>
          </a:ln>
          <a:effectLst/>
        </p:spPr>
        <p:txBody>
          <a:bodyPr lIns="0" tIns="0" rIns="0" bIns="0" anchor="ctr"/>
          <a:lstStyle/>
          <a:p>
            <a:pPr marL="1467" lvl="1" indent="104090" algn="r" defTabSz="844448" eaLnBrk="0" hangingPunct="0">
              <a:spcBef>
                <a:spcPct val="50000"/>
              </a:spcBef>
              <a:buClr>
                <a:srgbClr val="009ACC"/>
              </a:buClr>
            </a:pPr>
            <a:r>
              <a:rPr lang="it-IT" sz="1293" b="1" kern="0" dirty="0">
                <a:solidFill>
                  <a:srgbClr val="13294B"/>
                </a:solidFill>
              </a:rPr>
              <a:t>Diverse Autorità di controllo per paese</a:t>
            </a:r>
          </a:p>
        </p:txBody>
      </p:sp>
      <p:sp>
        <p:nvSpPr>
          <p:cNvPr id="17" name="Arc 17"/>
          <p:cNvSpPr>
            <a:spLocks/>
          </p:cNvSpPr>
          <p:nvPr/>
        </p:nvSpPr>
        <p:spPr bwMode="gray">
          <a:xfrm flipH="1" flipV="1">
            <a:off x="6191954" y="3433948"/>
            <a:ext cx="367988" cy="3987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18" name="Arc 18"/>
          <p:cNvSpPr>
            <a:spLocks/>
          </p:cNvSpPr>
          <p:nvPr/>
        </p:nvSpPr>
        <p:spPr bwMode="gray">
          <a:xfrm flipH="1" flipV="1">
            <a:off x="5791712" y="3101146"/>
            <a:ext cx="367989" cy="3987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19" name="Arc 19"/>
          <p:cNvSpPr>
            <a:spLocks/>
          </p:cNvSpPr>
          <p:nvPr/>
        </p:nvSpPr>
        <p:spPr bwMode="gray">
          <a:xfrm flipH="1" flipV="1">
            <a:off x="5392935" y="2768343"/>
            <a:ext cx="367989" cy="3987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20" name="Arc 20"/>
          <p:cNvSpPr>
            <a:spLocks/>
          </p:cNvSpPr>
          <p:nvPr/>
        </p:nvSpPr>
        <p:spPr bwMode="gray">
          <a:xfrm flipH="1" flipV="1">
            <a:off x="4994159" y="2437007"/>
            <a:ext cx="367989" cy="3987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21" name="Arc 21"/>
          <p:cNvSpPr>
            <a:spLocks/>
          </p:cNvSpPr>
          <p:nvPr/>
        </p:nvSpPr>
        <p:spPr bwMode="gray">
          <a:xfrm flipH="1" flipV="1">
            <a:off x="4595383" y="2104205"/>
            <a:ext cx="367989" cy="3987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22" name="Rectangle 22"/>
          <p:cNvSpPr>
            <a:spLocks noChangeArrowheads="1"/>
          </p:cNvSpPr>
          <p:nvPr>
            <p:custDataLst>
              <p:tags r:id="rId1"/>
            </p:custDataLst>
          </p:nvPr>
        </p:nvSpPr>
        <p:spPr bwMode="gray">
          <a:xfrm flipV="1">
            <a:off x="3598441" y="4439708"/>
            <a:ext cx="1993882" cy="237506"/>
          </a:xfrm>
          <a:prstGeom prst="rect">
            <a:avLst/>
          </a:prstGeom>
          <a:noFill/>
          <a:ln w="9525">
            <a:noFill/>
            <a:miter lim="800000"/>
            <a:headEnd/>
            <a:tailEnd/>
          </a:ln>
          <a:effectLst/>
        </p:spPr>
        <p:txBody>
          <a:bodyPr/>
          <a:lstStyle/>
          <a:p>
            <a:pPr marL="1467" lvl="1" indent="104090" defTabSz="844448" eaLnBrk="0" hangingPunct="0">
              <a:spcBef>
                <a:spcPct val="50000"/>
              </a:spcBef>
              <a:buClr>
                <a:srgbClr val="009ACC"/>
              </a:buClr>
              <a:buFont typeface="Arial" charset="0"/>
              <a:buChar char="–"/>
              <a:defRPr/>
            </a:pPr>
            <a:r>
              <a:rPr lang="en-US" sz="1662" b="1" kern="0">
                <a:solidFill>
                  <a:srgbClr val="13294B"/>
                </a:solidFill>
              </a:rPr>
              <a:t>Text</a:t>
            </a:r>
            <a:endParaRPr lang="en-US" sz="1662" kern="0">
              <a:solidFill>
                <a:srgbClr val="13294B"/>
              </a:solidFill>
            </a:endParaRPr>
          </a:p>
        </p:txBody>
      </p:sp>
      <p:sp>
        <p:nvSpPr>
          <p:cNvPr id="23" name="Line 23"/>
          <p:cNvSpPr>
            <a:spLocks noChangeShapeType="1"/>
          </p:cNvSpPr>
          <p:nvPr>
            <p:custDataLst>
              <p:tags r:id="rId2"/>
            </p:custDataLst>
          </p:nvPr>
        </p:nvSpPr>
        <p:spPr bwMode="gray">
          <a:xfrm>
            <a:off x="4196606" y="2800597"/>
            <a:ext cx="0" cy="1032127"/>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24" name="Line 24"/>
          <p:cNvSpPr>
            <a:spLocks noChangeShapeType="1"/>
          </p:cNvSpPr>
          <p:nvPr>
            <p:custDataLst>
              <p:tags r:id="rId3"/>
            </p:custDataLst>
          </p:nvPr>
        </p:nvSpPr>
        <p:spPr bwMode="gray">
          <a:xfrm>
            <a:off x="3797830" y="3155391"/>
            <a:ext cx="0" cy="677333"/>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25" name="Line 25"/>
          <p:cNvSpPr>
            <a:spLocks noChangeShapeType="1"/>
          </p:cNvSpPr>
          <p:nvPr>
            <p:custDataLst>
              <p:tags r:id="rId4"/>
            </p:custDataLst>
          </p:nvPr>
        </p:nvSpPr>
        <p:spPr bwMode="gray">
          <a:xfrm>
            <a:off x="3399053" y="3499922"/>
            <a:ext cx="0" cy="332802"/>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26" name="Line 26"/>
          <p:cNvSpPr>
            <a:spLocks noChangeShapeType="1"/>
          </p:cNvSpPr>
          <p:nvPr>
            <p:custDataLst>
              <p:tags r:id="rId5"/>
            </p:custDataLst>
          </p:nvPr>
        </p:nvSpPr>
        <p:spPr bwMode="gray">
          <a:xfrm flipH="1" flipV="1">
            <a:off x="2001871" y="3433948"/>
            <a:ext cx="637748" cy="0"/>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27" name="Line 27"/>
          <p:cNvSpPr>
            <a:spLocks noChangeShapeType="1"/>
          </p:cNvSpPr>
          <p:nvPr>
            <p:custDataLst>
              <p:tags r:id="rId6"/>
            </p:custDataLst>
          </p:nvPr>
        </p:nvSpPr>
        <p:spPr bwMode="gray">
          <a:xfrm flipH="1" flipV="1">
            <a:off x="2001871" y="3101146"/>
            <a:ext cx="1032127" cy="0"/>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28" name="Line 28"/>
          <p:cNvSpPr>
            <a:spLocks noChangeShapeType="1"/>
          </p:cNvSpPr>
          <p:nvPr>
            <p:custDataLst>
              <p:tags r:id="rId7"/>
            </p:custDataLst>
          </p:nvPr>
        </p:nvSpPr>
        <p:spPr bwMode="gray">
          <a:xfrm flipH="1" flipV="1">
            <a:off x="2001871" y="2768343"/>
            <a:ext cx="1442632" cy="0"/>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29" name="Line 29"/>
          <p:cNvSpPr>
            <a:spLocks noChangeShapeType="1"/>
          </p:cNvSpPr>
          <p:nvPr>
            <p:custDataLst>
              <p:tags r:id="rId8"/>
            </p:custDataLst>
          </p:nvPr>
        </p:nvSpPr>
        <p:spPr bwMode="gray">
          <a:xfrm flipH="1" flipV="1">
            <a:off x="2001871" y="2437007"/>
            <a:ext cx="1826747" cy="0"/>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30" name="Line 30"/>
          <p:cNvSpPr>
            <a:spLocks noChangeShapeType="1"/>
          </p:cNvSpPr>
          <p:nvPr>
            <p:custDataLst>
              <p:tags r:id="rId9"/>
            </p:custDataLst>
          </p:nvPr>
        </p:nvSpPr>
        <p:spPr bwMode="gray">
          <a:xfrm flipH="1" flipV="1">
            <a:off x="2001871" y="2104205"/>
            <a:ext cx="2231388" cy="0"/>
          </a:xfrm>
          <a:prstGeom prst="line">
            <a:avLst/>
          </a:prstGeom>
          <a:noFill/>
          <a:ln w="9525">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31" name="Rectangle 31"/>
          <p:cNvSpPr>
            <a:spLocks noChangeArrowheads="1"/>
          </p:cNvSpPr>
          <p:nvPr>
            <p:custDataLst>
              <p:tags r:id="rId10"/>
            </p:custDataLst>
          </p:nvPr>
        </p:nvSpPr>
        <p:spPr bwMode="gray">
          <a:xfrm>
            <a:off x="276225" y="3253214"/>
            <a:ext cx="2832543" cy="138217"/>
          </a:xfrm>
          <a:prstGeom prst="rect">
            <a:avLst/>
          </a:prstGeom>
          <a:noFill/>
          <a:ln w="9525">
            <a:noFill/>
            <a:miter lim="800000"/>
            <a:headEnd/>
            <a:tailEnd/>
          </a:ln>
          <a:effectLst/>
        </p:spPr>
        <p:txBody>
          <a:bodyPr lIns="0" tIns="0" rIns="0" bIns="0" anchor="ctr"/>
          <a:lstStyle/>
          <a:p>
            <a:pPr marL="1467" lvl="1" indent="104090" defTabSz="844448" eaLnBrk="0" hangingPunct="0">
              <a:spcBef>
                <a:spcPct val="50000"/>
              </a:spcBef>
              <a:buClr>
                <a:srgbClr val="009ACC"/>
              </a:buClr>
              <a:defRPr/>
            </a:pPr>
            <a:r>
              <a:rPr lang="en-US" sz="1293" b="1" kern="0" dirty="0" err="1">
                <a:solidFill>
                  <a:srgbClr val="13294B"/>
                </a:solidFill>
              </a:rPr>
              <a:t>Aumento</a:t>
            </a:r>
            <a:r>
              <a:rPr lang="en-US" sz="1293" b="1" kern="0" dirty="0">
                <a:solidFill>
                  <a:srgbClr val="13294B"/>
                </a:solidFill>
              </a:rPr>
              <a:t> </a:t>
            </a:r>
            <a:r>
              <a:rPr lang="en-US" sz="1293" b="1" kern="0" dirty="0" err="1">
                <a:solidFill>
                  <a:srgbClr val="13294B"/>
                </a:solidFill>
              </a:rPr>
              <a:t>della</a:t>
            </a:r>
            <a:r>
              <a:rPr lang="en-US" sz="1293" b="1" kern="0" dirty="0">
                <a:solidFill>
                  <a:srgbClr val="13294B"/>
                </a:solidFill>
              </a:rPr>
              <a:t> </a:t>
            </a:r>
            <a:r>
              <a:rPr lang="en-US" sz="1293" b="1" kern="0" dirty="0" err="1">
                <a:solidFill>
                  <a:srgbClr val="13294B"/>
                </a:solidFill>
              </a:rPr>
              <a:t>quantità</a:t>
            </a:r>
            <a:r>
              <a:rPr lang="en-US" sz="1293" b="1" kern="0" dirty="0">
                <a:solidFill>
                  <a:srgbClr val="13294B"/>
                </a:solidFill>
              </a:rPr>
              <a:t> </a:t>
            </a:r>
            <a:r>
              <a:rPr lang="en-US" sz="1293" b="1" kern="0" dirty="0" err="1">
                <a:solidFill>
                  <a:srgbClr val="13294B"/>
                </a:solidFill>
              </a:rPr>
              <a:t>dati</a:t>
            </a:r>
            <a:r>
              <a:rPr lang="en-US" sz="1293" b="1" kern="0" dirty="0">
                <a:solidFill>
                  <a:srgbClr val="13294B"/>
                </a:solidFill>
              </a:rPr>
              <a:t> </a:t>
            </a:r>
            <a:r>
              <a:rPr lang="en-US" sz="1293" b="1" kern="0" dirty="0" err="1">
                <a:solidFill>
                  <a:srgbClr val="13294B"/>
                </a:solidFill>
              </a:rPr>
              <a:t>diffusi</a:t>
            </a:r>
            <a:endParaRPr lang="en-US" sz="1293" b="1" kern="0" dirty="0">
              <a:solidFill>
                <a:srgbClr val="13294B"/>
              </a:solidFill>
            </a:endParaRPr>
          </a:p>
        </p:txBody>
      </p:sp>
      <p:sp>
        <p:nvSpPr>
          <p:cNvPr id="32" name="Rectangle 32"/>
          <p:cNvSpPr>
            <a:spLocks noChangeArrowheads="1"/>
          </p:cNvSpPr>
          <p:nvPr>
            <p:custDataLst>
              <p:tags r:id="rId11"/>
            </p:custDataLst>
          </p:nvPr>
        </p:nvSpPr>
        <p:spPr bwMode="gray">
          <a:xfrm>
            <a:off x="276225" y="2831407"/>
            <a:ext cx="3254777" cy="224289"/>
          </a:xfrm>
          <a:prstGeom prst="rect">
            <a:avLst/>
          </a:prstGeom>
          <a:noFill/>
          <a:ln w="9525">
            <a:noFill/>
            <a:miter lim="800000"/>
            <a:headEnd/>
            <a:tailEnd/>
          </a:ln>
          <a:effectLst/>
        </p:spPr>
        <p:txBody>
          <a:bodyPr lIns="0" tIns="0" rIns="0" bIns="0" anchor="ctr"/>
          <a:lstStyle/>
          <a:p>
            <a:pPr marL="1467" lvl="1" indent="104090" defTabSz="844448" eaLnBrk="0" hangingPunct="0">
              <a:spcBef>
                <a:spcPct val="50000"/>
              </a:spcBef>
              <a:buClr>
                <a:srgbClr val="009ACC"/>
              </a:buClr>
            </a:pPr>
            <a:r>
              <a:rPr lang="it-IT" sz="1293" b="1" dirty="0">
                <a:solidFill>
                  <a:srgbClr val="13294B"/>
                </a:solidFill>
              </a:rPr>
              <a:t>Tecnologia vs Adeguamento normativo</a:t>
            </a:r>
            <a:endParaRPr lang="en-US" sz="1293" b="1" kern="0" dirty="0">
              <a:solidFill>
                <a:srgbClr val="13294B"/>
              </a:solidFill>
            </a:endParaRPr>
          </a:p>
        </p:txBody>
      </p:sp>
      <p:sp>
        <p:nvSpPr>
          <p:cNvPr id="33" name="Rectangle 33"/>
          <p:cNvSpPr>
            <a:spLocks noChangeArrowheads="1"/>
          </p:cNvSpPr>
          <p:nvPr>
            <p:custDataLst>
              <p:tags r:id="rId12"/>
            </p:custDataLst>
          </p:nvPr>
        </p:nvSpPr>
        <p:spPr bwMode="gray">
          <a:xfrm>
            <a:off x="487400" y="2485389"/>
            <a:ext cx="3395463" cy="237506"/>
          </a:xfrm>
          <a:prstGeom prst="rect">
            <a:avLst/>
          </a:prstGeom>
          <a:noFill/>
          <a:ln w="9525">
            <a:noFill/>
            <a:miter lim="800000"/>
            <a:headEnd/>
            <a:tailEnd/>
          </a:ln>
          <a:effectLst/>
        </p:spPr>
        <p:txBody>
          <a:bodyPr lIns="0" tIns="0" rIns="0" bIns="0" anchor="ctr"/>
          <a:lstStyle/>
          <a:p>
            <a:pPr marL="1467" lvl="1" indent="104090" defTabSz="844448" eaLnBrk="0" hangingPunct="0">
              <a:spcBef>
                <a:spcPct val="50000"/>
              </a:spcBef>
              <a:buClr>
                <a:srgbClr val="009ACC"/>
              </a:buClr>
              <a:defRPr/>
            </a:pPr>
            <a:r>
              <a:rPr lang="en-US" sz="1293" b="1" kern="0" dirty="0">
                <a:solidFill>
                  <a:srgbClr val="13294B"/>
                </a:solidFill>
              </a:rPr>
              <a:t>Diverse </a:t>
            </a:r>
            <a:r>
              <a:rPr lang="en-US" sz="1293" b="1" kern="0" dirty="0" err="1">
                <a:solidFill>
                  <a:srgbClr val="13294B"/>
                </a:solidFill>
              </a:rPr>
              <a:t>Linee</a:t>
            </a:r>
            <a:r>
              <a:rPr lang="en-US" sz="1293" b="1" kern="0" dirty="0">
                <a:solidFill>
                  <a:srgbClr val="13294B"/>
                </a:solidFill>
              </a:rPr>
              <a:t> </a:t>
            </a:r>
            <a:r>
              <a:rPr lang="en-US" sz="1293" b="1" kern="0" dirty="0" err="1">
                <a:solidFill>
                  <a:srgbClr val="13294B"/>
                </a:solidFill>
              </a:rPr>
              <a:t>di</a:t>
            </a:r>
            <a:r>
              <a:rPr lang="en-US" sz="1293" b="1" kern="0" dirty="0">
                <a:solidFill>
                  <a:srgbClr val="13294B"/>
                </a:solidFill>
              </a:rPr>
              <a:t> </a:t>
            </a:r>
            <a:r>
              <a:rPr lang="en-US" sz="1293" b="1" kern="0" dirty="0" err="1">
                <a:solidFill>
                  <a:srgbClr val="13294B"/>
                </a:solidFill>
              </a:rPr>
              <a:t>gestione</a:t>
            </a:r>
            <a:r>
              <a:rPr lang="en-US" sz="1293" b="1" kern="0" dirty="0">
                <a:solidFill>
                  <a:srgbClr val="13294B"/>
                </a:solidFill>
              </a:rPr>
              <a:t> </a:t>
            </a:r>
            <a:r>
              <a:rPr lang="en-US" sz="1293" b="1" kern="0" dirty="0" err="1">
                <a:solidFill>
                  <a:srgbClr val="13294B"/>
                </a:solidFill>
              </a:rPr>
              <a:t>tra</a:t>
            </a:r>
            <a:r>
              <a:rPr lang="en-US" sz="1293" b="1" kern="0" dirty="0">
                <a:solidFill>
                  <a:srgbClr val="13294B"/>
                </a:solidFill>
              </a:rPr>
              <a:t> </a:t>
            </a:r>
            <a:r>
              <a:rPr lang="en-US" sz="1293" b="1" kern="0" dirty="0" err="1">
                <a:solidFill>
                  <a:srgbClr val="13294B"/>
                </a:solidFill>
              </a:rPr>
              <a:t>paesi</a:t>
            </a:r>
            <a:r>
              <a:rPr lang="en-US" sz="1293" b="1" kern="0" dirty="0">
                <a:solidFill>
                  <a:srgbClr val="13294B"/>
                </a:solidFill>
              </a:rPr>
              <a:t> UE</a:t>
            </a:r>
          </a:p>
        </p:txBody>
      </p:sp>
      <p:sp>
        <p:nvSpPr>
          <p:cNvPr id="34" name="Rectangle 34"/>
          <p:cNvSpPr>
            <a:spLocks noChangeArrowheads="1"/>
          </p:cNvSpPr>
          <p:nvPr>
            <p:custDataLst>
              <p:tags r:id="rId13"/>
            </p:custDataLst>
          </p:nvPr>
        </p:nvSpPr>
        <p:spPr bwMode="gray">
          <a:xfrm>
            <a:off x="487400" y="2154053"/>
            <a:ext cx="3747325" cy="237506"/>
          </a:xfrm>
          <a:prstGeom prst="rect">
            <a:avLst/>
          </a:prstGeom>
          <a:noFill/>
          <a:ln w="9525">
            <a:noFill/>
            <a:miter lim="800000"/>
            <a:headEnd/>
            <a:tailEnd/>
          </a:ln>
          <a:effectLst/>
        </p:spPr>
        <p:txBody>
          <a:bodyPr lIns="0" tIns="0" rIns="0" bIns="0" anchor="ctr"/>
          <a:lstStyle/>
          <a:p>
            <a:pPr marL="1467" lvl="1" indent="104090" defTabSz="844448" eaLnBrk="0" hangingPunct="0">
              <a:spcBef>
                <a:spcPct val="50000"/>
              </a:spcBef>
              <a:buClr>
                <a:srgbClr val="009ACC"/>
              </a:buClr>
            </a:pPr>
            <a:r>
              <a:rPr lang="en-US" sz="1293" b="1" kern="0" dirty="0" err="1">
                <a:solidFill>
                  <a:srgbClr val="13294B"/>
                </a:solidFill>
              </a:rPr>
              <a:t>Assenza</a:t>
            </a:r>
            <a:r>
              <a:rPr lang="en-US" sz="1293" b="1" kern="0" dirty="0">
                <a:solidFill>
                  <a:srgbClr val="13294B"/>
                </a:solidFill>
              </a:rPr>
              <a:t> </a:t>
            </a:r>
            <a:r>
              <a:rPr lang="en-US" sz="1293" b="1" kern="0" dirty="0" err="1">
                <a:solidFill>
                  <a:srgbClr val="13294B"/>
                </a:solidFill>
              </a:rPr>
              <a:t>di</a:t>
            </a:r>
            <a:r>
              <a:rPr lang="en-US" sz="1293" b="1" kern="0" dirty="0">
                <a:solidFill>
                  <a:srgbClr val="13294B"/>
                </a:solidFill>
              </a:rPr>
              <a:t> </a:t>
            </a:r>
            <a:r>
              <a:rPr lang="en-US" sz="1293" b="1" kern="0" dirty="0" err="1">
                <a:solidFill>
                  <a:srgbClr val="13294B"/>
                </a:solidFill>
              </a:rPr>
              <a:t>norme</a:t>
            </a:r>
            <a:r>
              <a:rPr lang="en-US" sz="1293" b="1" kern="0" dirty="0">
                <a:solidFill>
                  <a:srgbClr val="13294B"/>
                </a:solidFill>
              </a:rPr>
              <a:t> UE standard</a:t>
            </a:r>
          </a:p>
        </p:txBody>
      </p:sp>
      <p:sp>
        <p:nvSpPr>
          <p:cNvPr id="35" name="Arc 35"/>
          <p:cNvSpPr>
            <a:spLocks/>
          </p:cNvSpPr>
          <p:nvPr>
            <p:custDataLst>
              <p:tags r:id="rId14"/>
            </p:custDataLst>
          </p:nvPr>
        </p:nvSpPr>
        <p:spPr bwMode="gray">
          <a:xfrm flipV="1">
            <a:off x="2630823" y="3433948"/>
            <a:ext cx="367989" cy="3987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36" name="Arc 36"/>
          <p:cNvSpPr>
            <a:spLocks/>
          </p:cNvSpPr>
          <p:nvPr>
            <p:custDataLst>
              <p:tags r:id="rId15"/>
            </p:custDataLst>
          </p:nvPr>
        </p:nvSpPr>
        <p:spPr bwMode="gray">
          <a:xfrm flipV="1">
            <a:off x="3031065" y="3101146"/>
            <a:ext cx="367988" cy="3987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37" name="Arc 37"/>
          <p:cNvSpPr>
            <a:spLocks/>
          </p:cNvSpPr>
          <p:nvPr>
            <p:custDataLst>
              <p:tags r:id="rId16"/>
            </p:custDataLst>
          </p:nvPr>
        </p:nvSpPr>
        <p:spPr bwMode="gray">
          <a:xfrm flipV="1">
            <a:off x="3429842" y="2768343"/>
            <a:ext cx="367988" cy="3987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38" name="Arc 38"/>
          <p:cNvSpPr>
            <a:spLocks/>
          </p:cNvSpPr>
          <p:nvPr>
            <p:custDataLst>
              <p:tags r:id="rId17"/>
            </p:custDataLst>
          </p:nvPr>
        </p:nvSpPr>
        <p:spPr bwMode="gray">
          <a:xfrm flipV="1">
            <a:off x="3828618" y="2437007"/>
            <a:ext cx="367988" cy="3987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sp>
        <p:nvSpPr>
          <p:cNvPr id="39" name="Arc 39"/>
          <p:cNvSpPr>
            <a:spLocks/>
          </p:cNvSpPr>
          <p:nvPr>
            <p:custDataLst>
              <p:tags r:id="rId18"/>
            </p:custDataLst>
          </p:nvPr>
        </p:nvSpPr>
        <p:spPr bwMode="gray">
          <a:xfrm flipV="1">
            <a:off x="4227394" y="2104205"/>
            <a:ext cx="367988" cy="39877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9525" cap="rnd">
            <a:solidFill>
              <a:srgbClr val="C0C0C0"/>
            </a:solidFill>
            <a:round/>
            <a:headEnd type="none" w="sm" len="sm"/>
            <a:tailEnd type="none" w="sm" len="sm"/>
          </a:ln>
          <a:effectLst/>
        </p:spPr>
        <p:txBody>
          <a:bodyPr wrap="none" anchor="ctr"/>
          <a:lstStyle/>
          <a:p>
            <a:pPr defTabSz="844448">
              <a:defRPr/>
            </a:pPr>
            <a:endParaRPr lang="en-US" sz="1662" kern="0">
              <a:solidFill>
                <a:srgbClr val="13294B"/>
              </a:solidFill>
            </a:endParaRPr>
          </a:p>
        </p:txBody>
      </p:sp>
      <p:pic>
        <p:nvPicPr>
          <p:cNvPr id="40" name="Picture 266" descr="iStock_000038955730_Small.jpg"/>
          <p:cNvPicPr>
            <a:picLocks noChangeAspect="1"/>
          </p:cNvPicPr>
          <p:nvPr/>
        </p:nvPicPr>
        <p:blipFill>
          <a:blip r:embed="rId22" cstate="screen">
            <a:clrChange>
              <a:clrFrom>
                <a:srgbClr val="FFFFFF"/>
              </a:clrFrom>
              <a:clrTo>
                <a:srgbClr val="FFFFFF">
                  <a:alpha val="0"/>
                </a:srgbClr>
              </a:clrTo>
            </a:clrChange>
          </a:blip>
          <a:stretch>
            <a:fillRect/>
          </a:stretch>
        </p:blipFill>
        <p:spPr>
          <a:xfrm>
            <a:off x="3558857" y="1645128"/>
            <a:ext cx="2095042" cy="2053141"/>
          </a:xfrm>
          <a:prstGeom prst="rect">
            <a:avLst/>
          </a:prstGeom>
        </p:spPr>
      </p:pic>
      <p:sp>
        <p:nvSpPr>
          <p:cNvPr id="41" name="Rectangle 267"/>
          <p:cNvSpPr/>
          <p:nvPr/>
        </p:nvSpPr>
        <p:spPr>
          <a:xfrm>
            <a:off x="408231" y="5152228"/>
            <a:ext cx="8361109" cy="859659"/>
          </a:xfrm>
          <a:prstGeom prst="rect">
            <a:avLst/>
          </a:prstGeom>
          <a:effectLst>
            <a:outerShdw blurRad="76200" dist="12700" dir="8100000" sy="-23000" kx="800400" algn="br"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it-IT" sz="1662" dirty="0">
                <a:solidFill>
                  <a:srgbClr val="13294B"/>
                </a:solidFill>
              </a:rPr>
              <a:t>… garantire il principio che “</a:t>
            </a:r>
            <a:r>
              <a:rPr lang="it-IT" sz="1662" b="1" dirty="0">
                <a:solidFill>
                  <a:srgbClr val="13294B"/>
                </a:solidFill>
              </a:rPr>
              <a:t>ogni persona ha diritto alla protezione dei dati di carattere personale che la riguardano</a:t>
            </a:r>
            <a:r>
              <a:rPr lang="it-IT" sz="1662" dirty="0">
                <a:solidFill>
                  <a:srgbClr val="13294B"/>
                </a:solidFill>
              </a:rPr>
              <a:t>” </a:t>
            </a:r>
          </a:p>
          <a:p>
            <a:pPr algn="ctr"/>
            <a:r>
              <a:rPr lang="en-US" sz="1662" i="1" dirty="0" err="1">
                <a:solidFill>
                  <a:srgbClr val="13294B"/>
                </a:solidFill>
              </a:rPr>
              <a:t>Carta</a:t>
            </a:r>
            <a:r>
              <a:rPr lang="en-US" sz="1662" i="1" dirty="0">
                <a:solidFill>
                  <a:srgbClr val="13294B"/>
                </a:solidFill>
              </a:rPr>
              <a:t> </a:t>
            </a:r>
            <a:r>
              <a:rPr lang="en-US" sz="1662" i="1" dirty="0" err="1">
                <a:solidFill>
                  <a:srgbClr val="13294B"/>
                </a:solidFill>
              </a:rPr>
              <a:t>dei</a:t>
            </a:r>
            <a:r>
              <a:rPr lang="en-US" sz="1662" i="1" dirty="0">
                <a:solidFill>
                  <a:srgbClr val="13294B"/>
                </a:solidFill>
              </a:rPr>
              <a:t> </a:t>
            </a:r>
            <a:r>
              <a:rPr lang="en-US" sz="1662" i="1" dirty="0" err="1">
                <a:solidFill>
                  <a:srgbClr val="13294B"/>
                </a:solidFill>
              </a:rPr>
              <a:t>diritti</a:t>
            </a:r>
            <a:r>
              <a:rPr lang="en-US" sz="1662" i="1" dirty="0">
                <a:solidFill>
                  <a:srgbClr val="13294B"/>
                </a:solidFill>
              </a:rPr>
              <a:t> </a:t>
            </a:r>
            <a:r>
              <a:rPr lang="it-IT" sz="1662" i="1" dirty="0">
                <a:solidFill>
                  <a:srgbClr val="13294B"/>
                </a:solidFill>
              </a:rPr>
              <a:t>fondamentali dell’Unione europea</a:t>
            </a:r>
            <a:endParaRPr lang="en-US" sz="1662" i="1" dirty="0">
              <a:solidFill>
                <a:srgbClr val="13294B"/>
              </a:solidFill>
            </a:endParaRPr>
          </a:p>
        </p:txBody>
      </p:sp>
      <p:sp>
        <p:nvSpPr>
          <p:cNvPr id="42" name="Rectangle 268"/>
          <p:cNvSpPr/>
          <p:nvPr/>
        </p:nvSpPr>
        <p:spPr>
          <a:xfrm>
            <a:off x="3082379" y="4198106"/>
            <a:ext cx="3077321" cy="547201"/>
          </a:xfrm>
          <a:prstGeom prst="rect">
            <a:avLst/>
          </a:prstGeom>
        </p:spPr>
        <p:txBody>
          <a:bodyPr wrap="square">
            <a:spAutoFit/>
          </a:bodyPr>
          <a:lstStyle/>
          <a:p>
            <a:pPr algn="ctr"/>
            <a:r>
              <a:rPr lang="it-IT" sz="1478" dirty="0">
                <a:solidFill>
                  <a:srgbClr val="13294B"/>
                </a:solidFill>
                <a:effectLst>
                  <a:outerShdw blurRad="38100" dist="38100" dir="2700000" algn="tl">
                    <a:srgbClr val="000000">
                      <a:alpha val="43137"/>
                    </a:srgbClr>
                  </a:outerShdw>
                </a:effectLst>
              </a:rPr>
              <a:t>Molteplici aspetti interconnessi da </a:t>
            </a:r>
            <a:r>
              <a:rPr lang="it-IT" sz="1478" dirty="0" err="1">
                <a:solidFill>
                  <a:srgbClr val="13294B"/>
                </a:solidFill>
                <a:effectLst>
                  <a:outerShdw blurRad="38100" dist="38100" dir="2700000" algn="tl">
                    <a:srgbClr val="000000">
                      <a:alpha val="43137"/>
                    </a:srgbClr>
                  </a:outerShdw>
                </a:effectLst>
              </a:rPr>
              <a:t>normare</a:t>
            </a:r>
            <a:r>
              <a:rPr lang="it-IT" sz="1478" dirty="0">
                <a:solidFill>
                  <a:srgbClr val="13294B"/>
                </a:solidFill>
                <a:effectLst>
                  <a:outerShdw blurRad="38100" dist="38100" dir="2700000" algn="tl">
                    <a:srgbClr val="000000">
                      <a:alpha val="43137"/>
                    </a:srgbClr>
                  </a:outerShdw>
                </a:effectLst>
              </a:rPr>
              <a:t> con lo scopo di …</a:t>
            </a:r>
            <a:endParaRPr lang="en-US" sz="1478" dirty="0">
              <a:solidFill>
                <a:srgbClr val="13294B"/>
              </a:solidFill>
              <a:effectLst>
                <a:outerShdw blurRad="38100" dist="38100" dir="2700000" algn="tl">
                  <a:srgbClr val="000000">
                    <a:alpha val="43137"/>
                  </a:srgbClr>
                </a:outerShdw>
              </a:effectLst>
            </a:endParaRPr>
          </a:p>
        </p:txBody>
      </p:sp>
      <p:sp>
        <p:nvSpPr>
          <p:cNvPr id="43" name="Freeform 40"/>
          <p:cNvSpPr>
            <a:spLocks/>
          </p:cNvSpPr>
          <p:nvPr>
            <p:custDataLst>
              <p:tags r:id="rId19"/>
            </p:custDataLst>
          </p:nvPr>
        </p:nvSpPr>
        <p:spPr bwMode="gray">
          <a:xfrm flipV="1">
            <a:off x="2667476" y="3895788"/>
            <a:ext cx="3855815" cy="1329744"/>
          </a:xfrm>
          <a:custGeom>
            <a:avLst/>
            <a:gdLst/>
            <a:ahLst/>
            <a:cxnLst>
              <a:cxn ang="0">
                <a:pos x="226" y="907"/>
              </a:cxn>
              <a:cxn ang="0">
                <a:pos x="226" y="408"/>
              </a:cxn>
              <a:cxn ang="0">
                <a:pos x="0" y="408"/>
              </a:cxn>
              <a:cxn ang="0">
                <a:pos x="1315" y="0"/>
              </a:cxn>
              <a:cxn ang="0">
                <a:pos x="2630" y="408"/>
              </a:cxn>
              <a:cxn ang="0">
                <a:pos x="2404" y="408"/>
              </a:cxn>
              <a:cxn ang="0">
                <a:pos x="2404" y="907"/>
              </a:cxn>
            </a:cxnLst>
            <a:rect l="0" t="0" r="r" b="b"/>
            <a:pathLst>
              <a:path w="2630" h="907">
                <a:moveTo>
                  <a:pt x="226" y="907"/>
                </a:moveTo>
                <a:lnTo>
                  <a:pt x="226" y="408"/>
                </a:lnTo>
                <a:lnTo>
                  <a:pt x="0" y="408"/>
                </a:lnTo>
                <a:lnTo>
                  <a:pt x="1315" y="0"/>
                </a:lnTo>
                <a:lnTo>
                  <a:pt x="2630" y="408"/>
                </a:lnTo>
                <a:lnTo>
                  <a:pt x="2404" y="408"/>
                </a:lnTo>
                <a:lnTo>
                  <a:pt x="2404" y="907"/>
                </a:lnTo>
              </a:path>
            </a:pathLst>
          </a:custGeom>
          <a:solidFill>
            <a:srgbClr val="FFD200"/>
          </a:solidFill>
          <a:ln w="25400" cap="flat" cmpd="sng" algn="ctr">
            <a:noFill/>
            <a:prstDash val="solid"/>
            <a:headEnd/>
            <a:tailEnd/>
          </a:ln>
          <a:effectLst/>
        </p:spPr>
        <p:txBody>
          <a:bodyPr anchor="ctr"/>
          <a:lstStyle/>
          <a:p>
            <a:pPr marL="172995" defTabSz="844448">
              <a:defRPr/>
            </a:pPr>
            <a:endParaRPr lang="en-US" sz="1478" b="1" kern="0">
              <a:solidFill>
                <a:srgbClr val="13294B"/>
              </a:solidFill>
              <a:latin typeface="Arial"/>
            </a:endParaRPr>
          </a:p>
        </p:txBody>
      </p:sp>
    </p:spTree>
    <p:extLst>
      <p:ext uri="{BB962C8B-B14F-4D97-AF65-F5344CB8AC3E}">
        <p14:creationId xmlns:p14="http://schemas.microsoft.com/office/powerpoint/2010/main" val="34738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RGPD: posizione nelle fonti del diritto</a:t>
            </a:r>
          </a:p>
        </p:txBody>
      </p:sp>
      <p:sp>
        <p:nvSpPr>
          <p:cNvPr id="3" name="Segnaposto testo 2"/>
          <p:cNvSpPr>
            <a:spLocks noGrp="1"/>
          </p:cNvSpPr>
          <p:nvPr>
            <p:ph type="body" sz="quarter" idx="12"/>
          </p:nvPr>
        </p:nvSpPr>
        <p:spPr/>
        <p:txBody>
          <a:bodyPr/>
          <a:lstStyle/>
          <a:p>
            <a:r>
              <a:rPr lang="it-IT" dirty="0">
                <a:solidFill>
                  <a:srgbClr val="13294B"/>
                </a:solidFill>
              </a:rPr>
              <a:t>I </a:t>
            </a:r>
            <a:r>
              <a:rPr lang="it-IT" dirty="0">
                <a:solidFill>
                  <a:srgbClr val="13294B"/>
                </a:solidFill>
                <a:hlinkClick r:id="rId3" action="ppaction://hlinkfile" tooltip="Che cosa sono i Regolamenti UE?"/>
              </a:rPr>
              <a:t>regolamenti</a:t>
            </a:r>
            <a:r>
              <a:rPr lang="it-IT" dirty="0">
                <a:solidFill>
                  <a:srgbClr val="13294B"/>
                </a:solidFill>
              </a:rPr>
              <a:t> hanno portata generale, sono obbligatori in tutti i loro elementi e direttamente applicabili:</a:t>
            </a:r>
          </a:p>
          <a:p>
            <a:pPr marL="914400" lvl="1" indent="-457200">
              <a:lnSpc>
                <a:spcPct val="150000"/>
              </a:lnSpc>
              <a:buFont typeface="+mj-lt"/>
              <a:buAutoNum type="alphaLcParenR"/>
            </a:pPr>
            <a:r>
              <a:rPr lang="it-IT" dirty="0">
                <a:solidFill>
                  <a:srgbClr val="13294B"/>
                </a:solidFill>
              </a:rPr>
              <a:t>Essi devono essere pienamente rispettati dai destinatari (singoli individui, Stati membri, istituzioni dell'Unione). I regolamenti sono </a:t>
            </a:r>
            <a:r>
              <a:rPr lang="it-IT" dirty="0"/>
              <a:t>direttamente applicabili </a:t>
            </a:r>
            <a:r>
              <a:rPr lang="it-IT" dirty="0">
                <a:solidFill>
                  <a:srgbClr val="13294B"/>
                </a:solidFill>
              </a:rPr>
              <a:t>in tutti gli Stati membri a partire dalla loro entrata in vigore (alla data specificata o, in assenza di indicazione, venti giorni dopo la loro pubblicazione nella Gazzetta ufficiale dell'Unione europea), </a:t>
            </a:r>
            <a:r>
              <a:rPr lang="it-IT" dirty="0"/>
              <a:t>senza necessità di recepimento nel diritto nazionale.</a:t>
            </a:r>
          </a:p>
          <a:p>
            <a:pPr marL="914400" lvl="1" indent="-457200">
              <a:lnSpc>
                <a:spcPct val="150000"/>
              </a:lnSpc>
              <a:buFont typeface="+mj-lt"/>
              <a:buAutoNum type="alphaLcParenR"/>
            </a:pPr>
            <a:r>
              <a:rPr lang="it-IT" dirty="0">
                <a:solidFill>
                  <a:srgbClr val="13294B"/>
                </a:solidFill>
              </a:rPr>
              <a:t>I regolamenti sono volti a garantire </a:t>
            </a:r>
            <a:r>
              <a:rPr lang="it-IT" dirty="0"/>
              <a:t>l’</a:t>
            </a:r>
            <a:r>
              <a:rPr lang="it-IT" dirty="0">
                <a:uFill>
                  <a:solidFill>
                    <a:srgbClr val="C00000"/>
                  </a:solidFill>
                </a:uFill>
              </a:rPr>
              <a:t>applicazione uniforme del diritto dell’Unione</a:t>
            </a:r>
            <a:r>
              <a:rPr lang="it-IT" dirty="0">
                <a:solidFill>
                  <a:srgbClr val="13294B"/>
                </a:solidFill>
                <a:uFill>
                  <a:solidFill>
                    <a:srgbClr val="C00000"/>
                  </a:solidFill>
                </a:uFill>
              </a:rPr>
              <a:t> </a:t>
            </a:r>
            <a:r>
              <a:rPr lang="it-IT" dirty="0">
                <a:solidFill>
                  <a:srgbClr val="13294B"/>
                </a:solidFill>
              </a:rPr>
              <a:t>in tutti gli Stati membri. Ne consegue che </a:t>
            </a:r>
            <a:r>
              <a:rPr lang="it-IT" i="1" dirty="0">
                <a:solidFill>
                  <a:srgbClr val="13294B"/>
                </a:solidFill>
              </a:rPr>
              <a:t>le norme nazionali incompatibili</a:t>
            </a:r>
            <a:r>
              <a:rPr lang="it-IT" dirty="0">
                <a:solidFill>
                  <a:srgbClr val="13294B"/>
                </a:solidFill>
              </a:rPr>
              <a:t> con le clausole sostanziali contenute nei regolamenti sono rese </a:t>
            </a:r>
            <a:r>
              <a:rPr lang="it-IT" i="1" dirty="0">
                <a:solidFill>
                  <a:srgbClr val="13294B"/>
                </a:solidFill>
              </a:rPr>
              <a:t>inapplicabili</a:t>
            </a:r>
            <a:r>
              <a:rPr lang="it-IT" dirty="0">
                <a:solidFill>
                  <a:srgbClr val="13294B"/>
                </a:solidFill>
              </a:rPr>
              <a:t> dagli stessi.</a:t>
            </a:r>
          </a:p>
          <a:p>
            <a:endParaRPr lang="it-IT" dirty="0">
              <a:solidFill>
                <a:srgbClr val="13294B"/>
              </a:solidFill>
            </a:endParaRPr>
          </a:p>
        </p:txBody>
      </p:sp>
    </p:spTree>
    <p:extLst>
      <p:ext uri="{BB962C8B-B14F-4D97-AF65-F5344CB8AC3E}">
        <p14:creationId xmlns:p14="http://schemas.microsoft.com/office/powerpoint/2010/main" val="35445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La Disciplina del Trattamento, in Pratica</a:t>
            </a:r>
          </a:p>
        </p:txBody>
      </p:sp>
      <p:sp>
        <p:nvSpPr>
          <p:cNvPr id="3" name="Segnaposto testo 2"/>
          <p:cNvSpPr>
            <a:spLocks noGrp="1"/>
          </p:cNvSpPr>
          <p:nvPr>
            <p:ph type="body" sz="quarter" idx="12"/>
          </p:nvPr>
        </p:nvSpPr>
        <p:spPr/>
        <p:txBody>
          <a:bodyPr/>
          <a:lstStyle/>
          <a:p>
            <a:r>
              <a:rPr lang="it-IT" b="1" dirty="0">
                <a:solidFill>
                  <a:srgbClr val="13294B"/>
                </a:solidFill>
              </a:rPr>
              <a:t>Riepilogando:</a:t>
            </a:r>
          </a:p>
          <a:p>
            <a:r>
              <a:rPr lang="it-IT" dirty="0">
                <a:solidFill>
                  <a:srgbClr val="13294B"/>
                </a:solidFill>
              </a:rPr>
              <a:t>dal 25 maggio 2018 il trattamento di dati personali negli Stati membri dell’Unione europea sarà disciplinato:</a:t>
            </a:r>
          </a:p>
          <a:p>
            <a:pPr lvl="1">
              <a:lnSpc>
                <a:spcPct val="150000"/>
              </a:lnSpc>
            </a:pPr>
            <a:r>
              <a:rPr lang="it-IT" dirty="0">
                <a:solidFill>
                  <a:srgbClr val="13294B"/>
                </a:solidFill>
              </a:rPr>
              <a:t>in primo luogo dal RGPD, direttamente applicabile e prevalente sulle leggi nazionali;</a:t>
            </a:r>
          </a:p>
          <a:p>
            <a:pPr lvl="1">
              <a:lnSpc>
                <a:spcPct val="150000"/>
              </a:lnSpc>
            </a:pPr>
            <a:r>
              <a:rPr lang="it-IT" dirty="0">
                <a:solidFill>
                  <a:srgbClr val="13294B"/>
                </a:solidFill>
              </a:rPr>
              <a:t>in secondo luogo dalle norme nazionali non incompatibili ovvero come saranno via via modificate o integrate in conformità al nuovo Regolamento europeo;</a:t>
            </a:r>
          </a:p>
          <a:p>
            <a:pPr lvl="1">
              <a:lnSpc>
                <a:spcPct val="150000"/>
              </a:lnSpc>
            </a:pPr>
            <a:r>
              <a:rPr lang="it-IT" strike="dblStrike" dirty="0">
                <a:solidFill>
                  <a:srgbClr val="13294B"/>
                </a:solidFill>
              </a:rPr>
              <a:t>per quanto riguarda l’Italia: dal «sistema normativo» incentrato sul </a:t>
            </a:r>
            <a:r>
              <a:rPr lang="it-IT" strike="dblStrike" dirty="0"/>
              <a:t>Codice della Privacy</a:t>
            </a:r>
            <a:r>
              <a:rPr lang="it-IT" strike="dblStrike" dirty="0">
                <a:solidFill>
                  <a:srgbClr val="13294B"/>
                </a:solidFill>
              </a:rPr>
              <a:t>, dove non sia incompatibile con le prevalenti disposizioni del RGPD.</a:t>
            </a:r>
          </a:p>
          <a:p>
            <a:endParaRPr lang="it-IT" dirty="0">
              <a:solidFill>
                <a:srgbClr val="13294B"/>
              </a:solidFill>
            </a:endParaRPr>
          </a:p>
        </p:txBody>
      </p:sp>
    </p:spTree>
    <p:extLst>
      <p:ext uri="{BB962C8B-B14F-4D97-AF65-F5344CB8AC3E}">
        <p14:creationId xmlns:p14="http://schemas.microsoft.com/office/powerpoint/2010/main" val="326098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Regolamento UE – Diritti dei cittadini</a:t>
            </a:r>
          </a:p>
        </p:txBody>
      </p:sp>
      <p:sp>
        <p:nvSpPr>
          <p:cNvPr id="4" name="Rectangle 37"/>
          <p:cNvSpPr/>
          <p:nvPr/>
        </p:nvSpPr>
        <p:spPr>
          <a:xfrm rot="5400000" flipH="1">
            <a:off x="4585156" y="2165497"/>
            <a:ext cx="4292749" cy="430353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rgbClr val="13294B"/>
              </a:solidFill>
            </a:endParaRPr>
          </a:p>
        </p:txBody>
      </p:sp>
      <p:sp>
        <p:nvSpPr>
          <p:cNvPr id="5" name="Rectangle 36"/>
          <p:cNvSpPr/>
          <p:nvPr/>
        </p:nvSpPr>
        <p:spPr>
          <a:xfrm rot="16200000">
            <a:off x="281619" y="2165498"/>
            <a:ext cx="4292749" cy="430353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rgbClr val="13294B"/>
              </a:solidFill>
            </a:endParaRPr>
          </a:p>
        </p:txBody>
      </p:sp>
      <p:grpSp>
        <p:nvGrpSpPr>
          <p:cNvPr id="6" name="Group 35"/>
          <p:cNvGrpSpPr>
            <a:grpSpLocks noChangeAspect="1"/>
          </p:cNvGrpSpPr>
          <p:nvPr/>
        </p:nvGrpSpPr>
        <p:grpSpPr>
          <a:xfrm>
            <a:off x="505190" y="2030655"/>
            <a:ext cx="8021750" cy="4291298"/>
            <a:chOff x="393700" y="1157292"/>
            <a:chExt cx="9047976" cy="4840283"/>
          </a:xfrm>
        </p:grpSpPr>
        <p:sp>
          <p:nvSpPr>
            <p:cNvPr id="7" name="Freeform 3"/>
            <p:cNvSpPr>
              <a:spLocks/>
            </p:cNvSpPr>
            <p:nvPr/>
          </p:nvSpPr>
          <p:spPr bwMode="blackWhite">
            <a:xfrm>
              <a:off x="4451350" y="4754563"/>
              <a:ext cx="1017588" cy="1192212"/>
            </a:xfrm>
            <a:custGeom>
              <a:avLst/>
              <a:gdLst/>
              <a:ahLst/>
              <a:cxnLst>
                <a:cxn ang="0">
                  <a:pos x="304" y="615"/>
                </a:cxn>
                <a:cxn ang="0">
                  <a:pos x="240" y="615"/>
                </a:cxn>
                <a:cxn ang="0">
                  <a:pos x="240" y="119"/>
                </a:cxn>
                <a:cxn ang="0">
                  <a:pos x="40" y="311"/>
                </a:cxn>
                <a:cxn ang="0">
                  <a:pos x="0" y="279"/>
                </a:cxn>
                <a:cxn ang="0">
                  <a:pos x="288" y="0"/>
                </a:cxn>
                <a:cxn ang="0">
                  <a:pos x="552" y="271"/>
                </a:cxn>
                <a:cxn ang="0">
                  <a:pos x="512" y="311"/>
                </a:cxn>
                <a:cxn ang="0">
                  <a:pos x="304" y="119"/>
                </a:cxn>
                <a:cxn ang="0">
                  <a:pos x="304" y="615"/>
                </a:cxn>
              </a:cxnLst>
              <a:rect l="0" t="0" r="r" b="b"/>
              <a:pathLst>
                <a:path w="553" h="616">
                  <a:moveTo>
                    <a:pt x="304" y="615"/>
                  </a:moveTo>
                  <a:lnTo>
                    <a:pt x="240" y="615"/>
                  </a:lnTo>
                  <a:lnTo>
                    <a:pt x="240" y="119"/>
                  </a:lnTo>
                  <a:lnTo>
                    <a:pt x="40" y="311"/>
                  </a:lnTo>
                  <a:lnTo>
                    <a:pt x="0" y="279"/>
                  </a:lnTo>
                  <a:lnTo>
                    <a:pt x="288" y="0"/>
                  </a:lnTo>
                  <a:lnTo>
                    <a:pt x="552" y="271"/>
                  </a:lnTo>
                  <a:lnTo>
                    <a:pt x="512" y="311"/>
                  </a:lnTo>
                  <a:lnTo>
                    <a:pt x="304" y="119"/>
                  </a:lnTo>
                  <a:lnTo>
                    <a:pt x="304" y="615"/>
                  </a:lnTo>
                </a:path>
              </a:pathLst>
            </a:custGeom>
            <a:solidFill>
              <a:schemeClr val="accent6"/>
            </a:solidFill>
            <a:ln w="12700" cap="rnd" cmpd="sng">
              <a:noFill/>
              <a:prstDash val="solid"/>
              <a:round/>
              <a:headEnd/>
              <a:tailEnd/>
            </a:ln>
            <a:effectLst/>
          </p:spPr>
          <p:txBody>
            <a:bodyPr/>
            <a:lstStyle/>
            <a:p>
              <a:endParaRPr lang="en-US" sz="1662">
                <a:solidFill>
                  <a:srgbClr val="13294B"/>
                </a:solidFill>
              </a:endParaRPr>
            </a:p>
          </p:txBody>
        </p:sp>
        <p:sp>
          <p:nvSpPr>
            <p:cNvPr id="8" name="Oval 4"/>
            <p:cNvSpPr>
              <a:spLocks noChangeArrowheads="1"/>
            </p:cNvSpPr>
            <p:nvPr/>
          </p:nvSpPr>
          <p:spPr bwMode="blackWhite">
            <a:xfrm>
              <a:off x="4295775" y="3067050"/>
              <a:ext cx="1371600" cy="1371600"/>
            </a:xfrm>
            <a:prstGeom prst="ellipse">
              <a:avLst/>
            </a:prstGeom>
            <a:solidFill>
              <a:srgbClr val="FF6600"/>
            </a:solidFill>
            <a:ln w="12700">
              <a:noFill/>
              <a:round/>
              <a:headEnd/>
              <a:tailEnd/>
            </a:ln>
            <a:effectLst/>
          </p:spPr>
          <p:txBody>
            <a:bodyPr wrap="none" anchor="ctr"/>
            <a:lstStyle/>
            <a:p>
              <a:endParaRPr lang="en-US" sz="1662">
                <a:solidFill>
                  <a:srgbClr val="13294B"/>
                </a:solidFill>
              </a:endParaRPr>
            </a:p>
          </p:txBody>
        </p:sp>
        <p:sp>
          <p:nvSpPr>
            <p:cNvPr id="9" name="Freeform 5"/>
            <p:cNvSpPr>
              <a:spLocks/>
            </p:cNvSpPr>
            <p:nvPr/>
          </p:nvSpPr>
          <p:spPr bwMode="blackWhite">
            <a:xfrm>
              <a:off x="5641975" y="4492625"/>
              <a:ext cx="882650" cy="896938"/>
            </a:xfrm>
            <a:custGeom>
              <a:avLst/>
              <a:gdLst/>
              <a:ahLst/>
              <a:cxnLst>
                <a:cxn ang="0">
                  <a:pos x="351" y="48"/>
                </a:cxn>
                <a:cxn ang="0">
                  <a:pos x="351" y="0"/>
                </a:cxn>
                <a:cxn ang="0">
                  <a:pos x="0" y="0"/>
                </a:cxn>
                <a:cxn ang="0">
                  <a:pos x="0" y="343"/>
                </a:cxn>
                <a:cxn ang="0">
                  <a:pos x="64" y="343"/>
                </a:cxn>
                <a:cxn ang="0">
                  <a:pos x="64" y="104"/>
                </a:cxn>
                <a:cxn ang="0">
                  <a:pos x="423" y="463"/>
                </a:cxn>
                <a:cxn ang="0">
                  <a:pos x="479" y="407"/>
                </a:cxn>
                <a:cxn ang="0">
                  <a:pos x="120" y="64"/>
                </a:cxn>
                <a:cxn ang="0">
                  <a:pos x="351" y="64"/>
                </a:cxn>
                <a:cxn ang="0">
                  <a:pos x="351" y="0"/>
                </a:cxn>
              </a:cxnLst>
              <a:rect l="0" t="0" r="r" b="b"/>
              <a:pathLst>
                <a:path w="480" h="464">
                  <a:moveTo>
                    <a:pt x="351" y="48"/>
                  </a:moveTo>
                  <a:lnTo>
                    <a:pt x="351" y="0"/>
                  </a:lnTo>
                  <a:lnTo>
                    <a:pt x="0" y="0"/>
                  </a:lnTo>
                  <a:lnTo>
                    <a:pt x="0" y="343"/>
                  </a:lnTo>
                  <a:lnTo>
                    <a:pt x="64" y="343"/>
                  </a:lnTo>
                  <a:lnTo>
                    <a:pt x="64" y="104"/>
                  </a:lnTo>
                  <a:lnTo>
                    <a:pt x="423" y="463"/>
                  </a:lnTo>
                  <a:lnTo>
                    <a:pt x="479" y="407"/>
                  </a:lnTo>
                  <a:lnTo>
                    <a:pt x="120" y="64"/>
                  </a:lnTo>
                  <a:lnTo>
                    <a:pt x="351" y="64"/>
                  </a:lnTo>
                  <a:lnTo>
                    <a:pt x="351" y="0"/>
                  </a:lnTo>
                </a:path>
              </a:pathLst>
            </a:custGeom>
            <a:solidFill>
              <a:schemeClr val="accent2"/>
            </a:solidFill>
            <a:ln w="12700" cap="rnd" cmpd="sng">
              <a:noFill/>
              <a:prstDash val="solid"/>
              <a:round/>
              <a:headEnd type="none" w="sm" len="sm"/>
              <a:tailEnd type="none" w="sm" len="sm"/>
            </a:ln>
            <a:effectLst/>
          </p:spPr>
          <p:txBody>
            <a:bodyPr/>
            <a:lstStyle/>
            <a:p>
              <a:endParaRPr lang="en-US" sz="1662">
                <a:solidFill>
                  <a:srgbClr val="13294B"/>
                </a:solidFill>
              </a:endParaRPr>
            </a:p>
          </p:txBody>
        </p:sp>
        <p:sp>
          <p:nvSpPr>
            <p:cNvPr id="10" name="Freeform 6"/>
            <p:cNvSpPr>
              <a:spLocks/>
            </p:cNvSpPr>
            <p:nvPr/>
          </p:nvSpPr>
          <p:spPr bwMode="blackWhite">
            <a:xfrm>
              <a:off x="5629275" y="2170113"/>
              <a:ext cx="866775" cy="884237"/>
            </a:xfrm>
            <a:custGeom>
              <a:avLst/>
              <a:gdLst/>
              <a:ahLst/>
              <a:cxnLst>
                <a:cxn ang="0">
                  <a:pos x="343" y="407"/>
                </a:cxn>
                <a:cxn ang="0">
                  <a:pos x="343" y="455"/>
                </a:cxn>
                <a:cxn ang="0">
                  <a:pos x="0" y="455"/>
                </a:cxn>
                <a:cxn ang="0">
                  <a:pos x="0" y="112"/>
                </a:cxn>
                <a:cxn ang="0">
                  <a:pos x="64" y="112"/>
                </a:cxn>
                <a:cxn ang="0">
                  <a:pos x="64" y="351"/>
                </a:cxn>
                <a:cxn ang="0">
                  <a:pos x="423" y="0"/>
                </a:cxn>
                <a:cxn ang="0">
                  <a:pos x="471" y="48"/>
                </a:cxn>
                <a:cxn ang="0">
                  <a:pos x="112" y="391"/>
                </a:cxn>
                <a:cxn ang="0">
                  <a:pos x="343" y="391"/>
                </a:cxn>
                <a:cxn ang="0">
                  <a:pos x="343" y="455"/>
                </a:cxn>
              </a:cxnLst>
              <a:rect l="0" t="0" r="r" b="b"/>
              <a:pathLst>
                <a:path w="472" h="456">
                  <a:moveTo>
                    <a:pt x="343" y="407"/>
                  </a:moveTo>
                  <a:lnTo>
                    <a:pt x="343" y="455"/>
                  </a:lnTo>
                  <a:lnTo>
                    <a:pt x="0" y="455"/>
                  </a:lnTo>
                  <a:lnTo>
                    <a:pt x="0" y="112"/>
                  </a:lnTo>
                  <a:lnTo>
                    <a:pt x="64" y="112"/>
                  </a:lnTo>
                  <a:lnTo>
                    <a:pt x="64" y="351"/>
                  </a:lnTo>
                  <a:lnTo>
                    <a:pt x="423" y="0"/>
                  </a:lnTo>
                  <a:lnTo>
                    <a:pt x="471" y="48"/>
                  </a:lnTo>
                  <a:lnTo>
                    <a:pt x="112" y="391"/>
                  </a:lnTo>
                  <a:lnTo>
                    <a:pt x="343" y="391"/>
                  </a:lnTo>
                  <a:lnTo>
                    <a:pt x="343" y="455"/>
                  </a:lnTo>
                </a:path>
              </a:pathLst>
            </a:custGeom>
            <a:solidFill>
              <a:schemeClr val="accent2"/>
            </a:solidFill>
            <a:ln w="12700" cap="rnd" cmpd="sng">
              <a:noFill/>
              <a:prstDash val="solid"/>
              <a:round/>
              <a:headEnd type="none" w="sm" len="sm"/>
              <a:tailEnd type="none" w="sm" len="sm"/>
            </a:ln>
            <a:effectLst/>
          </p:spPr>
          <p:txBody>
            <a:bodyPr/>
            <a:lstStyle/>
            <a:p>
              <a:endParaRPr lang="en-US" sz="1662">
                <a:solidFill>
                  <a:srgbClr val="13294B"/>
                </a:solidFill>
              </a:endParaRPr>
            </a:p>
          </p:txBody>
        </p:sp>
        <p:sp>
          <p:nvSpPr>
            <p:cNvPr id="11" name="Freeform 7"/>
            <p:cNvSpPr>
              <a:spLocks/>
            </p:cNvSpPr>
            <p:nvPr/>
          </p:nvSpPr>
          <p:spPr bwMode="blackWhite">
            <a:xfrm>
              <a:off x="3394075" y="4459288"/>
              <a:ext cx="865188" cy="900112"/>
            </a:xfrm>
            <a:custGeom>
              <a:avLst/>
              <a:gdLst/>
              <a:ahLst/>
              <a:cxnLst>
                <a:cxn ang="0">
                  <a:pos x="128" y="56"/>
                </a:cxn>
                <a:cxn ang="0">
                  <a:pos x="128" y="0"/>
                </a:cxn>
                <a:cxn ang="0">
                  <a:pos x="471" y="0"/>
                </a:cxn>
                <a:cxn ang="0">
                  <a:pos x="471" y="343"/>
                </a:cxn>
                <a:cxn ang="0">
                  <a:pos x="407" y="343"/>
                </a:cxn>
                <a:cxn ang="0">
                  <a:pos x="407" y="104"/>
                </a:cxn>
                <a:cxn ang="0">
                  <a:pos x="48" y="463"/>
                </a:cxn>
                <a:cxn ang="0">
                  <a:pos x="0" y="407"/>
                </a:cxn>
                <a:cxn ang="0">
                  <a:pos x="351" y="64"/>
                </a:cxn>
                <a:cxn ang="0">
                  <a:pos x="128" y="64"/>
                </a:cxn>
                <a:cxn ang="0">
                  <a:pos x="128" y="0"/>
                </a:cxn>
              </a:cxnLst>
              <a:rect l="0" t="0" r="r" b="b"/>
              <a:pathLst>
                <a:path w="472" h="464">
                  <a:moveTo>
                    <a:pt x="128" y="56"/>
                  </a:moveTo>
                  <a:lnTo>
                    <a:pt x="128" y="0"/>
                  </a:lnTo>
                  <a:lnTo>
                    <a:pt x="471" y="0"/>
                  </a:lnTo>
                  <a:lnTo>
                    <a:pt x="471" y="343"/>
                  </a:lnTo>
                  <a:lnTo>
                    <a:pt x="407" y="343"/>
                  </a:lnTo>
                  <a:lnTo>
                    <a:pt x="407" y="104"/>
                  </a:lnTo>
                  <a:lnTo>
                    <a:pt x="48" y="463"/>
                  </a:lnTo>
                  <a:lnTo>
                    <a:pt x="0" y="407"/>
                  </a:lnTo>
                  <a:lnTo>
                    <a:pt x="351" y="64"/>
                  </a:lnTo>
                  <a:lnTo>
                    <a:pt x="128" y="64"/>
                  </a:lnTo>
                  <a:lnTo>
                    <a:pt x="128" y="0"/>
                  </a:lnTo>
                </a:path>
              </a:pathLst>
            </a:custGeom>
            <a:solidFill>
              <a:schemeClr val="accent2"/>
            </a:solidFill>
            <a:ln w="12700" cap="rnd" cmpd="sng">
              <a:noFill/>
              <a:prstDash val="solid"/>
              <a:round/>
              <a:headEnd type="none" w="sm" len="sm"/>
              <a:tailEnd type="none" w="sm" len="sm"/>
            </a:ln>
            <a:effectLst/>
          </p:spPr>
          <p:txBody>
            <a:bodyPr/>
            <a:lstStyle/>
            <a:p>
              <a:endParaRPr lang="en-US" sz="1662">
                <a:solidFill>
                  <a:srgbClr val="13294B"/>
                </a:solidFill>
              </a:endParaRPr>
            </a:p>
          </p:txBody>
        </p:sp>
        <p:sp>
          <p:nvSpPr>
            <p:cNvPr id="12" name="Freeform 8"/>
            <p:cNvSpPr>
              <a:spLocks/>
            </p:cNvSpPr>
            <p:nvPr/>
          </p:nvSpPr>
          <p:spPr bwMode="blackWhite">
            <a:xfrm>
              <a:off x="3408363" y="2139950"/>
              <a:ext cx="865187" cy="896938"/>
            </a:xfrm>
            <a:custGeom>
              <a:avLst/>
              <a:gdLst/>
              <a:ahLst/>
              <a:cxnLst>
                <a:cxn ang="0">
                  <a:pos x="128" y="407"/>
                </a:cxn>
                <a:cxn ang="0">
                  <a:pos x="128" y="463"/>
                </a:cxn>
                <a:cxn ang="0">
                  <a:pos x="471" y="463"/>
                </a:cxn>
                <a:cxn ang="0">
                  <a:pos x="471" y="120"/>
                </a:cxn>
                <a:cxn ang="0">
                  <a:pos x="407" y="120"/>
                </a:cxn>
                <a:cxn ang="0">
                  <a:pos x="407" y="359"/>
                </a:cxn>
                <a:cxn ang="0">
                  <a:pos x="56" y="0"/>
                </a:cxn>
                <a:cxn ang="0">
                  <a:pos x="0" y="56"/>
                </a:cxn>
                <a:cxn ang="0">
                  <a:pos x="359" y="399"/>
                </a:cxn>
                <a:cxn ang="0">
                  <a:pos x="128" y="399"/>
                </a:cxn>
                <a:cxn ang="0">
                  <a:pos x="128" y="463"/>
                </a:cxn>
              </a:cxnLst>
              <a:rect l="0" t="0" r="r" b="b"/>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accent2"/>
            </a:solidFill>
            <a:ln w="12700" cap="rnd" cmpd="sng">
              <a:noFill/>
              <a:prstDash val="solid"/>
              <a:round/>
              <a:headEnd type="none" w="sm" len="sm"/>
              <a:tailEnd type="none" w="sm" len="sm"/>
            </a:ln>
            <a:effectLst/>
          </p:spPr>
          <p:txBody>
            <a:bodyPr/>
            <a:lstStyle/>
            <a:p>
              <a:endParaRPr lang="en-US" sz="1662">
                <a:solidFill>
                  <a:srgbClr val="13294B"/>
                </a:solidFill>
              </a:endParaRPr>
            </a:p>
          </p:txBody>
        </p:sp>
        <p:sp>
          <p:nvSpPr>
            <p:cNvPr id="13" name="Freeform 9"/>
            <p:cNvSpPr>
              <a:spLocks/>
            </p:cNvSpPr>
            <p:nvPr/>
          </p:nvSpPr>
          <p:spPr bwMode="blackWhite">
            <a:xfrm>
              <a:off x="4421188" y="1582738"/>
              <a:ext cx="1016000" cy="1177925"/>
            </a:xfrm>
            <a:custGeom>
              <a:avLst/>
              <a:gdLst/>
              <a:ahLst/>
              <a:cxnLst>
                <a:cxn ang="0">
                  <a:pos x="320" y="0"/>
                </a:cxn>
                <a:cxn ang="0">
                  <a:pos x="248" y="0"/>
                </a:cxn>
                <a:cxn ang="0">
                  <a:pos x="248" y="496"/>
                </a:cxn>
                <a:cxn ang="0">
                  <a:pos x="40" y="304"/>
                </a:cxn>
                <a:cxn ang="0">
                  <a:pos x="0" y="328"/>
                </a:cxn>
                <a:cxn ang="0">
                  <a:pos x="296" y="607"/>
                </a:cxn>
                <a:cxn ang="0">
                  <a:pos x="552" y="344"/>
                </a:cxn>
                <a:cxn ang="0">
                  <a:pos x="512" y="304"/>
                </a:cxn>
                <a:cxn ang="0">
                  <a:pos x="320" y="496"/>
                </a:cxn>
                <a:cxn ang="0">
                  <a:pos x="320" y="0"/>
                </a:cxn>
              </a:cxnLst>
              <a:rect l="0" t="0" r="r" b="b"/>
              <a:pathLst>
                <a:path w="553" h="608">
                  <a:moveTo>
                    <a:pt x="320" y="0"/>
                  </a:moveTo>
                  <a:lnTo>
                    <a:pt x="248" y="0"/>
                  </a:lnTo>
                  <a:lnTo>
                    <a:pt x="248" y="496"/>
                  </a:lnTo>
                  <a:lnTo>
                    <a:pt x="40" y="304"/>
                  </a:lnTo>
                  <a:lnTo>
                    <a:pt x="0" y="328"/>
                  </a:lnTo>
                  <a:lnTo>
                    <a:pt x="296" y="607"/>
                  </a:lnTo>
                  <a:lnTo>
                    <a:pt x="552" y="344"/>
                  </a:lnTo>
                  <a:lnTo>
                    <a:pt x="512" y="304"/>
                  </a:lnTo>
                  <a:lnTo>
                    <a:pt x="320" y="496"/>
                  </a:lnTo>
                  <a:lnTo>
                    <a:pt x="320" y="0"/>
                  </a:lnTo>
                </a:path>
              </a:pathLst>
            </a:custGeom>
            <a:solidFill>
              <a:schemeClr val="accent6"/>
            </a:solidFill>
            <a:ln w="12700" cap="rnd" cmpd="sng">
              <a:noFill/>
              <a:prstDash val="solid"/>
              <a:round/>
              <a:headEnd/>
              <a:tailEnd/>
            </a:ln>
            <a:effectLst/>
          </p:spPr>
          <p:txBody>
            <a:bodyPr/>
            <a:lstStyle/>
            <a:p>
              <a:endParaRPr lang="en-US" sz="1662">
                <a:solidFill>
                  <a:srgbClr val="13294B"/>
                </a:solidFill>
              </a:endParaRPr>
            </a:p>
          </p:txBody>
        </p:sp>
        <p:sp>
          <p:nvSpPr>
            <p:cNvPr id="14" name="Freeform 10"/>
            <p:cNvSpPr>
              <a:spLocks/>
            </p:cNvSpPr>
            <p:nvPr/>
          </p:nvSpPr>
          <p:spPr bwMode="blackWhite">
            <a:xfrm>
              <a:off x="2862263" y="3236913"/>
              <a:ext cx="1135062" cy="1071562"/>
            </a:xfrm>
            <a:custGeom>
              <a:avLst/>
              <a:gdLst/>
              <a:ahLst/>
              <a:cxnLst>
                <a:cxn ang="0">
                  <a:pos x="0" y="232"/>
                </a:cxn>
                <a:cxn ang="0">
                  <a:pos x="0" y="304"/>
                </a:cxn>
                <a:cxn ang="0">
                  <a:pos x="496" y="304"/>
                </a:cxn>
                <a:cxn ang="0">
                  <a:pos x="304" y="512"/>
                </a:cxn>
                <a:cxn ang="0">
                  <a:pos x="328" y="552"/>
                </a:cxn>
                <a:cxn ang="0">
                  <a:pos x="615" y="256"/>
                </a:cxn>
                <a:cxn ang="0">
                  <a:pos x="344" y="0"/>
                </a:cxn>
                <a:cxn ang="0">
                  <a:pos x="304" y="40"/>
                </a:cxn>
                <a:cxn ang="0">
                  <a:pos x="496" y="232"/>
                </a:cxn>
                <a:cxn ang="0">
                  <a:pos x="0" y="232"/>
                </a:cxn>
              </a:cxnLst>
              <a:rect l="0" t="0" r="r" b="b"/>
              <a:pathLst>
                <a:path w="616" h="553">
                  <a:moveTo>
                    <a:pt x="0" y="232"/>
                  </a:moveTo>
                  <a:lnTo>
                    <a:pt x="0" y="304"/>
                  </a:lnTo>
                  <a:lnTo>
                    <a:pt x="496" y="304"/>
                  </a:lnTo>
                  <a:lnTo>
                    <a:pt x="304" y="512"/>
                  </a:lnTo>
                  <a:lnTo>
                    <a:pt x="328" y="552"/>
                  </a:lnTo>
                  <a:lnTo>
                    <a:pt x="615" y="256"/>
                  </a:lnTo>
                  <a:lnTo>
                    <a:pt x="344" y="0"/>
                  </a:lnTo>
                  <a:lnTo>
                    <a:pt x="304" y="40"/>
                  </a:lnTo>
                  <a:lnTo>
                    <a:pt x="496" y="232"/>
                  </a:lnTo>
                  <a:lnTo>
                    <a:pt x="0" y="232"/>
                  </a:lnTo>
                </a:path>
              </a:pathLst>
            </a:custGeom>
            <a:solidFill>
              <a:schemeClr val="accent6"/>
            </a:solidFill>
            <a:ln w="12700" cap="rnd" cmpd="sng">
              <a:noFill/>
              <a:prstDash val="solid"/>
              <a:round/>
              <a:headEnd/>
              <a:tailEnd/>
            </a:ln>
            <a:effectLst/>
          </p:spPr>
          <p:txBody>
            <a:bodyPr/>
            <a:lstStyle/>
            <a:p>
              <a:endParaRPr lang="en-US" sz="1662">
                <a:solidFill>
                  <a:srgbClr val="13294B"/>
                </a:solidFill>
              </a:endParaRPr>
            </a:p>
          </p:txBody>
        </p:sp>
        <p:sp>
          <p:nvSpPr>
            <p:cNvPr id="15" name="Freeform 11"/>
            <p:cNvSpPr>
              <a:spLocks/>
            </p:cNvSpPr>
            <p:nvPr/>
          </p:nvSpPr>
          <p:spPr bwMode="blackWhite">
            <a:xfrm>
              <a:off x="5891213" y="3221038"/>
              <a:ext cx="1135062" cy="1057275"/>
            </a:xfrm>
            <a:custGeom>
              <a:avLst/>
              <a:gdLst/>
              <a:ahLst/>
              <a:cxnLst>
                <a:cxn ang="0">
                  <a:pos x="615" y="240"/>
                </a:cxn>
                <a:cxn ang="0">
                  <a:pos x="615" y="304"/>
                </a:cxn>
                <a:cxn ang="0">
                  <a:pos x="119" y="304"/>
                </a:cxn>
                <a:cxn ang="0">
                  <a:pos x="311" y="504"/>
                </a:cxn>
                <a:cxn ang="0">
                  <a:pos x="279" y="544"/>
                </a:cxn>
                <a:cxn ang="0">
                  <a:pos x="0" y="256"/>
                </a:cxn>
                <a:cxn ang="0">
                  <a:pos x="271" y="0"/>
                </a:cxn>
                <a:cxn ang="0">
                  <a:pos x="311" y="40"/>
                </a:cxn>
                <a:cxn ang="0">
                  <a:pos x="119" y="240"/>
                </a:cxn>
                <a:cxn ang="0">
                  <a:pos x="615" y="240"/>
                </a:cxn>
              </a:cxnLst>
              <a:rect l="0" t="0" r="r" b="b"/>
              <a:pathLst>
                <a:path w="616" h="545">
                  <a:moveTo>
                    <a:pt x="615" y="240"/>
                  </a:moveTo>
                  <a:lnTo>
                    <a:pt x="615" y="304"/>
                  </a:lnTo>
                  <a:lnTo>
                    <a:pt x="119" y="304"/>
                  </a:lnTo>
                  <a:lnTo>
                    <a:pt x="311" y="504"/>
                  </a:lnTo>
                  <a:lnTo>
                    <a:pt x="279" y="544"/>
                  </a:lnTo>
                  <a:lnTo>
                    <a:pt x="0" y="256"/>
                  </a:lnTo>
                  <a:lnTo>
                    <a:pt x="271" y="0"/>
                  </a:lnTo>
                  <a:lnTo>
                    <a:pt x="311" y="40"/>
                  </a:lnTo>
                  <a:lnTo>
                    <a:pt x="119" y="240"/>
                  </a:lnTo>
                  <a:lnTo>
                    <a:pt x="615" y="240"/>
                  </a:lnTo>
                </a:path>
              </a:pathLst>
            </a:custGeom>
            <a:solidFill>
              <a:schemeClr val="accent6"/>
            </a:solidFill>
            <a:ln w="12700" cap="rnd" cmpd="sng">
              <a:noFill/>
              <a:prstDash val="solid"/>
              <a:round/>
              <a:headEnd/>
              <a:tailEnd/>
            </a:ln>
            <a:effectLst/>
          </p:spPr>
          <p:txBody>
            <a:bodyPr/>
            <a:lstStyle/>
            <a:p>
              <a:endParaRPr lang="en-US" sz="1662">
                <a:solidFill>
                  <a:srgbClr val="13294B"/>
                </a:solidFill>
              </a:endParaRPr>
            </a:p>
          </p:txBody>
        </p:sp>
        <p:sp>
          <p:nvSpPr>
            <p:cNvPr id="16" name="Rectangle 12"/>
            <p:cNvSpPr>
              <a:spLocks noChangeArrowheads="1"/>
            </p:cNvSpPr>
            <p:nvPr/>
          </p:nvSpPr>
          <p:spPr bwMode="auto">
            <a:xfrm>
              <a:off x="4333613" y="3370835"/>
              <a:ext cx="1246229" cy="731185"/>
            </a:xfrm>
            <a:prstGeom prst="rect">
              <a:avLst/>
            </a:prstGeom>
            <a:noFill/>
            <a:ln w="9525">
              <a:noFill/>
              <a:miter lim="800000"/>
              <a:headEnd/>
              <a:tailEnd/>
            </a:ln>
            <a:effectLst/>
          </p:spPr>
          <p:txBody>
            <a:bodyPr wrap="square" lIns="0" tIns="0" rIns="0" bIns="0" anchor="ctr" anchorCtr="1">
              <a:spAutoFit/>
            </a:bodyPr>
            <a:lstStyle/>
            <a:p>
              <a:pPr algn="ctr" defTabSz="727164" eaLnBrk="0" hangingPunct="0">
                <a:lnSpc>
                  <a:spcPct val="95000"/>
                </a:lnSpc>
                <a:buClr>
                  <a:schemeClr val="accent2"/>
                </a:buClr>
              </a:pPr>
              <a:r>
                <a:rPr lang="de-DE" sz="1478" b="1" dirty="0" err="1">
                  <a:solidFill>
                    <a:srgbClr val="13294B"/>
                  </a:solidFill>
                </a:rPr>
                <a:t>Protezione</a:t>
              </a:r>
              <a:r>
                <a:rPr lang="de-DE" sz="1478" b="1" dirty="0">
                  <a:solidFill>
                    <a:srgbClr val="13294B"/>
                  </a:solidFill>
                </a:rPr>
                <a:t> del </a:t>
              </a:r>
              <a:r>
                <a:rPr lang="de-DE" sz="1478" b="1" dirty="0" err="1">
                  <a:solidFill>
                    <a:srgbClr val="13294B"/>
                  </a:solidFill>
                </a:rPr>
                <a:t>cittadino</a:t>
              </a:r>
              <a:endParaRPr lang="de-DE" sz="1478" b="1" dirty="0">
                <a:solidFill>
                  <a:srgbClr val="13294B"/>
                </a:solidFill>
              </a:endParaRPr>
            </a:p>
          </p:txBody>
        </p:sp>
        <p:grpSp>
          <p:nvGrpSpPr>
            <p:cNvPr id="17" name="Group 16"/>
            <p:cNvGrpSpPr/>
            <p:nvPr/>
          </p:nvGrpSpPr>
          <p:grpSpPr>
            <a:xfrm>
              <a:off x="727323" y="1157292"/>
              <a:ext cx="2666752" cy="1146807"/>
              <a:chOff x="333623" y="1144592"/>
              <a:chExt cx="2666752" cy="1146807"/>
            </a:xfrm>
          </p:grpSpPr>
          <p:sp>
            <p:nvSpPr>
              <p:cNvPr id="36" name="Rectangle 14"/>
              <p:cNvSpPr/>
              <p:nvPr/>
            </p:nvSpPr>
            <p:spPr>
              <a:xfrm>
                <a:off x="587990" y="1144592"/>
                <a:ext cx="2303851" cy="681138"/>
              </a:xfrm>
              <a:prstGeom prst="rect">
                <a:avLst/>
              </a:prstGeom>
            </p:spPr>
            <p:txBody>
              <a:bodyPr wrap="none">
                <a:spAutoFit/>
              </a:bodyPr>
              <a:lstStyle/>
              <a:p>
                <a:pPr algn="ctr" defTabSz="844448" eaLnBrk="0" hangingPunct="0">
                  <a:buClr>
                    <a:srgbClr val="009ACC"/>
                  </a:buClr>
                  <a:defRPr/>
                </a:pPr>
                <a:r>
                  <a:rPr lang="en-US" sz="1662" b="1" kern="0" dirty="0">
                    <a:solidFill>
                      <a:srgbClr val="13294B"/>
                    </a:solidFill>
                  </a:rPr>
                  <a:t>Data Breaches</a:t>
                </a:r>
              </a:p>
              <a:p>
                <a:pPr algn="ctr" defTabSz="844448" eaLnBrk="0" hangingPunct="0">
                  <a:buClr>
                    <a:srgbClr val="009ACC"/>
                  </a:buClr>
                  <a:defRPr/>
                </a:pPr>
                <a:r>
                  <a:rPr lang="en-US" sz="1662" b="1" kern="0" dirty="0" err="1">
                    <a:solidFill>
                      <a:srgbClr val="13294B"/>
                    </a:solidFill>
                  </a:rPr>
                  <a:t>Violazione</a:t>
                </a:r>
                <a:r>
                  <a:rPr lang="en-US" sz="1662" b="1" kern="0" dirty="0">
                    <a:solidFill>
                      <a:srgbClr val="13294B"/>
                    </a:solidFill>
                  </a:rPr>
                  <a:t> </a:t>
                </a:r>
                <a:r>
                  <a:rPr lang="en-US" sz="1662" b="1" kern="0" dirty="0" err="1">
                    <a:solidFill>
                      <a:srgbClr val="13294B"/>
                    </a:solidFill>
                  </a:rPr>
                  <a:t>dei</a:t>
                </a:r>
                <a:r>
                  <a:rPr lang="en-US" sz="1662" b="1" kern="0" dirty="0">
                    <a:solidFill>
                      <a:srgbClr val="13294B"/>
                    </a:solidFill>
                  </a:rPr>
                  <a:t> </a:t>
                </a:r>
                <a:r>
                  <a:rPr lang="en-US" sz="1662" b="1" kern="0" dirty="0" err="1">
                    <a:solidFill>
                      <a:srgbClr val="13294B"/>
                    </a:solidFill>
                  </a:rPr>
                  <a:t>dati</a:t>
                </a:r>
                <a:endParaRPr lang="en-US" sz="1662" b="1" kern="0" dirty="0">
                  <a:solidFill>
                    <a:srgbClr val="13294B"/>
                  </a:solidFill>
                </a:endParaRPr>
              </a:p>
            </p:txBody>
          </p:sp>
          <p:sp>
            <p:nvSpPr>
              <p:cNvPr id="37" name="Rectangle 5"/>
              <p:cNvSpPr>
                <a:spLocks noChangeArrowheads="1"/>
              </p:cNvSpPr>
              <p:nvPr/>
            </p:nvSpPr>
            <p:spPr bwMode="gray">
              <a:xfrm>
                <a:off x="333623" y="1868700"/>
                <a:ext cx="2666752" cy="422699"/>
              </a:xfrm>
              <a:prstGeom prst="rect">
                <a:avLst/>
              </a:prstGeom>
              <a:noFill/>
              <a:ln w="9525" algn="ctr">
                <a:noFill/>
                <a:miter lim="800000"/>
                <a:headEnd/>
                <a:tailEnd/>
              </a:ln>
              <a:effectLst/>
            </p:spPr>
            <p:txBody>
              <a:bodyPr lIns="83117" anchor="ctr"/>
              <a:lstStyle/>
              <a:p>
                <a:pPr marL="105556" algn="ctr" defTabSz="844448" eaLnBrk="0" hangingPunct="0">
                  <a:spcAft>
                    <a:spcPct val="25000"/>
                  </a:spcAft>
                  <a:buClr>
                    <a:srgbClr val="009ACC"/>
                  </a:buClr>
                </a:pPr>
                <a:r>
                  <a:rPr lang="it-IT" sz="1108" kern="0" dirty="0">
                    <a:solidFill>
                      <a:srgbClr val="13294B"/>
                    </a:solidFill>
                  </a:rPr>
                  <a:t>Notifica all’Autorità di Controllo e all’interessato in caso di violazione</a:t>
                </a:r>
                <a:endParaRPr lang="en-US" sz="1108" kern="0" dirty="0">
                  <a:solidFill>
                    <a:srgbClr val="13294B"/>
                  </a:solidFill>
                </a:endParaRPr>
              </a:p>
            </p:txBody>
          </p:sp>
        </p:grpSp>
        <p:grpSp>
          <p:nvGrpSpPr>
            <p:cNvPr id="18" name="Group 17"/>
            <p:cNvGrpSpPr/>
            <p:nvPr/>
          </p:nvGrpSpPr>
          <p:grpSpPr>
            <a:xfrm>
              <a:off x="393700" y="2461423"/>
              <a:ext cx="2772456" cy="1044711"/>
              <a:chOff x="333623" y="1355254"/>
              <a:chExt cx="2772456" cy="1044711"/>
            </a:xfrm>
          </p:grpSpPr>
          <p:sp>
            <p:nvSpPr>
              <p:cNvPr id="34" name="Rectangle 18"/>
              <p:cNvSpPr/>
              <p:nvPr/>
            </p:nvSpPr>
            <p:spPr>
              <a:xfrm>
                <a:off x="391796" y="1355254"/>
                <a:ext cx="2714283" cy="681138"/>
              </a:xfrm>
              <a:prstGeom prst="rect">
                <a:avLst/>
              </a:prstGeom>
            </p:spPr>
            <p:txBody>
              <a:bodyPr wrap="none">
                <a:spAutoFit/>
              </a:bodyPr>
              <a:lstStyle/>
              <a:p>
                <a:pPr algn="ctr" defTabSz="844448" eaLnBrk="0" hangingPunct="0">
                  <a:buClr>
                    <a:srgbClr val="009ACC"/>
                  </a:buClr>
                  <a:defRPr/>
                </a:pPr>
                <a:r>
                  <a:rPr lang="en-US" sz="1662" b="1" kern="0" dirty="0">
                    <a:solidFill>
                      <a:srgbClr val="13294B"/>
                    </a:solidFill>
                  </a:rPr>
                  <a:t>Right to be Forgotten </a:t>
                </a:r>
              </a:p>
              <a:p>
                <a:pPr algn="ctr" defTabSz="844448" eaLnBrk="0" hangingPunct="0">
                  <a:buClr>
                    <a:srgbClr val="009ACC"/>
                  </a:buClr>
                  <a:defRPr/>
                </a:pPr>
                <a:r>
                  <a:rPr lang="en-US" sz="1662" b="1" kern="0" dirty="0" err="1">
                    <a:solidFill>
                      <a:srgbClr val="13294B"/>
                    </a:solidFill>
                  </a:rPr>
                  <a:t>Diritto</a:t>
                </a:r>
                <a:r>
                  <a:rPr lang="en-US" sz="1662" b="1" kern="0" dirty="0">
                    <a:solidFill>
                      <a:srgbClr val="13294B"/>
                    </a:solidFill>
                  </a:rPr>
                  <a:t> </a:t>
                </a:r>
                <a:r>
                  <a:rPr lang="en-US" sz="1662" b="1" kern="0" dirty="0" err="1">
                    <a:solidFill>
                      <a:srgbClr val="13294B"/>
                    </a:solidFill>
                  </a:rPr>
                  <a:t>all’oblio</a:t>
                </a:r>
                <a:endParaRPr lang="en-US" sz="1662" b="1" kern="0" dirty="0">
                  <a:solidFill>
                    <a:srgbClr val="13294B"/>
                  </a:solidFill>
                </a:endParaRPr>
              </a:p>
            </p:txBody>
          </p:sp>
          <p:sp>
            <p:nvSpPr>
              <p:cNvPr id="35" name="Rectangle 5"/>
              <p:cNvSpPr>
                <a:spLocks noChangeArrowheads="1"/>
              </p:cNvSpPr>
              <p:nvPr/>
            </p:nvSpPr>
            <p:spPr bwMode="gray">
              <a:xfrm>
                <a:off x="333623" y="1977267"/>
                <a:ext cx="2666752" cy="422698"/>
              </a:xfrm>
              <a:prstGeom prst="rect">
                <a:avLst/>
              </a:prstGeom>
              <a:noFill/>
              <a:ln w="9525" algn="ctr">
                <a:noFill/>
                <a:miter lim="800000"/>
                <a:headEnd/>
                <a:tailEnd/>
              </a:ln>
              <a:effectLst/>
            </p:spPr>
            <p:txBody>
              <a:bodyPr lIns="83117" anchor="ctr"/>
              <a:lstStyle/>
              <a:p>
                <a:pPr marL="105556" algn="ctr" defTabSz="844448" eaLnBrk="0" hangingPunct="0">
                  <a:spcAft>
                    <a:spcPct val="25000"/>
                  </a:spcAft>
                  <a:buClr>
                    <a:srgbClr val="009ACC"/>
                  </a:buClr>
                </a:pPr>
                <a:r>
                  <a:rPr lang="it-IT" sz="1108" kern="0" dirty="0">
                    <a:solidFill>
                      <a:srgbClr val="13294B"/>
                    </a:solidFill>
                  </a:rPr>
                  <a:t>Diritto dell’interessato alla cancellazione dei dati personali</a:t>
                </a:r>
              </a:p>
            </p:txBody>
          </p:sp>
        </p:grpSp>
        <p:grpSp>
          <p:nvGrpSpPr>
            <p:cNvPr id="19" name="Group 20"/>
            <p:cNvGrpSpPr/>
            <p:nvPr/>
          </p:nvGrpSpPr>
          <p:grpSpPr>
            <a:xfrm>
              <a:off x="393700" y="3682278"/>
              <a:ext cx="2742136" cy="1091652"/>
              <a:chOff x="333623" y="1199747"/>
              <a:chExt cx="2742136" cy="1091652"/>
            </a:xfrm>
          </p:grpSpPr>
          <p:sp>
            <p:nvSpPr>
              <p:cNvPr id="32" name="Rectangle 21"/>
              <p:cNvSpPr/>
              <p:nvPr/>
            </p:nvSpPr>
            <p:spPr>
              <a:xfrm>
                <a:off x="345202" y="1199747"/>
                <a:ext cx="2730557" cy="681137"/>
              </a:xfrm>
              <a:prstGeom prst="rect">
                <a:avLst/>
              </a:prstGeom>
            </p:spPr>
            <p:txBody>
              <a:bodyPr wrap="none">
                <a:spAutoFit/>
              </a:bodyPr>
              <a:lstStyle/>
              <a:p>
                <a:pPr algn="ctr" defTabSz="844448" eaLnBrk="0" hangingPunct="0">
                  <a:buClr>
                    <a:srgbClr val="009ACC"/>
                  </a:buClr>
                  <a:defRPr/>
                </a:pPr>
                <a:r>
                  <a:rPr lang="en-US" sz="1662" b="1" kern="0" dirty="0">
                    <a:solidFill>
                      <a:srgbClr val="13294B"/>
                    </a:solidFill>
                  </a:rPr>
                  <a:t>Right to Transfer Data</a:t>
                </a:r>
              </a:p>
              <a:p>
                <a:pPr algn="ctr" defTabSz="844448" eaLnBrk="0" hangingPunct="0">
                  <a:buClr>
                    <a:srgbClr val="009ACC"/>
                  </a:buClr>
                  <a:defRPr/>
                </a:pPr>
                <a:r>
                  <a:rPr lang="en-US" sz="1662" b="1" kern="0" dirty="0" err="1">
                    <a:solidFill>
                      <a:srgbClr val="13294B"/>
                    </a:solidFill>
                  </a:rPr>
                  <a:t>Diritto</a:t>
                </a:r>
                <a:r>
                  <a:rPr lang="en-US" sz="1662" b="1" kern="0" dirty="0">
                    <a:solidFill>
                      <a:srgbClr val="13294B"/>
                    </a:solidFill>
                  </a:rPr>
                  <a:t> </a:t>
                </a:r>
                <a:r>
                  <a:rPr lang="en-US" sz="1662" b="1" kern="0" dirty="0" err="1">
                    <a:solidFill>
                      <a:srgbClr val="13294B"/>
                    </a:solidFill>
                  </a:rPr>
                  <a:t>alla</a:t>
                </a:r>
                <a:r>
                  <a:rPr lang="en-US" sz="1662" b="1" kern="0" dirty="0">
                    <a:solidFill>
                      <a:srgbClr val="13294B"/>
                    </a:solidFill>
                  </a:rPr>
                  <a:t> </a:t>
                </a:r>
                <a:r>
                  <a:rPr lang="en-US" sz="1662" b="1" kern="0" dirty="0" err="1">
                    <a:solidFill>
                      <a:srgbClr val="13294B"/>
                    </a:solidFill>
                  </a:rPr>
                  <a:t>portabilità</a:t>
                </a:r>
                <a:endParaRPr lang="en-US" sz="1662" b="1" kern="0" dirty="0">
                  <a:solidFill>
                    <a:srgbClr val="13294B"/>
                  </a:solidFill>
                </a:endParaRPr>
              </a:p>
            </p:txBody>
          </p:sp>
          <p:sp>
            <p:nvSpPr>
              <p:cNvPr id="33" name="Rectangle 5"/>
              <p:cNvSpPr>
                <a:spLocks noChangeArrowheads="1"/>
              </p:cNvSpPr>
              <p:nvPr/>
            </p:nvSpPr>
            <p:spPr bwMode="gray">
              <a:xfrm>
                <a:off x="333623" y="1868700"/>
                <a:ext cx="2666752" cy="422699"/>
              </a:xfrm>
              <a:prstGeom prst="rect">
                <a:avLst/>
              </a:prstGeom>
              <a:noFill/>
              <a:ln w="9525" algn="ctr">
                <a:noFill/>
                <a:miter lim="800000"/>
                <a:headEnd/>
                <a:tailEnd/>
              </a:ln>
              <a:effectLst/>
            </p:spPr>
            <p:txBody>
              <a:bodyPr lIns="83117" anchor="ctr"/>
              <a:lstStyle/>
              <a:p>
                <a:pPr marL="105556" algn="ctr" defTabSz="844448" eaLnBrk="0" hangingPunct="0">
                  <a:spcAft>
                    <a:spcPct val="25000"/>
                  </a:spcAft>
                  <a:buClr>
                    <a:srgbClr val="009ACC"/>
                  </a:buClr>
                </a:pPr>
                <a:r>
                  <a:rPr lang="it-IT" sz="1108" kern="0" dirty="0">
                    <a:solidFill>
                      <a:srgbClr val="13294B"/>
                    </a:solidFill>
                  </a:rPr>
                  <a:t>Diritto dell’interessato a trasferire i propri dati personali</a:t>
                </a:r>
              </a:p>
            </p:txBody>
          </p:sp>
        </p:grpSp>
        <p:grpSp>
          <p:nvGrpSpPr>
            <p:cNvPr id="20" name="Group 23"/>
            <p:cNvGrpSpPr/>
            <p:nvPr/>
          </p:nvGrpSpPr>
          <p:grpSpPr>
            <a:xfrm>
              <a:off x="741611" y="4768850"/>
              <a:ext cx="2835870" cy="1228725"/>
              <a:chOff x="333623" y="1113474"/>
              <a:chExt cx="2835870" cy="1228725"/>
            </a:xfrm>
          </p:grpSpPr>
          <p:sp>
            <p:nvSpPr>
              <p:cNvPr id="30" name="Rectangle 24"/>
              <p:cNvSpPr/>
              <p:nvPr/>
            </p:nvSpPr>
            <p:spPr>
              <a:xfrm>
                <a:off x="558270" y="1113474"/>
                <a:ext cx="2611223" cy="681137"/>
              </a:xfrm>
              <a:prstGeom prst="rect">
                <a:avLst/>
              </a:prstGeom>
            </p:spPr>
            <p:txBody>
              <a:bodyPr wrap="none">
                <a:spAutoFit/>
              </a:bodyPr>
              <a:lstStyle/>
              <a:p>
                <a:pPr algn="ctr" defTabSz="844448" eaLnBrk="0" hangingPunct="0">
                  <a:buClr>
                    <a:srgbClr val="009ACC"/>
                  </a:buClr>
                  <a:defRPr/>
                </a:pPr>
                <a:r>
                  <a:rPr lang="en-US" sz="1662" b="1" kern="0" dirty="0">
                    <a:solidFill>
                      <a:srgbClr val="13294B"/>
                    </a:solidFill>
                  </a:rPr>
                  <a:t>Right to Access Data</a:t>
                </a:r>
              </a:p>
              <a:p>
                <a:pPr algn="ctr" defTabSz="844448" eaLnBrk="0" hangingPunct="0">
                  <a:buClr>
                    <a:srgbClr val="009ACC"/>
                  </a:buClr>
                  <a:defRPr/>
                </a:pPr>
                <a:r>
                  <a:rPr lang="en-US" sz="1662" b="1" kern="0" dirty="0" err="1">
                    <a:solidFill>
                      <a:srgbClr val="13294B"/>
                    </a:solidFill>
                  </a:rPr>
                  <a:t>Diritto</a:t>
                </a:r>
                <a:r>
                  <a:rPr lang="en-US" sz="1662" b="1" kern="0" dirty="0">
                    <a:solidFill>
                      <a:srgbClr val="13294B"/>
                    </a:solidFill>
                  </a:rPr>
                  <a:t> di accesso</a:t>
                </a:r>
              </a:p>
            </p:txBody>
          </p:sp>
          <p:sp>
            <p:nvSpPr>
              <p:cNvPr id="31" name="Rectangle 5"/>
              <p:cNvSpPr>
                <a:spLocks noChangeArrowheads="1"/>
              </p:cNvSpPr>
              <p:nvPr/>
            </p:nvSpPr>
            <p:spPr bwMode="gray">
              <a:xfrm>
                <a:off x="333623" y="1919500"/>
                <a:ext cx="2666752" cy="422699"/>
              </a:xfrm>
              <a:prstGeom prst="rect">
                <a:avLst/>
              </a:prstGeom>
              <a:noFill/>
              <a:ln w="9525" algn="ctr">
                <a:noFill/>
                <a:miter lim="800000"/>
                <a:headEnd/>
                <a:tailEnd/>
              </a:ln>
              <a:effectLst/>
            </p:spPr>
            <p:txBody>
              <a:bodyPr lIns="83117" anchor="ctr"/>
              <a:lstStyle/>
              <a:p>
                <a:pPr marL="105556" algn="ctr" defTabSz="844448" eaLnBrk="0" hangingPunct="0">
                  <a:spcAft>
                    <a:spcPct val="25000"/>
                  </a:spcAft>
                  <a:buClr>
                    <a:srgbClr val="009ACC"/>
                  </a:buClr>
                </a:pPr>
                <a:r>
                  <a:rPr lang="it-IT" sz="1108" kern="0" dirty="0">
                    <a:solidFill>
                      <a:srgbClr val="13294B"/>
                    </a:solidFill>
                  </a:rPr>
                  <a:t>Diritto dell’interessato a richiedere ed ottenere i propri dati personali e informazioni sui trattamenti</a:t>
                </a:r>
              </a:p>
            </p:txBody>
          </p:sp>
        </p:grpSp>
        <p:grpSp>
          <p:nvGrpSpPr>
            <p:cNvPr id="21" name="Group 26"/>
            <p:cNvGrpSpPr/>
            <p:nvPr/>
          </p:nvGrpSpPr>
          <p:grpSpPr>
            <a:xfrm>
              <a:off x="6285663" y="1352002"/>
              <a:ext cx="2744883" cy="1166266"/>
              <a:chOff x="94661" y="1473288"/>
              <a:chExt cx="2744883" cy="1166266"/>
            </a:xfrm>
          </p:grpSpPr>
          <p:sp>
            <p:nvSpPr>
              <p:cNvPr id="28" name="Rectangle 27"/>
              <p:cNvSpPr/>
              <p:nvPr/>
            </p:nvSpPr>
            <p:spPr>
              <a:xfrm>
                <a:off x="177695" y="1473288"/>
                <a:ext cx="2661849" cy="681137"/>
              </a:xfrm>
              <a:prstGeom prst="rect">
                <a:avLst/>
              </a:prstGeom>
            </p:spPr>
            <p:txBody>
              <a:bodyPr wrap="none">
                <a:spAutoFit/>
              </a:bodyPr>
              <a:lstStyle/>
              <a:p>
                <a:pPr algn="ctr" defTabSz="844448" eaLnBrk="0" hangingPunct="0">
                  <a:buClr>
                    <a:srgbClr val="009ACC"/>
                  </a:buClr>
                  <a:defRPr/>
                </a:pPr>
                <a:r>
                  <a:rPr lang="en-US" sz="1662" b="1" kern="0" dirty="0">
                    <a:solidFill>
                      <a:srgbClr val="13294B"/>
                    </a:solidFill>
                  </a:rPr>
                  <a:t>Right to Object</a:t>
                </a:r>
              </a:p>
              <a:p>
                <a:pPr algn="ctr" defTabSz="844448" eaLnBrk="0" hangingPunct="0">
                  <a:buClr>
                    <a:srgbClr val="009ACC"/>
                  </a:buClr>
                  <a:defRPr/>
                </a:pPr>
                <a:r>
                  <a:rPr lang="en-US" sz="1662" b="1" kern="0" dirty="0" err="1">
                    <a:solidFill>
                      <a:srgbClr val="13294B"/>
                    </a:solidFill>
                  </a:rPr>
                  <a:t>Diritto</a:t>
                </a:r>
                <a:r>
                  <a:rPr lang="en-US" sz="1662" b="1" kern="0" dirty="0">
                    <a:solidFill>
                      <a:srgbClr val="13294B"/>
                    </a:solidFill>
                  </a:rPr>
                  <a:t> di </a:t>
                </a:r>
                <a:r>
                  <a:rPr lang="en-US" sz="1662" b="1" kern="0" dirty="0" err="1">
                    <a:solidFill>
                      <a:srgbClr val="13294B"/>
                    </a:solidFill>
                  </a:rPr>
                  <a:t>opposizione</a:t>
                </a:r>
                <a:endParaRPr lang="en-US" sz="1662" b="1" kern="0" dirty="0">
                  <a:solidFill>
                    <a:srgbClr val="13294B"/>
                  </a:solidFill>
                </a:endParaRPr>
              </a:p>
            </p:txBody>
          </p:sp>
          <p:sp>
            <p:nvSpPr>
              <p:cNvPr id="29" name="Rectangle 5"/>
              <p:cNvSpPr>
                <a:spLocks noChangeArrowheads="1"/>
              </p:cNvSpPr>
              <p:nvPr/>
            </p:nvSpPr>
            <p:spPr bwMode="gray">
              <a:xfrm>
                <a:off x="94661" y="2216855"/>
                <a:ext cx="2666753" cy="422699"/>
              </a:xfrm>
              <a:prstGeom prst="rect">
                <a:avLst/>
              </a:prstGeom>
              <a:noFill/>
              <a:ln w="9525" algn="ctr">
                <a:noFill/>
                <a:miter lim="800000"/>
                <a:headEnd/>
                <a:tailEnd/>
              </a:ln>
              <a:effectLst/>
            </p:spPr>
            <p:txBody>
              <a:bodyPr lIns="83117" anchor="ctr"/>
              <a:lstStyle/>
              <a:p>
                <a:pPr marL="105556" algn="ctr" defTabSz="844448" eaLnBrk="0" hangingPunct="0">
                  <a:spcAft>
                    <a:spcPct val="25000"/>
                  </a:spcAft>
                  <a:buClr>
                    <a:srgbClr val="009ACC"/>
                  </a:buClr>
                </a:pPr>
                <a:r>
                  <a:rPr lang="it-IT" sz="1108" kern="0" dirty="0">
                    <a:solidFill>
                      <a:srgbClr val="13294B"/>
                    </a:solidFill>
                  </a:rPr>
                  <a:t>Diritto dell’interessato a chiedere il termine e la revoca del trattamento</a:t>
                </a:r>
              </a:p>
            </p:txBody>
          </p:sp>
        </p:grpSp>
        <p:grpSp>
          <p:nvGrpSpPr>
            <p:cNvPr id="22" name="Group 29"/>
            <p:cNvGrpSpPr/>
            <p:nvPr/>
          </p:nvGrpSpPr>
          <p:grpSpPr>
            <a:xfrm>
              <a:off x="6774923" y="3034330"/>
              <a:ext cx="2666753" cy="1216891"/>
              <a:chOff x="82271" y="1206800"/>
              <a:chExt cx="2666753" cy="1216891"/>
            </a:xfrm>
          </p:grpSpPr>
          <p:sp>
            <p:nvSpPr>
              <p:cNvPr id="26" name="Rectangle 30"/>
              <p:cNvSpPr/>
              <p:nvPr/>
            </p:nvSpPr>
            <p:spPr>
              <a:xfrm>
                <a:off x="177253" y="1206800"/>
                <a:ext cx="2502738" cy="681138"/>
              </a:xfrm>
              <a:prstGeom prst="rect">
                <a:avLst/>
              </a:prstGeom>
            </p:spPr>
            <p:txBody>
              <a:bodyPr wrap="none">
                <a:spAutoFit/>
              </a:bodyPr>
              <a:lstStyle/>
              <a:p>
                <a:pPr algn="ctr" defTabSz="844448" eaLnBrk="0" hangingPunct="0">
                  <a:buClr>
                    <a:srgbClr val="009ACC"/>
                  </a:buClr>
                  <a:defRPr/>
                </a:pPr>
                <a:r>
                  <a:rPr lang="en-US" sz="1662" b="1" kern="0" dirty="0">
                    <a:solidFill>
                      <a:srgbClr val="13294B"/>
                    </a:solidFill>
                  </a:rPr>
                  <a:t>Right to Restrict</a:t>
                </a:r>
              </a:p>
              <a:p>
                <a:pPr algn="ctr" defTabSz="844448" eaLnBrk="0" hangingPunct="0">
                  <a:buClr>
                    <a:srgbClr val="009ACC"/>
                  </a:buClr>
                  <a:defRPr/>
                </a:pPr>
                <a:r>
                  <a:rPr lang="en-US" sz="1662" b="1" kern="0" dirty="0" err="1">
                    <a:solidFill>
                      <a:srgbClr val="13294B"/>
                    </a:solidFill>
                  </a:rPr>
                  <a:t>Diritto</a:t>
                </a:r>
                <a:r>
                  <a:rPr lang="en-US" sz="1662" b="1" kern="0" dirty="0">
                    <a:solidFill>
                      <a:srgbClr val="13294B"/>
                    </a:solidFill>
                  </a:rPr>
                  <a:t> di </a:t>
                </a:r>
                <a:r>
                  <a:rPr lang="en-US" sz="1662" b="1" kern="0" dirty="0" err="1">
                    <a:solidFill>
                      <a:srgbClr val="13294B"/>
                    </a:solidFill>
                  </a:rPr>
                  <a:t>limitazione</a:t>
                </a:r>
                <a:endParaRPr lang="en-US" sz="1662" b="1" kern="0" dirty="0">
                  <a:solidFill>
                    <a:srgbClr val="13294B"/>
                  </a:solidFill>
                </a:endParaRPr>
              </a:p>
            </p:txBody>
          </p:sp>
          <p:sp>
            <p:nvSpPr>
              <p:cNvPr id="27" name="Rectangle 5"/>
              <p:cNvSpPr>
                <a:spLocks noChangeArrowheads="1"/>
              </p:cNvSpPr>
              <p:nvPr/>
            </p:nvSpPr>
            <p:spPr bwMode="gray">
              <a:xfrm>
                <a:off x="82271" y="2000992"/>
                <a:ext cx="2666753" cy="422699"/>
              </a:xfrm>
              <a:prstGeom prst="rect">
                <a:avLst/>
              </a:prstGeom>
              <a:noFill/>
              <a:ln w="9525" algn="ctr">
                <a:noFill/>
                <a:miter lim="800000"/>
                <a:headEnd/>
                <a:tailEnd/>
              </a:ln>
              <a:effectLst/>
            </p:spPr>
            <p:txBody>
              <a:bodyPr lIns="83117" anchor="ctr"/>
              <a:lstStyle/>
              <a:p>
                <a:pPr marL="105556" algn="ctr" defTabSz="844448" eaLnBrk="0" hangingPunct="0">
                  <a:spcAft>
                    <a:spcPct val="25000"/>
                  </a:spcAft>
                  <a:buClr>
                    <a:srgbClr val="009ACC"/>
                  </a:buClr>
                </a:pPr>
                <a:r>
                  <a:rPr lang="it-IT" sz="1108" kern="0" dirty="0">
                    <a:solidFill>
                      <a:srgbClr val="13294B"/>
                    </a:solidFill>
                  </a:rPr>
                  <a:t>Diritto dell’interessato a chiedere la limitazione del trattamento</a:t>
                </a:r>
              </a:p>
            </p:txBody>
          </p:sp>
        </p:grpSp>
        <p:grpSp>
          <p:nvGrpSpPr>
            <p:cNvPr id="23" name="Group 32"/>
            <p:cNvGrpSpPr/>
            <p:nvPr/>
          </p:nvGrpSpPr>
          <p:grpSpPr>
            <a:xfrm>
              <a:off x="6322484" y="4909343"/>
              <a:ext cx="2688174" cy="1046083"/>
              <a:chOff x="161644" y="1245316"/>
              <a:chExt cx="2688174" cy="1046083"/>
            </a:xfrm>
          </p:grpSpPr>
          <p:sp>
            <p:nvSpPr>
              <p:cNvPr id="24" name="Rectangle 33"/>
              <p:cNvSpPr/>
              <p:nvPr/>
            </p:nvSpPr>
            <p:spPr>
              <a:xfrm>
                <a:off x="227747" y="1245316"/>
                <a:ext cx="2622071" cy="681138"/>
              </a:xfrm>
              <a:prstGeom prst="rect">
                <a:avLst/>
              </a:prstGeom>
            </p:spPr>
            <p:txBody>
              <a:bodyPr wrap="none">
                <a:spAutoFit/>
              </a:bodyPr>
              <a:lstStyle/>
              <a:p>
                <a:pPr algn="ctr" defTabSz="844448" eaLnBrk="0" hangingPunct="0">
                  <a:buClr>
                    <a:srgbClr val="009ACC"/>
                  </a:buClr>
                  <a:defRPr/>
                </a:pPr>
                <a:r>
                  <a:rPr lang="en-US" sz="1662" b="1" kern="0" dirty="0">
                    <a:solidFill>
                      <a:srgbClr val="13294B"/>
                    </a:solidFill>
                  </a:rPr>
                  <a:t>Right to Rectification</a:t>
                </a:r>
              </a:p>
              <a:p>
                <a:pPr algn="ctr" defTabSz="844448" eaLnBrk="0" hangingPunct="0">
                  <a:buClr>
                    <a:srgbClr val="009ACC"/>
                  </a:buClr>
                  <a:defRPr/>
                </a:pPr>
                <a:r>
                  <a:rPr lang="en-US" sz="1662" b="1" kern="0" dirty="0" err="1">
                    <a:solidFill>
                      <a:srgbClr val="13294B"/>
                    </a:solidFill>
                  </a:rPr>
                  <a:t>Diritto</a:t>
                </a:r>
                <a:r>
                  <a:rPr lang="en-US" sz="1662" b="1" kern="0" dirty="0">
                    <a:solidFill>
                      <a:srgbClr val="13294B"/>
                    </a:solidFill>
                  </a:rPr>
                  <a:t> di </a:t>
                </a:r>
                <a:r>
                  <a:rPr lang="en-US" sz="1662" b="1" kern="0" dirty="0" err="1">
                    <a:solidFill>
                      <a:srgbClr val="13294B"/>
                    </a:solidFill>
                  </a:rPr>
                  <a:t>rettifica</a:t>
                </a:r>
                <a:endParaRPr lang="en-US" sz="1662" b="1" kern="0" dirty="0">
                  <a:solidFill>
                    <a:srgbClr val="13294B"/>
                  </a:solidFill>
                </a:endParaRPr>
              </a:p>
            </p:txBody>
          </p:sp>
          <p:sp>
            <p:nvSpPr>
              <p:cNvPr id="25" name="Rectangle 5"/>
              <p:cNvSpPr>
                <a:spLocks noChangeArrowheads="1"/>
              </p:cNvSpPr>
              <p:nvPr/>
            </p:nvSpPr>
            <p:spPr bwMode="gray">
              <a:xfrm>
                <a:off x="161644" y="1868700"/>
                <a:ext cx="2666752" cy="422699"/>
              </a:xfrm>
              <a:prstGeom prst="rect">
                <a:avLst/>
              </a:prstGeom>
              <a:noFill/>
              <a:ln w="9525" algn="ctr">
                <a:noFill/>
                <a:miter lim="800000"/>
                <a:headEnd/>
                <a:tailEnd/>
              </a:ln>
              <a:effectLst/>
            </p:spPr>
            <p:txBody>
              <a:bodyPr lIns="83117" anchor="ctr"/>
              <a:lstStyle/>
              <a:p>
                <a:pPr marL="105556" algn="ctr" defTabSz="844448" eaLnBrk="0" hangingPunct="0">
                  <a:spcAft>
                    <a:spcPct val="25000"/>
                  </a:spcAft>
                  <a:buClr>
                    <a:srgbClr val="009ACC"/>
                  </a:buClr>
                </a:pPr>
                <a:r>
                  <a:rPr lang="it-IT" sz="1108" kern="0" dirty="0">
                    <a:solidFill>
                      <a:srgbClr val="13294B"/>
                    </a:solidFill>
                  </a:rPr>
                  <a:t>Diritto dell’interessato a modificare i propri dati personali</a:t>
                </a:r>
              </a:p>
            </p:txBody>
          </p:sp>
        </p:grpSp>
      </p:grpSp>
      <p:grpSp>
        <p:nvGrpSpPr>
          <p:cNvPr id="38" name="Gruppo 37">
            <a:extLst>
              <a:ext uri="{FF2B5EF4-FFF2-40B4-BE49-F238E27FC236}">
                <a16:creationId xmlns:a16="http://schemas.microsoft.com/office/drawing/2014/main" id="{EA8FE245-F91C-4AC4-8F50-24CD972E37E7}"/>
              </a:ext>
            </a:extLst>
          </p:cNvPr>
          <p:cNvGrpSpPr/>
          <p:nvPr/>
        </p:nvGrpSpPr>
        <p:grpSpPr>
          <a:xfrm>
            <a:off x="6341333" y="1643875"/>
            <a:ext cx="2915792" cy="991181"/>
            <a:chOff x="6588873" y="1280763"/>
            <a:chExt cx="2915792" cy="991181"/>
          </a:xfrm>
        </p:grpSpPr>
        <p:sp>
          <p:nvSpPr>
            <p:cNvPr id="39" name="AutoShape 928"/>
            <p:cNvSpPr>
              <a:spLocks noChangeArrowheads="1"/>
            </p:cNvSpPr>
            <p:nvPr/>
          </p:nvSpPr>
          <p:spPr bwMode="auto">
            <a:xfrm rot="1083527">
              <a:off x="6588873" y="1645505"/>
              <a:ext cx="2915792" cy="261697"/>
            </a:xfrm>
            <a:prstGeom prst="leftRightArrow">
              <a:avLst>
                <a:gd name="adj1" fmla="val 100000"/>
                <a:gd name="adj2" fmla="val 0"/>
              </a:avLst>
            </a:prstGeom>
            <a:noFill/>
            <a:ln w="9525">
              <a:noFill/>
              <a:miter lim="800000"/>
              <a:headEnd/>
              <a:tailEnd/>
            </a:ln>
            <a:effectLst/>
          </p:spPr>
          <p:txBody>
            <a:bodyPr wrap="none" lIns="2346" tIns="5864" rIns="2346" bIns="0">
              <a:spAutoFit/>
            </a:bodyPr>
            <a:lstStyle/>
            <a:p>
              <a:pPr algn="ctr" defTabSz="826856">
                <a:buSzPct val="120000"/>
                <a:defRPr/>
              </a:pPr>
              <a:r>
                <a:rPr lang="de-DE" altLang="it-IT" sz="1662" b="1" i="1" kern="0" dirty="0">
                  <a:solidFill>
                    <a:srgbClr val="3EB1C8"/>
                  </a:solidFill>
                </a:rPr>
                <a:t>FOCUS SUL TRATTAMENTO</a:t>
              </a:r>
            </a:p>
          </p:txBody>
        </p:sp>
        <p:cxnSp>
          <p:nvCxnSpPr>
            <p:cNvPr id="40" name="AutoShape 929"/>
            <p:cNvCxnSpPr>
              <a:cxnSpLocks noChangeShapeType="1"/>
            </p:cNvCxnSpPr>
            <p:nvPr/>
          </p:nvCxnSpPr>
          <p:spPr bwMode="auto">
            <a:xfrm>
              <a:off x="6948909" y="1280763"/>
              <a:ext cx="2276845" cy="742375"/>
            </a:xfrm>
            <a:prstGeom prst="straightConnector1">
              <a:avLst/>
            </a:prstGeom>
            <a:noFill/>
            <a:ln w="9525">
              <a:solidFill>
                <a:srgbClr val="000000"/>
              </a:solidFill>
              <a:round/>
              <a:headEnd/>
              <a:tailEnd/>
            </a:ln>
          </p:spPr>
        </p:cxnSp>
        <p:cxnSp>
          <p:nvCxnSpPr>
            <p:cNvPr id="41" name="AutoShape 930"/>
            <p:cNvCxnSpPr>
              <a:cxnSpLocks noChangeShapeType="1"/>
            </p:cNvCxnSpPr>
            <p:nvPr/>
          </p:nvCxnSpPr>
          <p:spPr bwMode="auto">
            <a:xfrm>
              <a:off x="6867784" y="1529569"/>
              <a:ext cx="2276845" cy="742375"/>
            </a:xfrm>
            <a:prstGeom prst="straightConnector1">
              <a:avLst/>
            </a:prstGeom>
            <a:noFill/>
            <a:ln w="9525">
              <a:solidFill>
                <a:srgbClr val="000000"/>
              </a:solidFill>
              <a:round/>
              <a:headEnd/>
              <a:tailEnd/>
            </a:ln>
          </p:spPr>
        </p:cxnSp>
      </p:grpSp>
      <p:grpSp>
        <p:nvGrpSpPr>
          <p:cNvPr id="42" name="Gruppo 41">
            <a:extLst>
              <a:ext uri="{FF2B5EF4-FFF2-40B4-BE49-F238E27FC236}">
                <a16:creationId xmlns:a16="http://schemas.microsoft.com/office/drawing/2014/main" id="{2B6B5A90-1FFB-49D7-BF17-6F84B50DF91F}"/>
              </a:ext>
            </a:extLst>
          </p:cNvPr>
          <p:cNvGrpSpPr/>
          <p:nvPr/>
        </p:nvGrpSpPr>
        <p:grpSpPr>
          <a:xfrm>
            <a:off x="-31606" y="1650119"/>
            <a:ext cx="1897885" cy="711517"/>
            <a:chOff x="-337284" y="1399096"/>
            <a:chExt cx="1897885" cy="711517"/>
          </a:xfrm>
        </p:grpSpPr>
        <p:sp>
          <p:nvSpPr>
            <p:cNvPr id="43" name="AutoShape 928"/>
            <p:cNvSpPr>
              <a:spLocks noChangeArrowheads="1"/>
            </p:cNvSpPr>
            <p:nvPr/>
          </p:nvSpPr>
          <p:spPr bwMode="auto">
            <a:xfrm rot="20547191">
              <a:off x="-337284" y="1624006"/>
              <a:ext cx="1897885" cy="261697"/>
            </a:xfrm>
            <a:prstGeom prst="leftRightArrow">
              <a:avLst>
                <a:gd name="adj1" fmla="val 100000"/>
                <a:gd name="adj2" fmla="val 0"/>
              </a:avLst>
            </a:prstGeom>
            <a:noFill/>
            <a:ln w="9525">
              <a:noFill/>
              <a:miter lim="800000"/>
              <a:headEnd/>
              <a:tailEnd/>
            </a:ln>
            <a:effectLst/>
          </p:spPr>
          <p:txBody>
            <a:bodyPr wrap="none" lIns="2346" tIns="5864" rIns="2346" bIns="0">
              <a:spAutoFit/>
            </a:bodyPr>
            <a:lstStyle/>
            <a:p>
              <a:pPr algn="ctr" defTabSz="826856">
                <a:buSzPct val="120000"/>
                <a:defRPr/>
              </a:pPr>
              <a:r>
                <a:rPr lang="de-DE" altLang="it-IT" sz="1662" b="1" i="1" kern="0" dirty="0">
                  <a:solidFill>
                    <a:srgbClr val="3EB1C8"/>
                  </a:solidFill>
                </a:rPr>
                <a:t>FOCUS SUL DATO</a:t>
              </a:r>
            </a:p>
          </p:txBody>
        </p:sp>
        <p:cxnSp>
          <p:nvCxnSpPr>
            <p:cNvPr id="44" name="AutoShape 929"/>
            <p:cNvCxnSpPr>
              <a:cxnSpLocks noChangeShapeType="1"/>
            </p:cNvCxnSpPr>
            <p:nvPr/>
          </p:nvCxnSpPr>
          <p:spPr bwMode="auto">
            <a:xfrm flipV="1">
              <a:off x="-158340" y="1399096"/>
              <a:ext cx="1461099" cy="461996"/>
            </a:xfrm>
            <a:prstGeom prst="straightConnector1">
              <a:avLst/>
            </a:prstGeom>
            <a:noFill/>
            <a:ln w="9525">
              <a:solidFill>
                <a:srgbClr val="000000"/>
              </a:solidFill>
              <a:round/>
              <a:headEnd/>
              <a:tailEnd/>
            </a:ln>
          </p:spPr>
        </p:cxnSp>
        <p:cxnSp>
          <p:nvCxnSpPr>
            <p:cNvPr id="45" name="AutoShape 930"/>
            <p:cNvCxnSpPr>
              <a:cxnSpLocks noChangeShapeType="1"/>
            </p:cNvCxnSpPr>
            <p:nvPr/>
          </p:nvCxnSpPr>
          <p:spPr bwMode="auto">
            <a:xfrm flipV="1">
              <a:off x="-79443" y="1648617"/>
              <a:ext cx="1461099" cy="461996"/>
            </a:xfrm>
            <a:prstGeom prst="straightConnector1">
              <a:avLst/>
            </a:prstGeom>
            <a:noFill/>
            <a:ln w="9525">
              <a:solidFill>
                <a:srgbClr val="000000"/>
              </a:solidFill>
              <a:round/>
              <a:headEnd/>
              <a:tailEnd/>
            </a:ln>
          </p:spPr>
        </p:cxnSp>
      </p:grpSp>
    </p:spTree>
    <p:extLst>
      <p:ext uri="{BB962C8B-B14F-4D97-AF65-F5344CB8AC3E}">
        <p14:creationId xmlns:p14="http://schemas.microsoft.com/office/powerpoint/2010/main" val="1897905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dirty="0"/>
              <a:t>Ufficio Corsi </a:t>
            </a:r>
            <a:r>
              <a:rPr lang="it-IT" dirty="0" err="1"/>
              <a:t>Certification</a:t>
            </a:r>
            <a:endParaRPr lang="it-IT" dirty="0"/>
          </a:p>
        </p:txBody>
      </p:sp>
      <p:sp>
        <p:nvSpPr>
          <p:cNvPr id="4" name="Rectangle 6"/>
          <p:cNvSpPr>
            <a:spLocks noChangeArrowheads="1"/>
          </p:cNvSpPr>
          <p:nvPr/>
        </p:nvSpPr>
        <p:spPr bwMode="auto">
          <a:xfrm>
            <a:off x="351040" y="1832667"/>
            <a:ext cx="8468764" cy="4110932"/>
          </a:xfrm>
          <a:prstGeom prst="rect">
            <a:avLst/>
          </a:prstGeom>
          <a:solidFill>
            <a:srgbClr val="FFFFFF">
              <a:alpha val="60000"/>
            </a:srgbClr>
          </a:solidFill>
          <a:ln>
            <a:noFill/>
          </a:ln>
          <a:effectLst/>
          <a:extLst/>
        </p:spPr>
        <p:txBody>
          <a:bodyPr lIns="90000" tIns="45000" rIns="90000" bIns="450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9pPr>
          </a:lstStyle>
          <a:p>
            <a:pPr eaLnBrk="1" hangingPunct="1">
              <a:lnSpc>
                <a:spcPct val="150000"/>
              </a:lnSpc>
              <a:spcBef>
                <a:spcPct val="20000"/>
              </a:spcBef>
              <a:spcAft>
                <a:spcPts val="600"/>
              </a:spcAft>
              <a:buSzPct val="100000"/>
            </a:pPr>
            <a:r>
              <a:rPr lang="it-IT" altLang="it-IT" sz="3200" b="1" dirty="0">
                <a:solidFill>
                  <a:srgbClr val="3EB1C8"/>
                </a:solidFill>
                <a:latin typeface="+mn-lt"/>
                <a:ea typeface="+mn-ea"/>
                <a:cs typeface="+mn-cs"/>
              </a:rPr>
              <a:t>Servizio Globale  -  Presenza Locale</a:t>
            </a:r>
          </a:p>
          <a:p>
            <a:pPr eaLnBrk="1" fontAlgn="base" hangingPunct="1">
              <a:lnSpc>
                <a:spcPct val="150000"/>
              </a:lnSpc>
              <a:spcBef>
                <a:spcPct val="20000"/>
              </a:spcBef>
              <a:spcAft>
                <a:spcPts val="600"/>
              </a:spcAft>
              <a:buSzPct val="100000"/>
            </a:pPr>
            <a:r>
              <a:rPr lang="it-IT" altLang="it-IT" sz="2100" b="1" dirty="0">
                <a:solidFill>
                  <a:srgbClr val="13294B"/>
                </a:solidFill>
                <a:latin typeface="+mn-lt"/>
                <a:ea typeface="+mn-ea"/>
                <a:cs typeface="+mn-cs"/>
              </a:rPr>
              <a:t>Un rinnovato </a:t>
            </a:r>
            <a:r>
              <a:rPr lang="it-IT" altLang="it-IT" sz="2100" b="1" i="1" dirty="0">
                <a:solidFill>
                  <a:srgbClr val="13294B"/>
                </a:solidFill>
                <a:latin typeface="+mn-lt"/>
                <a:ea typeface="+mn-ea"/>
                <a:cs typeface="+mn-cs"/>
              </a:rPr>
              <a:t>portfolio modulare </a:t>
            </a:r>
          </a:p>
          <a:p>
            <a:pPr eaLnBrk="1" fontAlgn="base" hangingPunct="1">
              <a:lnSpc>
                <a:spcPct val="150000"/>
              </a:lnSpc>
              <a:spcBef>
                <a:spcPct val="20000"/>
              </a:spcBef>
              <a:spcAft>
                <a:spcPts val="600"/>
              </a:spcAft>
              <a:buSzPct val="100000"/>
            </a:pPr>
            <a:r>
              <a:rPr lang="it-IT" altLang="it-IT" sz="2100" b="1" dirty="0">
                <a:solidFill>
                  <a:srgbClr val="13294B"/>
                </a:solidFill>
                <a:latin typeface="+mn-lt"/>
                <a:ea typeface="+mn-ea"/>
                <a:cs typeface="+mn-cs"/>
              </a:rPr>
              <a:t>Una nuova organizzazione in tutto il mondo</a:t>
            </a:r>
          </a:p>
          <a:p>
            <a:pPr algn="ctr" eaLnBrk="1" fontAlgn="base" hangingPunct="1">
              <a:spcBef>
                <a:spcPct val="0"/>
              </a:spcBef>
              <a:spcAft>
                <a:spcPts val="600"/>
              </a:spcAft>
              <a:buSzPct val="100000"/>
            </a:pPr>
            <a:endParaRPr lang="it-IT" altLang="it-IT" sz="1000" b="1" dirty="0">
              <a:solidFill>
                <a:srgbClr val="13294B"/>
              </a:solidFill>
              <a:latin typeface="Trebuchet MS" pitchFamily="34" charset="0"/>
            </a:endParaRPr>
          </a:p>
          <a:p>
            <a:pPr marL="0" lvl="8" indent="0" defTabSz="457200" eaLnBrk="1" hangingPunct="1">
              <a:lnSpc>
                <a:spcPct val="150000"/>
              </a:lnSpc>
              <a:spcBef>
                <a:spcPct val="20000"/>
              </a:spcBef>
              <a:spcAft>
                <a:spcPts val="600"/>
              </a:spcAft>
              <a:buSzPct val="100000"/>
            </a:pPr>
            <a:r>
              <a:rPr lang="it-IT" altLang="it-IT" sz="3200" b="1" dirty="0">
                <a:solidFill>
                  <a:srgbClr val="0076A5"/>
                </a:solidFill>
                <a:latin typeface="+mn-lt"/>
                <a:ea typeface="+mn-ea"/>
                <a:cs typeface="+mn-cs"/>
              </a:rPr>
              <a:t>18 Aree Tematiche</a:t>
            </a:r>
          </a:p>
          <a:p>
            <a:pPr marL="0" lvl="8" indent="0" defTabSz="457200" eaLnBrk="1" hangingPunct="1">
              <a:lnSpc>
                <a:spcPct val="150000"/>
              </a:lnSpc>
              <a:spcBef>
                <a:spcPct val="20000"/>
              </a:spcBef>
              <a:spcAft>
                <a:spcPts val="600"/>
              </a:spcAft>
              <a:buSzPct val="100000"/>
            </a:pPr>
            <a:r>
              <a:rPr lang="it-IT" altLang="it-IT" sz="3200" b="1" dirty="0">
                <a:solidFill>
                  <a:srgbClr val="0076A5"/>
                </a:solidFill>
                <a:latin typeface="+mn-lt"/>
                <a:ea typeface="+mn-ea"/>
                <a:cs typeface="+mn-cs"/>
              </a:rPr>
              <a:t>Oltre 100 Corsi</a:t>
            </a:r>
            <a:endParaRPr lang="en-US" altLang="it-IT" sz="3200" b="1" dirty="0">
              <a:solidFill>
                <a:srgbClr val="0076A5"/>
              </a:solidFill>
              <a:latin typeface="+mn-lt"/>
              <a:ea typeface="+mn-ea"/>
              <a:cs typeface="+mn-cs"/>
            </a:endParaRPr>
          </a:p>
        </p:txBody>
      </p:sp>
    </p:spTree>
    <p:extLst>
      <p:ext uri="{BB962C8B-B14F-4D97-AF65-F5344CB8AC3E}">
        <p14:creationId xmlns:p14="http://schemas.microsoft.com/office/powerpoint/2010/main" val="195534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Conseguenze sul Piano delle Fonti del Diritto</a:t>
            </a:r>
          </a:p>
        </p:txBody>
      </p:sp>
      <p:sp>
        <p:nvSpPr>
          <p:cNvPr id="4" name="Segnaposto contenuto 2">
            <a:extLst>
              <a:ext uri="{FF2B5EF4-FFF2-40B4-BE49-F238E27FC236}">
                <a16:creationId xmlns:a16="http://schemas.microsoft.com/office/drawing/2014/main" id="{00C24152-5E85-482F-8471-D036AD30E10E}"/>
              </a:ext>
            </a:extLst>
          </p:cNvPr>
          <p:cNvSpPr txBox="1">
            <a:spLocks/>
          </p:cNvSpPr>
          <p:nvPr/>
        </p:nvSpPr>
        <p:spPr>
          <a:xfrm>
            <a:off x="276225" y="1737244"/>
            <a:ext cx="8567093" cy="4216539"/>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it-IT" sz="2400" dirty="0">
                <a:solidFill>
                  <a:srgbClr val="13294B"/>
                </a:solidFill>
              </a:rPr>
              <a:t>A livello nazionale, gli strumenti legislativi interni in tema di privacy </a:t>
            </a:r>
            <a:r>
              <a:rPr lang="it-IT" sz="2400" u="sng" dirty="0">
                <a:solidFill>
                  <a:srgbClr val="13294B"/>
                </a:solidFill>
                <a:uFill>
                  <a:solidFill>
                    <a:srgbClr val="C00000"/>
                  </a:solidFill>
                </a:uFill>
              </a:rPr>
              <a:t>non</a:t>
            </a:r>
            <a:r>
              <a:rPr lang="it-IT" sz="2400" dirty="0">
                <a:solidFill>
                  <a:srgbClr val="13294B"/>
                </a:solidFill>
              </a:rPr>
              <a:t> sono aboliti o sostituiti </a:t>
            </a:r>
            <a:r>
              <a:rPr lang="it-IT" sz="2400" i="1" dirty="0">
                <a:solidFill>
                  <a:srgbClr val="13294B"/>
                </a:solidFill>
              </a:rPr>
              <a:t>sic et simpliciter </a:t>
            </a:r>
            <a:r>
              <a:rPr lang="it-IT" sz="2400" dirty="0">
                <a:solidFill>
                  <a:srgbClr val="13294B"/>
                </a:solidFill>
              </a:rPr>
              <a:t>ma</a:t>
            </a:r>
          </a:p>
          <a:p>
            <a:pPr>
              <a:lnSpc>
                <a:spcPct val="150000"/>
              </a:lnSpc>
              <a:buFont typeface="Wingdings" charset="2"/>
              <a:buChar char="§"/>
            </a:pPr>
            <a:r>
              <a:rPr lang="it-IT" sz="2000" dirty="0">
                <a:solidFill>
                  <a:srgbClr val="13294B"/>
                </a:solidFill>
              </a:rPr>
              <a:t>Devono essere sottoposti ad un’attenta opera di coordinamento e </a:t>
            </a:r>
            <a:r>
              <a:rPr lang="it-IT" sz="2000" i="1" dirty="0">
                <a:solidFill>
                  <a:srgbClr val="13294B"/>
                </a:solidFill>
              </a:rPr>
              <a:t>revisione</a:t>
            </a:r>
            <a:r>
              <a:rPr lang="it-IT" sz="2000" dirty="0">
                <a:solidFill>
                  <a:srgbClr val="13294B"/>
                </a:solidFill>
              </a:rPr>
              <a:t> – anche dal punto di vista interpretativo – alla luce della </a:t>
            </a:r>
            <a:r>
              <a:rPr lang="it-IT" sz="2000" b="1" dirty="0">
                <a:solidFill>
                  <a:srgbClr val="0076A5"/>
                </a:solidFill>
                <a:uFill>
                  <a:solidFill>
                    <a:srgbClr val="C00000"/>
                  </a:solidFill>
                </a:uFill>
              </a:rPr>
              <a:t>nuova disciplina giuridica europea simultaneamente applicabile</a:t>
            </a:r>
            <a:r>
              <a:rPr lang="it-IT" sz="2000" b="1" dirty="0">
                <a:solidFill>
                  <a:srgbClr val="0076A5"/>
                </a:solidFill>
              </a:rPr>
              <a:t> (e </a:t>
            </a:r>
            <a:r>
              <a:rPr lang="it-IT" sz="2000" b="1" dirty="0">
                <a:solidFill>
                  <a:srgbClr val="0076A5"/>
                </a:solidFill>
                <a:uFill>
                  <a:solidFill>
                    <a:srgbClr val="C00000"/>
                  </a:solidFill>
                </a:uFill>
              </a:rPr>
              <a:t>prevalente</a:t>
            </a:r>
            <a:r>
              <a:rPr lang="it-IT" sz="2000" b="1" dirty="0">
                <a:solidFill>
                  <a:srgbClr val="0076A5"/>
                </a:solidFill>
              </a:rPr>
              <a:t>) </a:t>
            </a:r>
            <a:r>
              <a:rPr lang="it-IT" sz="2000" dirty="0">
                <a:solidFill>
                  <a:srgbClr val="13294B"/>
                </a:solidFill>
              </a:rPr>
              <a:t>all’interno di tutti gli Stati membri dell’Unione europea: </a:t>
            </a:r>
            <a:r>
              <a:rPr lang="it-IT" sz="2400" dirty="0">
                <a:solidFill>
                  <a:srgbClr val="13294B"/>
                </a:solidFill>
              </a:rPr>
              <a:t>occorre </a:t>
            </a:r>
            <a:r>
              <a:rPr lang="it-IT" sz="2400" dirty="0">
                <a:solidFill>
                  <a:srgbClr val="3EB1C8"/>
                </a:solidFill>
              </a:rPr>
              <a:t>verificare la </a:t>
            </a:r>
            <a:r>
              <a:rPr lang="it-IT" sz="2400" dirty="0">
                <a:solidFill>
                  <a:srgbClr val="3EB1C8"/>
                </a:solidFill>
                <a:hlinkClick r:id="" action="ppaction://noaction"/>
              </a:rPr>
              <a:t>compatibilità</a:t>
            </a:r>
            <a:r>
              <a:rPr lang="it-IT" sz="2400" dirty="0">
                <a:solidFill>
                  <a:srgbClr val="3EB1C8"/>
                </a:solidFill>
              </a:rPr>
              <a:t> delle singole disposizioni nazionali con il RGPD.</a:t>
            </a:r>
          </a:p>
        </p:txBody>
      </p:sp>
    </p:spTree>
    <p:extLst>
      <p:ext uri="{BB962C8B-B14F-4D97-AF65-F5344CB8AC3E}">
        <p14:creationId xmlns:p14="http://schemas.microsoft.com/office/powerpoint/2010/main" val="758122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Conseguenze sul piano operativo</a:t>
            </a:r>
          </a:p>
        </p:txBody>
      </p:sp>
      <p:sp>
        <p:nvSpPr>
          <p:cNvPr id="3" name="Segnaposto testo 2"/>
          <p:cNvSpPr>
            <a:spLocks noGrp="1"/>
          </p:cNvSpPr>
          <p:nvPr>
            <p:ph type="body" sz="quarter" idx="12"/>
          </p:nvPr>
        </p:nvSpPr>
        <p:spPr/>
        <p:txBody>
          <a:bodyPr/>
          <a:lstStyle/>
          <a:p>
            <a:r>
              <a:rPr lang="it-IT" sz="2000" dirty="0">
                <a:solidFill>
                  <a:srgbClr val="13294B"/>
                </a:solidFill>
                <a:uFill>
                  <a:solidFill>
                    <a:srgbClr val="C00000"/>
                  </a:solidFill>
                </a:uFill>
              </a:rPr>
              <a:t>Sul piano operativo</a:t>
            </a:r>
            <a:r>
              <a:rPr lang="it-IT" sz="2000" dirty="0">
                <a:solidFill>
                  <a:srgbClr val="13294B"/>
                </a:solidFill>
              </a:rPr>
              <a:t>, </a:t>
            </a:r>
          </a:p>
          <a:p>
            <a:r>
              <a:rPr lang="it-IT" sz="2000" dirty="0">
                <a:solidFill>
                  <a:srgbClr val="13294B"/>
                </a:solidFill>
              </a:rPr>
              <a:t>gli enti e gli attori economici che agiscono come titolari e/o responsabili del trattamento, sono chiamati a </a:t>
            </a:r>
            <a:r>
              <a:rPr lang="it-IT" sz="2000" i="1" dirty="0">
                <a:solidFill>
                  <a:srgbClr val="13294B"/>
                </a:solidFill>
                <a:uFill>
                  <a:solidFill>
                    <a:srgbClr val="C00000"/>
                  </a:solidFill>
                </a:uFill>
              </a:rPr>
              <a:t>rivedere con </a:t>
            </a:r>
            <a:r>
              <a:rPr lang="it-IT" sz="2000" dirty="0">
                <a:solidFill>
                  <a:srgbClr val="13294B"/>
                </a:solidFill>
                <a:uFill>
                  <a:solidFill>
                    <a:srgbClr val="C00000"/>
                  </a:solidFill>
                </a:uFill>
              </a:rPr>
              <a:t>urgenza</a:t>
            </a:r>
            <a:r>
              <a:rPr lang="it-IT" sz="2000" i="1" dirty="0">
                <a:solidFill>
                  <a:srgbClr val="13294B"/>
                </a:solidFill>
                <a:uFill>
                  <a:solidFill>
                    <a:srgbClr val="C00000"/>
                  </a:solidFill>
                </a:uFill>
              </a:rPr>
              <a:t> le procedure e gli adempimenti</a:t>
            </a:r>
            <a:r>
              <a:rPr lang="it-IT" sz="2000" dirty="0">
                <a:solidFill>
                  <a:srgbClr val="13294B"/>
                </a:solidFill>
              </a:rPr>
              <a:t> in tema di trattamento dei dati personali, non solo per la conformità a norma delle rispettive attività, ma anche in considerazione di </a:t>
            </a:r>
            <a:r>
              <a:rPr lang="it-IT" sz="2000" dirty="0">
                <a:solidFill>
                  <a:srgbClr val="13294B"/>
                </a:solidFill>
                <a:uFill>
                  <a:solidFill>
                    <a:srgbClr val="C00000"/>
                  </a:solidFill>
                </a:uFill>
              </a:rPr>
              <a:t>nuovi obblighi legali</a:t>
            </a:r>
            <a:r>
              <a:rPr lang="it-IT" sz="2000" dirty="0">
                <a:solidFill>
                  <a:srgbClr val="13294B"/>
                </a:solidFill>
              </a:rPr>
              <a:t> e </a:t>
            </a:r>
            <a:r>
              <a:rPr lang="it-IT" sz="2000" dirty="0">
                <a:solidFill>
                  <a:srgbClr val="13294B"/>
                </a:solidFill>
                <a:uFill>
                  <a:solidFill>
                    <a:srgbClr val="C00000"/>
                  </a:solidFill>
                </a:uFill>
              </a:rPr>
              <a:t>ulteriori obblighi di diligenza</a:t>
            </a:r>
            <a:r>
              <a:rPr lang="it-IT" sz="2000" dirty="0">
                <a:solidFill>
                  <a:srgbClr val="13294B"/>
                </a:solidFill>
              </a:rPr>
              <a:t> :</a:t>
            </a:r>
          </a:p>
          <a:p>
            <a:pPr lvl="1"/>
            <a:r>
              <a:rPr lang="it-IT" sz="2000" dirty="0"/>
              <a:t>per garantire la liceità del trattamento</a:t>
            </a:r>
          </a:p>
          <a:p>
            <a:pPr lvl="1"/>
            <a:r>
              <a:rPr lang="it-IT" sz="2000" dirty="0"/>
              <a:t>con le conseguenti responsabilità, sul piano civile (risarcimento danni) e delle sanzioni amministrativi e/o penali</a:t>
            </a:r>
          </a:p>
        </p:txBody>
      </p:sp>
    </p:spTree>
    <p:extLst>
      <p:ext uri="{BB962C8B-B14F-4D97-AF65-F5344CB8AC3E}">
        <p14:creationId xmlns:p14="http://schemas.microsoft.com/office/powerpoint/2010/main" val="151628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La Direttiva Protezione Dati</a:t>
            </a:r>
          </a:p>
        </p:txBody>
      </p:sp>
      <p:sp>
        <p:nvSpPr>
          <p:cNvPr id="4" name="Segnaposto contenuto 2">
            <a:extLst>
              <a:ext uri="{FF2B5EF4-FFF2-40B4-BE49-F238E27FC236}">
                <a16:creationId xmlns:a16="http://schemas.microsoft.com/office/drawing/2014/main" id="{528B2020-DA45-4FFD-82ED-7D96DB354117}"/>
              </a:ext>
            </a:extLst>
          </p:cNvPr>
          <p:cNvSpPr txBox="1">
            <a:spLocks/>
          </p:cNvSpPr>
          <p:nvPr/>
        </p:nvSpPr>
        <p:spPr>
          <a:xfrm>
            <a:off x="276225" y="1722254"/>
            <a:ext cx="8683970" cy="3545586"/>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it-IT" sz="1800" dirty="0">
                <a:solidFill>
                  <a:srgbClr val="13294B"/>
                </a:solidFill>
                <a:uFill>
                  <a:solidFill>
                    <a:srgbClr val="C00000"/>
                  </a:solidFill>
                </a:uFill>
              </a:rPr>
              <a:t>L’UE, in realtà, aveva già da tempo disciplinato la protezione dei dati attraverso uno strumento giuridico apposito: </a:t>
            </a:r>
            <a:r>
              <a:rPr lang="it-IT" sz="1800" dirty="0">
                <a:solidFill>
                  <a:srgbClr val="3EB1C8"/>
                </a:solidFill>
                <a:uFill>
                  <a:solidFill>
                    <a:srgbClr val="C00000"/>
                  </a:solidFill>
                </a:uFill>
              </a:rPr>
              <a:t>la direttiva sulla protezione dei dati.</a:t>
            </a:r>
          </a:p>
          <a:p>
            <a:pPr marL="0" indent="0">
              <a:lnSpc>
                <a:spcPct val="150000"/>
              </a:lnSpc>
              <a:buFont typeface="Arial"/>
              <a:buNone/>
            </a:pPr>
            <a:r>
              <a:rPr lang="it-IT" sz="1800" b="1" dirty="0">
                <a:solidFill>
                  <a:srgbClr val="13294B"/>
                </a:solidFill>
                <a:uFill>
                  <a:solidFill>
                    <a:srgbClr val="C00000"/>
                  </a:solidFill>
                </a:uFill>
              </a:rPr>
              <a:t>Direttiva 95/46/CE </a:t>
            </a:r>
            <a:r>
              <a:rPr lang="it-IT" sz="1800" dirty="0">
                <a:solidFill>
                  <a:srgbClr val="13294B"/>
                </a:solidFill>
                <a:uFill>
                  <a:solidFill>
                    <a:srgbClr val="C00000"/>
                  </a:solidFill>
                </a:uFill>
              </a:rPr>
              <a:t>relativa alla tutela delle persone fisiche con riguardo al trattamento dei dati personali, nonché alla libera circolazione di tali dati.</a:t>
            </a:r>
          </a:p>
          <a:p>
            <a:pPr marL="0" indent="0">
              <a:lnSpc>
                <a:spcPct val="150000"/>
              </a:lnSpc>
              <a:buFont typeface="Arial"/>
              <a:buNone/>
            </a:pPr>
            <a:r>
              <a:rPr lang="it-IT" sz="2400" i="1" dirty="0">
                <a:solidFill>
                  <a:srgbClr val="13294B"/>
                </a:solidFill>
                <a:uFill>
                  <a:solidFill>
                    <a:srgbClr val="C00000"/>
                  </a:solidFill>
                </a:uFill>
              </a:rPr>
              <a:t>Obiettivo generale</a:t>
            </a:r>
            <a:r>
              <a:rPr lang="it-IT" sz="2400" dirty="0">
                <a:solidFill>
                  <a:srgbClr val="13294B"/>
                </a:solidFill>
                <a:uFill>
                  <a:solidFill>
                    <a:srgbClr val="C00000"/>
                  </a:solidFill>
                </a:uFill>
              </a:rPr>
              <a:t>: </a:t>
            </a:r>
            <a:r>
              <a:rPr lang="it-IT" sz="2400" dirty="0">
                <a:solidFill>
                  <a:srgbClr val="3EB1C8"/>
                </a:solidFill>
                <a:uFill>
                  <a:solidFill>
                    <a:srgbClr val="C00000"/>
                  </a:solidFill>
                </a:uFill>
              </a:rPr>
              <a:t>rendere equivalente in tutti gli Stati membri il livello di tutela dei diritti e delle libertà delle persone </a:t>
            </a:r>
            <a:r>
              <a:rPr lang="it-IT" sz="2400" dirty="0">
                <a:solidFill>
                  <a:srgbClr val="13294B"/>
                </a:solidFill>
                <a:uFill>
                  <a:solidFill>
                    <a:srgbClr val="C00000"/>
                  </a:solidFill>
                </a:uFill>
              </a:rPr>
              <a:t>riguardo al trattamento dei dati personali. </a:t>
            </a:r>
          </a:p>
        </p:txBody>
      </p:sp>
      <p:grpSp>
        <p:nvGrpSpPr>
          <p:cNvPr id="5" name="Group 18">
            <a:extLst>
              <a:ext uri="{FF2B5EF4-FFF2-40B4-BE49-F238E27FC236}">
                <a16:creationId xmlns:a16="http://schemas.microsoft.com/office/drawing/2014/main" id="{73BBA2B6-84BC-4E2C-AF52-39F6C5DE7E1B}"/>
              </a:ext>
            </a:extLst>
          </p:cNvPr>
          <p:cNvGrpSpPr/>
          <p:nvPr/>
        </p:nvGrpSpPr>
        <p:grpSpPr>
          <a:xfrm>
            <a:off x="1502596" y="5361450"/>
            <a:ext cx="2487850" cy="976119"/>
            <a:chOff x="3747514" y="1669969"/>
            <a:chExt cx="1722601" cy="1318187"/>
          </a:xfrm>
        </p:grpSpPr>
        <p:sp>
          <p:nvSpPr>
            <p:cNvPr id="6" name="TextBox 19">
              <a:extLst>
                <a:ext uri="{FF2B5EF4-FFF2-40B4-BE49-F238E27FC236}">
                  <a16:creationId xmlns:a16="http://schemas.microsoft.com/office/drawing/2014/main" id="{5D3695E2-6EE5-46B7-8B9F-37C9882B2ED3}"/>
                </a:ext>
              </a:extLst>
            </p:cNvPr>
            <p:cNvSpPr txBox="1"/>
            <p:nvPr/>
          </p:nvSpPr>
          <p:spPr>
            <a:xfrm>
              <a:off x="3747514" y="2057398"/>
              <a:ext cx="1708666" cy="930758"/>
            </a:xfrm>
            <a:prstGeom prst="rect">
              <a:avLst/>
            </a:prstGeom>
            <a:noFill/>
          </p:spPr>
          <p:txBody>
            <a:bodyPr wrap="square" rtlCol="0">
              <a:spAutoFit/>
            </a:bodyPr>
            <a:lstStyle/>
            <a:p>
              <a:pPr defTabSz="844448">
                <a:defRPr/>
              </a:pPr>
              <a:r>
                <a:rPr lang="it-IT" sz="1293" kern="0" dirty="0">
                  <a:solidFill>
                    <a:srgbClr val="13294B"/>
                  </a:solidFill>
                  <a:latin typeface="+mj-lt"/>
                  <a:cs typeface="Arial" panose="020B0604020202020204" pitchFamily="34" charset="0"/>
                </a:rPr>
                <a:t>Direttiva del Parlamento europeo, e del Consiglio, per la tutela dei dati personali</a:t>
              </a:r>
              <a:endParaRPr lang="en-US" sz="1293" kern="0" dirty="0">
                <a:solidFill>
                  <a:srgbClr val="13294B"/>
                </a:solidFill>
                <a:latin typeface="+mj-lt"/>
                <a:cs typeface="Arial" panose="020B0604020202020204" pitchFamily="34" charset="0"/>
              </a:endParaRPr>
            </a:p>
          </p:txBody>
        </p:sp>
        <p:sp>
          <p:nvSpPr>
            <p:cNvPr id="7" name="TextBox 20">
              <a:extLst>
                <a:ext uri="{FF2B5EF4-FFF2-40B4-BE49-F238E27FC236}">
                  <a16:creationId xmlns:a16="http://schemas.microsoft.com/office/drawing/2014/main" id="{B07B6288-9100-495C-8E6C-C4FD8A81FFEF}"/>
                </a:ext>
              </a:extLst>
            </p:cNvPr>
            <p:cNvSpPr txBox="1"/>
            <p:nvPr/>
          </p:nvSpPr>
          <p:spPr>
            <a:xfrm>
              <a:off x="3747514" y="1669969"/>
              <a:ext cx="1722601" cy="470099"/>
            </a:xfrm>
            <a:prstGeom prst="rect">
              <a:avLst/>
            </a:prstGeom>
            <a:noFill/>
          </p:spPr>
          <p:txBody>
            <a:bodyPr wrap="square" rtlCol="0">
              <a:spAutoFit/>
            </a:bodyPr>
            <a:lstStyle/>
            <a:p>
              <a:r>
                <a:rPr lang="en-US" sz="1662" dirty="0" err="1">
                  <a:solidFill>
                    <a:srgbClr val="13294B"/>
                  </a:solidFill>
                  <a:latin typeface="+mj-lt"/>
                  <a:cs typeface="Arial" panose="020B0604020202020204" pitchFamily="34" charset="0"/>
                </a:rPr>
                <a:t>Direttiva</a:t>
              </a:r>
              <a:r>
                <a:rPr lang="en-US" sz="1662" dirty="0">
                  <a:solidFill>
                    <a:srgbClr val="13294B"/>
                  </a:solidFill>
                  <a:latin typeface="+mj-lt"/>
                  <a:cs typeface="Arial" panose="020B0604020202020204" pitchFamily="34" charset="0"/>
                </a:rPr>
                <a:t> 95/46/CE</a:t>
              </a:r>
            </a:p>
          </p:txBody>
        </p:sp>
      </p:grpSp>
      <p:grpSp>
        <p:nvGrpSpPr>
          <p:cNvPr id="8" name="Group 42">
            <a:extLst>
              <a:ext uri="{FF2B5EF4-FFF2-40B4-BE49-F238E27FC236}">
                <a16:creationId xmlns:a16="http://schemas.microsoft.com/office/drawing/2014/main" id="{FE3ADF8F-C1B5-4AEE-BA7F-7B80C0FDBAE7}"/>
              </a:ext>
            </a:extLst>
          </p:cNvPr>
          <p:cNvGrpSpPr/>
          <p:nvPr/>
        </p:nvGrpSpPr>
        <p:grpSpPr>
          <a:xfrm>
            <a:off x="473896" y="5267840"/>
            <a:ext cx="825264" cy="1086160"/>
            <a:chOff x="6285507" y="4056652"/>
            <a:chExt cx="1361612" cy="1952296"/>
          </a:xfrm>
        </p:grpSpPr>
        <p:grpSp>
          <p:nvGrpSpPr>
            <p:cNvPr id="9" name="Group 100">
              <a:extLst>
                <a:ext uri="{FF2B5EF4-FFF2-40B4-BE49-F238E27FC236}">
                  <a16:creationId xmlns:a16="http://schemas.microsoft.com/office/drawing/2014/main" id="{0F447CC3-2D11-489D-98D7-14810491B724}"/>
                </a:ext>
              </a:extLst>
            </p:cNvPr>
            <p:cNvGrpSpPr/>
            <p:nvPr/>
          </p:nvGrpSpPr>
          <p:grpSpPr>
            <a:xfrm>
              <a:off x="6285507" y="4056652"/>
              <a:ext cx="1361612" cy="1952296"/>
              <a:chOff x="5808789" y="2272281"/>
              <a:chExt cx="1993536" cy="2858355"/>
            </a:xfrm>
          </p:grpSpPr>
          <p:sp>
            <p:nvSpPr>
              <p:cNvPr id="11" name="Rectangle 45">
                <a:extLst>
                  <a:ext uri="{FF2B5EF4-FFF2-40B4-BE49-F238E27FC236}">
                    <a16:creationId xmlns:a16="http://schemas.microsoft.com/office/drawing/2014/main" id="{1B8412F6-D712-4FB1-B711-103CADDA88D7}"/>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defTabSz="844448">
                  <a:defRPr/>
                </a:pPr>
                <a:endParaRPr lang="en-US" sz="1662" kern="0">
                  <a:solidFill>
                    <a:srgbClr val="13294B"/>
                  </a:solidFill>
                </a:endParaRPr>
              </a:p>
            </p:txBody>
          </p:sp>
          <p:grpSp>
            <p:nvGrpSpPr>
              <p:cNvPr id="12" name="Group 103">
                <a:extLst>
                  <a:ext uri="{FF2B5EF4-FFF2-40B4-BE49-F238E27FC236}">
                    <a16:creationId xmlns:a16="http://schemas.microsoft.com/office/drawing/2014/main" id="{8FED3F38-8D72-4C6F-94BF-7E13E858A3C5}"/>
                  </a:ext>
                </a:extLst>
              </p:cNvPr>
              <p:cNvGrpSpPr/>
              <p:nvPr/>
            </p:nvGrpSpPr>
            <p:grpSpPr>
              <a:xfrm>
                <a:off x="5808789" y="2272281"/>
                <a:ext cx="1993536" cy="1989348"/>
                <a:chOff x="8140701" y="1890712"/>
                <a:chExt cx="1511300" cy="1508125"/>
              </a:xfrm>
            </p:grpSpPr>
            <p:sp>
              <p:nvSpPr>
                <p:cNvPr id="13" name="Freeform 25">
                  <a:extLst>
                    <a:ext uri="{FF2B5EF4-FFF2-40B4-BE49-F238E27FC236}">
                      <a16:creationId xmlns:a16="http://schemas.microsoft.com/office/drawing/2014/main" id="{5C5AB5F7-56A1-4063-BAF0-94A849D65D1E}"/>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sp>
              <p:nvSpPr>
                <p:cNvPr id="14" name="Freeform 26">
                  <a:extLst>
                    <a:ext uri="{FF2B5EF4-FFF2-40B4-BE49-F238E27FC236}">
                      <a16:creationId xmlns:a16="http://schemas.microsoft.com/office/drawing/2014/main" id="{5A7F53B3-C9F2-4972-96EB-2513E3B58466}"/>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grpSp>
        </p:grpSp>
        <p:sp>
          <p:nvSpPr>
            <p:cNvPr id="10" name="TextBox 44">
              <a:extLst>
                <a:ext uri="{FF2B5EF4-FFF2-40B4-BE49-F238E27FC236}">
                  <a16:creationId xmlns:a16="http://schemas.microsoft.com/office/drawing/2014/main" id="{040DD309-EF8D-4679-A449-2F5203143733}"/>
                </a:ext>
              </a:extLst>
            </p:cNvPr>
            <p:cNvSpPr txBox="1"/>
            <p:nvPr/>
          </p:nvSpPr>
          <p:spPr>
            <a:xfrm>
              <a:off x="6371735" y="4533781"/>
              <a:ext cx="1189157" cy="472417"/>
            </a:xfrm>
            <a:prstGeom prst="rect">
              <a:avLst/>
            </a:prstGeom>
            <a:noFill/>
          </p:spPr>
          <p:txBody>
            <a:bodyPr wrap="square" rtlCol="0" anchor="ctr">
              <a:spAutoFit/>
            </a:bodyPr>
            <a:lstStyle/>
            <a:p>
              <a:pPr algn="ctr"/>
              <a:r>
                <a:rPr lang="en-US" sz="1108" b="1" kern="0" dirty="0">
                  <a:solidFill>
                    <a:srgbClr val="13294B"/>
                  </a:solidFill>
                  <a:latin typeface="Arial" panose="020B0604020202020204" pitchFamily="34" charset="0"/>
                  <a:cs typeface="Arial" panose="020B0604020202020204" pitchFamily="34" charset="0"/>
                </a:rPr>
                <a:t>1995</a:t>
              </a:r>
              <a:endParaRPr lang="en-US" sz="1108" b="1" dirty="0">
                <a:solidFill>
                  <a:srgbClr val="13294B"/>
                </a:solidFill>
              </a:endParaRPr>
            </a:p>
          </p:txBody>
        </p:sp>
      </p:grpSp>
      <p:pic>
        <p:nvPicPr>
          <p:cNvPr id="15" name="Picture 2" descr="http://www.indicedeafloramiento.ieo.es/ue_logo.jpg">
            <a:extLst>
              <a:ext uri="{FF2B5EF4-FFF2-40B4-BE49-F238E27FC236}">
                <a16:creationId xmlns:a16="http://schemas.microsoft.com/office/drawing/2014/main" id="{073833A3-4CBC-462F-B400-8D280BCE5721}"/>
              </a:ext>
            </a:extLst>
          </p:cNvPr>
          <p:cNvPicPr>
            <a:picLocks noChangeAspect="1" noChangeArrowheads="1"/>
          </p:cNvPicPr>
          <p:nvPr/>
        </p:nvPicPr>
        <p:blipFill>
          <a:blip r:embed="rId3" cstate="screen"/>
          <a:srcRect/>
          <a:stretch>
            <a:fillRect/>
          </a:stretch>
        </p:blipFill>
        <p:spPr bwMode="auto">
          <a:xfrm>
            <a:off x="3470307" y="5437197"/>
            <a:ext cx="353468" cy="235070"/>
          </a:xfrm>
          <a:prstGeom prst="rect">
            <a:avLst/>
          </a:prstGeom>
          <a:noFill/>
        </p:spPr>
      </p:pic>
    </p:spTree>
    <p:extLst>
      <p:ext uri="{BB962C8B-B14F-4D97-AF65-F5344CB8AC3E}">
        <p14:creationId xmlns:p14="http://schemas.microsoft.com/office/powerpoint/2010/main" val="121226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Il Superamento della Direttiva</a:t>
            </a:r>
          </a:p>
        </p:txBody>
      </p:sp>
      <p:sp>
        <p:nvSpPr>
          <p:cNvPr id="4" name="Segnaposto contenuto 2">
            <a:extLst>
              <a:ext uri="{FF2B5EF4-FFF2-40B4-BE49-F238E27FC236}">
                <a16:creationId xmlns:a16="http://schemas.microsoft.com/office/drawing/2014/main" id="{C0FEC844-8997-4270-A1B6-54B5E9D17765}"/>
              </a:ext>
            </a:extLst>
          </p:cNvPr>
          <p:cNvSpPr txBox="1">
            <a:spLocks/>
          </p:cNvSpPr>
          <p:nvPr/>
        </p:nvSpPr>
        <p:spPr>
          <a:xfrm>
            <a:off x="215987" y="1276882"/>
            <a:ext cx="8683970" cy="4536627"/>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it-IT" sz="2400" dirty="0">
                <a:solidFill>
                  <a:srgbClr val="13294B"/>
                </a:solidFill>
                <a:uFill>
                  <a:solidFill>
                    <a:srgbClr val="C00000"/>
                  </a:solidFill>
                </a:uFill>
              </a:rPr>
              <a:t>Nel </a:t>
            </a:r>
            <a:r>
              <a:rPr lang="it-IT" sz="2400" b="1" dirty="0">
                <a:solidFill>
                  <a:srgbClr val="13294B"/>
                </a:solidFill>
                <a:uFill>
                  <a:solidFill>
                    <a:srgbClr val="C00000"/>
                  </a:solidFill>
                </a:uFill>
              </a:rPr>
              <a:t>gennaio 2012 </a:t>
            </a:r>
            <a:r>
              <a:rPr lang="it-IT" sz="2400" dirty="0">
                <a:solidFill>
                  <a:srgbClr val="13294B"/>
                </a:solidFill>
                <a:uFill>
                  <a:solidFill>
                    <a:srgbClr val="C00000"/>
                  </a:solidFill>
                </a:uFill>
              </a:rPr>
              <a:t>la Commissione europea ha proposto un </a:t>
            </a:r>
            <a:r>
              <a:rPr lang="it-IT" sz="2400" dirty="0">
                <a:solidFill>
                  <a:srgbClr val="3EB1C8"/>
                </a:solidFill>
                <a:uFill>
                  <a:solidFill>
                    <a:srgbClr val="C00000"/>
                  </a:solidFill>
                </a:uFill>
              </a:rPr>
              <a:t>pacchetto di riforme sulla protezione dei dati personali</a:t>
            </a:r>
            <a:r>
              <a:rPr lang="it-IT" sz="2400" dirty="0">
                <a:solidFill>
                  <a:srgbClr val="13294B"/>
                </a:solidFill>
                <a:uFill>
                  <a:solidFill>
                    <a:srgbClr val="C00000"/>
                  </a:solidFill>
                </a:uFill>
              </a:rPr>
              <a:t>, affermando l’esigenza di modernizzare le norme attuali in funzione dei rapidi </a:t>
            </a:r>
            <a:r>
              <a:rPr lang="it-IT" sz="2400" dirty="0">
                <a:solidFill>
                  <a:srgbClr val="3EB1C8"/>
                </a:solidFill>
                <a:uFill>
                  <a:solidFill>
                    <a:srgbClr val="C00000"/>
                  </a:solidFill>
                </a:uFill>
              </a:rPr>
              <a:t>sviluppi tecnologici </a:t>
            </a:r>
            <a:r>
              <a:rPr lang="it-IT" sz="2400" dirty="0">
                <a:solidFill>
                  <a:srgbClr val="13294B"/>
                </a:solidFill>
                <a:uFill>
                  <a:solidFill>
                    <a:srgbClr val="C00000"/>
                  </a:solidFill>
                </a:uFill>
              </a:rPr>
              <a:t>e della globalizzazione.</a:t>
            </a:r>
          </a:p>
          <a:p>
            <a:pPr marL="0" indent="0">
              <a:lnSpc>
                <a:spcPct val="150000"/>
              </a:lnSpc>
              <a:buFont typeface="Arial"/>
              <a:buNone/>
            </a:pPr>
            <a:r>
              <a:rPr lang="it-IT" sz="2400" dirty="0">
                <a:solidFill>
                  <a:srgbClr val="13294B"/>
                </a:solidFill>
                <a:uFill>
                  <a:solidFill>
                    <a:srgbClr val="C00000"/>
                  </a:solidFill>
                </a:uFill>
              </a:rPr>
              <a:t>Il </a:t>
            </a:r>
            <a:r>
              <a:rPr lang="it-IT" sz="2400" b="1" dirty="0">
                <a:solidFill>
                  <a:srgbClr val="13294B"/>
                </a:solidFill>
                <a:uFill>
                  <a:solidFill>
                    <a:srgbClr val="C00000"/>
                  </a:solidFill>
                </a:uFill>
              </a:rPr>
              <a:t>4 maggio 2016</a:t>
            </a:r>
            <a:r>
              <a:rPr lang="it-IT" sz="2400" dirty="0">
                <a:solidFill>
                  <a:srgbClr val="13294B"/>
                </a:solidFill>
                <a:uFill>
                  <a:solidFill>
                    <a:srgbClr val="C00000"/>
                  </a:solidFill>
                </a:uFill>
              </a:rPr>
              <a:t>, sono stati pubblicati sulla GUUE i testi del c.d. “</a:t>
            </a:r>
            <a:r>
              <a:rPr lang="it-IT" sz="2400" i="1" dirty="0">
                <a:solidFill>
                  <a:srgbClr val="13294B"/>
                </a:solidFill>
                <a:uFill>
                  <a:solidFill>
                    <a:srgbClr val="C00000"/>
                  </a:solidFill>
                </a:uFill>
              </a:rPr>
              <a:t>pacchetto protezione dati personali</a:t>
            </a:r>
            <a:r>
              <a:rPr lang="it-IT" sz="2400" dirty="0">
                <a:solidFill>
                  <a:srgbClr val="13294B"/>
                </a:solidFill>
                <a:uFill>
                  <a:solidFill>
                    <a:srgbClr val="C00000"/>
                  </a:solidFill>
                </a:uFill>
              </a:rPr>
              <a:t>”.</a:t>
            </a:r>
          </a:p>
          <a:p>
            <a:pPr lvl="1">
              <a:lnSpc>
                <a:spcPct val="150000"/>
              </a:lnSpc>
            </a:pPr>
            <a:r>
              <a:rPr lang="it-IT" sz="2000" dirty="0">
                <a:solidFill>
                  <a:srgbClr val="13294B"/>
                </a:solidFill>
                <a:uFill>
                  <a:solidFill>
                    <a:srgbClr val="C00000"/>
                  </a:solidFill>
                </a:uFill>
              </a:rPr>
              <a:t>Regolamento (UE) 2016/679 del 27 aprile 2016</a:t>
            </a:r>
          </a:p>
          <a:p>
            <a:pPr lvl="1">
              <a:lnSpc>
                <a:spcPct val="150000"/>
              </a:lnSpc>
            </a:pPr>
            <a:r>
              <a:rPr lang="it-IT" sz="2000" dirty="0">
                <a:solidFill>
                  <a:srgbClr val="13294B"/>
                </a:solidFill>
                <a:uFill>
                  <a:solidFill>
                    <a:srgbClr val="C00000"/>
                  </a:solidFill>
                </a:uFill>
              </a:rPr>
              <a:t>Direttiva (UE) 2016/680 del 27 aprile 2016</a:t>
            </a:r>
          </a:p>
        </p:txBody>
      </p:sp>
      <p:grpSp>
        <p:nvGrpSpPr>
          <p:cNvPr id="5" name="Group 12">
            <a:extLst>
              <a:ext uri="{FF2B5EF4-FFF2-40B4-BE49-F238E27FC236}">
                <a16:creationId xmlns:a16="http://schemas.microsoft.com/office/drawing/2014/main" id="{A3E631CF-3ACB-4527-8EB3-C88B1BC09CA7}"/>
              </a:ext>
            </a:extLst>
          </p:cNvPr>
          <p:cNvGrpSpPr/>
          <p:nvPr/>
        </p:nvGrpSpPr>
        <p:grpSpPr>
          <a:xfrm>
            <a:off x="4530065" y="5653191"/>
            <a:ext cx="3153370" cy="1216725"/>
            <a:chOff x="3078500" y="1478600"/>
            <a:chExt cx="3022471" cy="1643113"/>
          </a:xfrm>
        </p:grpSpPr>
        <p:sp>
          <p:nvSpPr>
            <p:cNvPr id="6" name="TextBox 13">
              <a:extLst>
                <a:ext uri="{FF2B5EF4-FFF2-40B4-BE49-F238E27FC236}">
                  <a16:creationId xmlns:a16="http://schemas.microsoft.com/office/drawing/2014/main" id="{91C09DDE-E397-4A10-8DAB-17F75679C2A2}"/>
                </a:ext>
              </a:extLst>
            </p:cNvPr>
            <p:cNvSpPr txBox="1"/>
            <p:nvPr/>
          </p:nvSpPr>
          <p:spPr>
            <a:xfrm>
              <a:off x="3610437" y="1922264"/>
              <a:ext cx="2370372" cy="1199449"/>
            </a:xfrm>
            <a:prstGeom prst="rect">
              <a:avLst/>
            </a:prstGeom>
            <a:noFill/>
          </p:spPr>
          <p:txBody>
            <a:bodyPr wrap="square" rtlCol="0">
              <a:spAutoFit/>
            </a:bodyPr>
            <a:lstStyle/>
            <a:p>
              <a:r>
                <a:rPr lang="it-IT" sz="1293" kern="0" dirty="0">
                  <a:solidFill>
                    <a:srgbClr val="13294B"/>
                  </a:solidFill>
                  <a:latin typeface="+mj-lt"/>
                  <a:cs typeface="Arial" panose="020B0604020202020204" pitchFamily="34" charset="0"/>
                </a:rPr>
                <a:t>Commissione europea presenta ufficialmente la proposta di Regolamento Europeo</a:t>
              </a:r>
            </a:p>
          </p:txBody>
        </p:sp>
        <p:sp>
          <p:nvSpPr>
            <p:cNvPr id="7" name="TextBox 14">
              <a:extLst>
                <a:ext uri="{FF2B5EF4-FFF2-40B4-BE49-F238E27FC236}">
                  <a16:creationId xmlns:a16="http://schemas.microsoft.com/office/drawing/2014/main" id="{A86AEBB9-BE92-41F3-B5EA-D26B0F0618C3}"/>
                </a:ext>
              </a:extLst>
            </p:cNvPr>
            <p:cNvSpPr txBox="1"/>
            <p:nvPr/>
          </p:nvSpPr>
          <p:spPr>
            <a:xfrm>
              <a:off x="3078500" y="1478600"/>
              <a:ext cx="3022471" cy="470100"/>
            </a:xfrm>
            <a:prstGeom prst="rect">
              <a:avLst/>
            </a:prstGeom>
            <a:noFill/>
          </p:spPr>
          <p:txBody>
            <a:bodyPr wrap="square" rtlCol="0">
              <a:spAutoFit/>
            </a:bodyPr>
            <a:lstStyle/>
            <a:p>
              <a:pPr algn="ctr"/>
              <a:r>
                <a:rPr lang="en-US" sz="1662" dirty="0" err="1">
                  <a:solidFill>
                    <a:srgbClr val="13294B"/>
                  </a:solidFill>
                  <a:latin typeface="+mj-lt"/>
                  <a:cs typeface="Arial" panose="020B0604020202020204" pitchFamily="34" charset="0"/>
                </a:rPr>
                <a:t>Proposta</a:t>
              </a:r>
              <a:r>
                <a:rPr lang="en-US" sz="1662" dirty="0">
                  <a:solidFill>
                    <a:srgbClr val="13294B"/>
                  </a:solidFill>
                  <a:latin typeface="+mj-lt"/>
                  <a:cs typeface="Arial" panose="020B0604020202020204" pitchFamily="34" charset="0"/>
                </a:rPr>
                <a:t> </a:t>
              </a:r>
              <a:r>
                <a:rPr lang="en-US" sz="1662" dirty="0" err="1">
                  <a:solidFill>
                    <a:srgbClr val="13294B"/>
                  </a:solidFill>
                  <a:latin typeface="+mj-lt"/>
                  <a:cs typeface="Arial" panose="020B0604020202020204" pitchFamily="34" charset="0"/>
                </a:rPr>
                <a:t>Regolamento</a:t>
              </a:r>
              <a:r>
                <a:rPr lang="en-US" sz="1662" dirty="0">
                  <a:solidFill>
                    <a:srgbClr val="13294B"/>
                  </a:solidFill>
                  <a:latin typeface="+mj-lt"/>
                  <a:cs typeface="Arial" panose="020B0604020202020204" pitchFamily="34" charset="0"/>
                </a:rPr>
                <a:t> UE</a:t>
              </a:r>
            </a:p>
          </p:txBody>
        </p:sp>
      </p:grpSp>
      <p:grpSp>
        <p:nvGrpSpPr>
          <p:cNvPr id="8" name="Group 28">
            <a:extLst>
              <a:ext uri="{FF2B5EF4-FFF2-40B4-BE49-F238E27FC236}">
                <a16:creationId xmlns:a16="http://schemas.microsoft.com/office/drawing/2014/main" id="{F7773E22-F4E7-445F-BA20-CD0603EE4DB9}"/>
              </a:ext>
            </a:extLst>
          </p:cNvPr>
          <p:cNvGrpSpPr/>
          <p:nvPr/>
        </p:nvGrpSpPr>
        <p:grpSpPr>
          <a:xfrm>
            <a:off x="7808799" y="5412322"/>
            <a:ext cx="1098427" cy="1445678"/>
            <a:chOff x="6285507" y="4056652"/>
            <a:chExt cx="1361612" cy="1952296"/>
          </a:xfrm>
        </p:grpSpPr>
        <p:grpSp>
          <p:nvGrpSpPr>
            <p:cNvPr id="9" name="Group 86">
              <a:extLst>
                <a:ext uri="{FF2B5EF4-FFF2-40B4-BE49-F238E27FC236}">
                  <a16:creationId xmlns:a16="http://schemas.microsoft.com/office/drawing/2014/main" id="{E4411AE2-4454-43FE-81FE-C8EB46F9E128}"/>
                </a:ext>
              </a:extLst>
            </p:cNvPr>
            <p:cNvGrpSpPr/>
            <p:nvPr/>
          </p:nvGrpSpPr>
          <p:grpSpPr>
            <a:xfrm>
              <a:off x="6285507" y="4056652"/>
              <a:ext cx="1361612" cy="1952296"/>
              <a:chOff x="5808789" y="2272281"/>
              <a:chExt cx="1993536" cy="2858355"/>
            </a:xfrm>
          </p:grpSpPr>
          <p:sp>
            <p:nvSpPr>
              <p:cNvPr id="11" name="Rectangle 31">
                <a:extLst>
                  <a:ext uri="{FF2B5EF4-FFF2-40B4-BE49-F238E27FC236}">
                    <a16:creationId xmlns:a16="http://schemas.microsoft.com/office/drawing/2014/main" id="{69BEFC0C-81D3-4C61-9996-B2225C328270}"/>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defTabSz="844448">
                  <a:defRPr/>
                </a:pPr>
                <a:endParaRPr lang="en-US" sz="1662" kern="0">
                  <a:solidFill>
                    <a:prstClr val="white"/>
                  </a:solidFill>
                </a:endParaRPr>
              </a:p>
            </p:txBody>
          </p:sp>
          <p:grpSp>
            <p:nvGrpSpPr>
              <p:cNvPr id="12" name="Group 89">
                <a:extLst>
                  <a:ext uri="{FF2B5EF4-FFF2-40B4-BE49-F238E27FC236}">
                    <a16:creationId xmlns:a16="http://schemas.microsoft.com/office/drawing/2014/main" id="{1D031928-E5FB-4B1D-BF09-2A7ED8B4392A}"/>
                  </a:ext>
                </a:extLst>
              </p:cNvPr>
              <p:cNvGrpSpPr/>
              <p:nvPr/>
            </p:nvGrpSpPr>
            <p:grpSpPr>
              <a:xfrm>
                <a:off x="5808789" y="2272281"/>
                <a:ext cx="1993536" cy="1989348"/>
                <a:chOff x="8140701" y="1890712"/>
                <a:chExt cx="1511300" cy="1508125"/>
              </a:xfrm>
            </p:grpSpPr>
            <p:sp>
              <p:nvSpPr>
                <p:cNvPr id="13" name="Freeform 25">
                  <a:extLst>
                    <a:ext uri="{FF2B5EF4-FFF2-40B4-BE49-F238E27FC236}">
                      <a16:creationId xmlns:a16="http://schemas.microsoft.com/office/drawing/2014/main" id="{FF4FE0FD-7FD9-4F98-9384-AF3CAC526A4F}"/>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prstClr val="black"/>
                    </a:solidFill>
                  </a:endParaRPr>
                </a:p>
              </p:txBody>
            </p:sp>
            <p:sp>
              <p:nvSpPr>
                <p:cNvPr id="14" name="Freeform 26">
                  <a:extLst>
                    <a:ext uri="{FF2B5EF4-FFF2-40B4-BE49-F238E27FC236}">
                      <a16:creationId xmlns:a16="http://schemas.microsoft.com/office/drawing/2014/main" id="{B4FCB588-CC99-425B-87B9-66AD8FF401F6}"/>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prstClr val="black"/>
                    </a:solidFill>
                  </a:endParaRPr>
                </a:p>
              </p:txBody>
            </p:sp>
          </p:grpSp>
        </p:grpSp>
        <p:sp>
          <p:nvSpPr>
            <p:cNvPr id="10" name="TextBox 30">
              <a:extLst>
                <a:ext uri="{FF2B5EF4-FFF2-40B4-BE49-F238E27FC236}">
                  <a16:creationId xmlns:a16="http://schemas.microsoft.com/office/drawing/2014/main" id="{A1AD61EA-BB78-4488-9B74-2A0CA09B2E06}"/>
                </a:ext>
              </a:extLst>
            </p:cNvPr>
            <p:cNvSpPr txBox="1"/>
            <p:nvPr/>
          </p:nvSpPr>
          <p:spPr>
            <a:xfrm>
              <a:off x="6371736" y="4573301"/>
              <a:ext cx="1189156" cy="393379"/>
            </a:xfrm>
            <a:prstGeom prst="rect">
              <a:avLst/>
            </a:prstGeom>
            <a:noFill/>
          </p:spPr>
          <p:txBody>
            <a:bodyPr wrap="square" rtlCol="0" anchor="ctr">
              <a:spAutoFit/>
            </a:bodyPr>
            <a:lstStyle/>
            <a:p>
              <a:pPr algn="ctr"/>
              <a:r>
                <a:rPr lang="en-US" sz="1293" b="1" kern="0" dirty="0">
                  <a:solidFill>
                    <a:prstClr val="black"/>
                  </a:solidFill>
                  <a:latin typeface="Arial" panose="020B0604020202020204" pitchFamily="34" charset="0"/>
                  <a:cs typeface="Arial" panose="020B0604020202020204" pitchFamily="34" charset="0"/>
                </a:rPr>
                <a:t>2012</a:t>
              </a:r>
              <a:endParaRPr lang="en-US" sz="1293" b="1" dirty="0">
                <a:solidFill>
                  <a:prstClr val="black"/>
                </a:solidFill>
              </a:endParaRPr>
            </a:p>
          </p:txBody>
        </p:sp>
      </p:grpSp>
      <p:pic>
        <p:nvPicPr>
          <p:cNvPr id="15" name="Picture 2" descr="http://www.indicedeafloramiento.ieo.es/ue_logo.jpg">
            <a:extLst>
              <a:ext uri="{FF2B5EF4-FFF2-40B4-BE49-F238E27FC236}">
                <a16:creationId xmlns:a16="http://schemas.microsoft.com/office/drawing/2014/main" id="{F9F886A2-7375-46D9-A1EF-92B986397EEF}"/>
              </a:ext>
            </a:extLst>
          </p:cNvPr>
          <p:cNvPicPr>
            <a:picLocks noChangeAspect="1" noChangeArrowheads="1"/>
          </p:cNvPicPr>
          <p:nvPr/>
        </p:nvPicPr>
        <p:blipFill>
          <a:blip r:embed="rId3" cstate="screen"/>
          <a:srcRect/>
          <a:stretch>
            <a:fillRect/>
          </a:stretch>
        </p:blipFill>
        <p:spPr bwMode="auto">
          <a:xfrm>
            <a:off x="7124187" y="5981724"/>
            <a:ext cx="353468" cy="235070"/>
          </a:xfrm>
          <a:prstGeom prst="rect">
            <a:avLst/>
          </a:prstGeom>
          <a:noFill/>
        </p:spPr>
      </p:pic>
    </p:spTree>
    <p:extLst>
      <p:ext uri="{BB962C8B-B14F-4D97-AF65-F5344CB8AC3E}">
        <p14:creationId xmlns:p14="http://schemas.microsoft.com/office/powerpoint/2010/main" val="118439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I Tempi e le Basi. General Data </a:t>
            </a:r>
            <a:r>
              <a:rPr lang="it-IT" dirty="0" err="1"/>
              <a:t>Protection</a:t>
            </a:r>
            <a:r>
              <a:rPr lang="it-IT" dirty="0"/>
              <a:t> </a:t>
            </a:r>
            <a:r>
              <a:rPr lang="it-IT" dirty="0" err="1"/>
              <a:t>Regulation</a:t>
            </a:r>
            <a:r>
              <a:rPr lang="it-IT" dirty="0"/>
              <a:t> - GDPR</a:t>
            </a:r>
          </a:p>
        </p:txBody>
      </p:sp>
      <p:sp>
        <p:nvSpPr>
          <p:cNvPr id="4" name="Rectangle 1"/>
          <p:cNvSpPr/>
          <p:nvPr/>
        </p:nvSpPr>
        <p:spPr>
          <a:xfrm>
            <a:off x="276225" y="1539230"/>
            <a:ext cx="8633431" cy="15422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it-IT" sz="1847" b="1" dirty="0">
                <a:solidFill>
                  <a:srgbClr val="3EB1C8"/>
                </a:solidFill>
              </a:rPr>
              <a:t>24 Maggio 2016</a:t>
            </a:r>
          </a:p>
          <a:p>
            <a:pPr algn="just">
              <a:lnSpc>
                <a:spcPct val="150000"/>
              </a:lnSpc>
            </a:pPr>
            <a:r>
              <a:rPr lang="it-IT" sz="1478" b="1" kern="0" dirty="0">
                <a:solidFill>
                  <a:srgbClr val="13294B"/>
                </a:solidFill>
                <a:cs typeface="Arial" panose="020B0604020202020204" pitchFamily="34" charset="0"/>
              </a:rPr>
              <a:t>Entra in vigore il Regola</a:t>
            </a:r>
            <a:r>
              <a:rPr lang="it-IT" sz="1478" b="1" dirty="0">
                <a:solidFill>
                  <a:srgbClr val="13294B"/>
                </a:solidFill>
              </a:rPr>
              <a:t>mento UE (GDPR), pubblicato nella Gazzetta Ufficiale dell’Unione Europea. Esso è direttamente applicabile a tutti gli Stati Membri dell’UE ed impone alle Imprese e alla PA la compliance a nuovi obblighi di sicurezza e privacy</a:t>
            </a:r>
          </a:p>
        </p:txBody>
      </p:sp>
      <p:pic>
        <p:nvPicPr>
          <p:cNvPr id="5" name="Picture 3"/>
          <p:cNvPicPr>
            <a:picLocks noChangeAspect="1" noChangeArrowheads="1"/>
          </p:cNvPicPr>
          <p:nvPr/>
        </p:nvPicPr>
        <p:blipFill>
          <a:blip r:embed="rId3"/>
          <a:srcRect/>
          <a:stretch>
            <a:fillRect/>
          </a:stretch>
        </p:blipFill>
        <p:spPr bwMode="auto">
          <a:xfrm>
            <a:off x="276225" y="3640113"/>
            <a:ext cx="7041154" cy="2667245"/>
          </a:xfrm>
          <a:prstGeom prst="rect">
            <a:avLst/>
          </a:prstGeom>
          <a:noFill/>
          <a:ln w="9525">
            <a:noFill/>
            <a:miter lim="800000"/>
            <a:headEnd/>
            <a:tailEnd/>
          </a:ln>
        </p:spPr>
      </p:pic>
      <p:sp>
        <p:nvSpPr>
          <p:cNvPr id="6" name="Rettangolo 85"/>
          <p:cNvSpPr/>
          <p:nvPr/>
        </p:nvSpPr>
        <p:spPr>
          <a:xfrm>
            <a:off x="7013469" y="4065193"/>
            <a:ext cx="1896187" cy="2480294"/>
          </a:xfrm>
          <a:prstGeom prst="rect">
            <a:avLst/>
          </a:prstGeom>
        </p:spPr>
        <p:txBody>
          <a:bodyPr wrap="square">
            <a:spAutoFit/>
          </a:bodyPr>
          <a:lstStyle/>
          <a:p>
            <a:r>
              <a:rPr lang="it-IT" sz="1478" b="1" kern="0" dirty="0">
                <a:solidFill>
                  <a:srgbClr val="13294B"/>
                </a:solidFill>
                <a:cs typeface="Arial" panose="020B0604020202020204" pitchFamily="34" charset="0"/>
              </a:rPr>
              <a:t>Due anni di tempo dalla pubblicazione in gazzetta per adeguarsi alla normativa</a:t>
            </a:r>
          </a:p>
          <a:p>
            <a:endParaRPr lang="it-IT" sz="1478" b="1" kern="0" dirty="0">
              <a:solidFill>
                <a:srgbClr val="13294B"/>
              </a:solidFill>
              <a:cs typeface="Arial" panose="020B0604020202020204" pitchFamily="34" charset="0"/>
            </a:endParaRPr>
          </a:p>
          <a:p>
            <a:endParaRPr lang="it-IT" sz="1478" b="1" kern="0" dirty="0">
              <a:solidFill>
                <a:srgbClr val="13294B"/>
              </a:solidFill>
              <a:cs typeface="Arial" panose="020B0604020202020204" pitchFamily="34" charset="0"/>
            </a:endParaRPr>
          </a:p>
          <a:p>
            <a:r>
              <a:rPr lang="it-IT" sz="1847" b="1" kern="0" dirty="0">
                <a:solidFill>
                  <a:srgbClr val="3EB1C8"/>
                </a:solidFill>
                <a:cs typeface="Arial" panose="020B0604020202020204" pitchFamily="34" charset="0"/>
              </a:rPr>
              <a:t>25 Maggio 2018</a:t>
            </a:r>
          </a:p>
        </p:txBody>
      </p:sp>
      <p:sp>
        <p:nvSpPr>
          <p:cNvPr id="7" name="Down Arrow 4"/>
          <p:cNvSpPr/>
          <p:nvPr/>
        </p:nvSpPr>
        <p:spPr>
          <a:xfrm>
            <a:off x="3796802" y="3081512"/>
            <a:ext cx="310844" cy="1340833"/>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62"/>
          </a:p>
        </p:txBody>
      </p:sp>
    </p:spTree>
    <p:extLst>
      <p:ext uri="{BB962C8B-B14F-4D97-AF65-F5344CB8AC3E}">
        <p14:creationId xmlns:p14="http://schemas.microsoft.com/office/powerpoint/2010/main" val="54437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L’ambito di Applicazione Materiale e Territoriale</a:t>
            </a:r>
          </a:p>
        </p:txBody>
      </p:sp>
      <p:sp>
        <p:nvSpPr>
          <p:cNvPr id="7" name="Segnaposto contenuto 2">
            <a:extLst>
              <a:ext uri="{FF2B5EF4-FFF2-40B4-BE49-F238E27FC236}">
                <a16:creationId xmlns:a16="http://schemas.microsoft.com/office/drawing/2014/main" id="{CCE7B02D-2745-445A-B318-67FBFFB87FDC}"/>
              </a:ext>
            </a:extLst>
          </p:cNvPr>
          <p:cNvSpPr txBox="1">
            <a:spLocks/>
          </p:cNvSpPr>
          <p:nvPr/>
        </p:nvSpPr>
        <p:spPr>
          <a:xfrm>
            <a:off x="276225" y="1557362"/>
            <a:ext cx="8683970" cy="5139869"/>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it-IT" sz="2000" b="1" dirty="0">
                <a:solidFill>
                  <a:srgbClr val="3EB1C8"/>
                </a:solidFill>
              </a:rPr>
              <a:t>Oggetto, finalità ad ambito di applicazione</a:t>
            </a:r>
          </a:p>
          <a:p>
            <a:pPr marL="0" indent="0">
              <a:lnSpc>
                <a:spcPct val="150000"/>
              </a:lnSpc>
              <a:buFont typeface="Arial"/>
              <a:buNone/>
            </a:pPr>
            <a:r>
              <a:rPr lang="it-IT" sz="2000" b="1" dirty="0">
                <a:solidFill>
                  <a:srgbClr val="13294B"/>
                </a:solidFill>
              </a:rPr>
              <a:t>Il regolamento (RGPD) stabilisce:</a:t>
            </a:r>
          </a:p>
          <a:p>
            <a:pPr lvl="1">
              <a:lnSpc>
                <a:spcPct val="150000"/>
              </a:lnSpc>
            </a:pPr>
            <a:r>
              <a:rPr lang="it-IT" sz="2000" dirty="0">
                <a:solidFill>
                  <a:srgbClr val="13294B"/>
                </a:solidFill>
              </a:rPr>
              <a:t>le norme relative alla </a:t>
            </a:r>
            <a:r>
              <a:rPr lang="it-IT" sz="2000" dirty="0">
                <a:solidFill>
                  <a:srgbClr val="13294B"/>
                </a:solidFill>
                <a:uFill>
                  <a:solidFill>
                    <a:srgbClr val="C00000"/>
                  </a:solidFill>
                </a:uFill>
              </a:rPr>
              <a:t>protezione delle </a:t>
            </a:r>
            <a:r>
              <a:rPr lang="it-IT" sz="2000" b="1" dirty="0">
                <a:solidFill>
                  <a:srgbClr val="13294B"/>
                </a:solidFill>
                <a:uFill>
                  <a:solidFill>
                    <a:srgbClr val="C00000"/>
                  </a:solidFill>
                </a:uFill>
              </a:rPr>
              <a:t>persone fisiche </a:t>
            </a:r>
            <a:r>
              <a:rPr lang="it-IT" sz="2000" dirty="0">
                <a:solidFill>
                  <a:srgbClr val="13294B"/>
                </a:solidFill>
              </a:rPr>
              <a:t>con </a:t>
            </a:r>
            <a:r>
              <a:rPr lang="it-IT" sz="2000" u="sng" dirty="0">
                <a:solidFill>
                  <a:srgbClr val="13294B"/>
                </a:solidFill>
              </a:rPr>
              <a:t>riguardo al trattamento dei dati personali</a:t>
            </a:r>
          </a:p>
          <a:p>
            <a:pPr marL="0" indent="0">
              <a:lnSpc>
                <a:spcPct val="150000"/>
              </a:lnSpc>
              <a:buFont typeface="Arial"/>
              <a:buNone/>
            </a:pPr>
            <a:r>
              <a:rPr lang="it-IT" sz="2000" b="1" dirty="0">
                <a:solidFill>
                  <a:srgbClr val="13294B"/>
                </a:solidFill>
              </a:rPr>
              <a:t>nonché</a:t>
            </a:r>
          </a:p>
          <a:p>
            <a:pPr lvl="1">
              <a:lnSpc>
                <a:spcPct val="150000"/>
              </a:lnSpc>
            </a:pPr>
            <a:r>
              <a:rPr lang="it-IT" sz="2000" dirty="0">
                <a:solidFill>
                  <a:srgbClr val="13294B"/>
                </a:solidFill>
              </a:rPr>
              <a:t>le norme relative alla </a:t>
            </a:r>
            <a:r>
              <a:rPr lang="it-IT" sz="2000" b="1" dirty="0">
                <a:solidFill>
                  <a:srgbClr val="13294B"/>
                </a:solidFill>
                <a:uFill>
                  <a:solidFill>
                    <a:srgbClr val="C00000"/>
                  </a:solidFill>
                </a:uFill>
              </a:rPr>
              <a:t>libera circolazione </a:t>
            </a:r>
            <a:r>
              <a:rPr lang="it-IT" sz="2000" dirty="0">
                <a:solidFill>
                  <a:srgbClr val="13294B"/>
                </a:solidFill>
                <a:uFill>
                  <a:solidFill>
                    <a:srgbClr val="C00000"/>
                  </a:solidFill>
                </a:uFill>
              </a:rPr>
              <a:t>dei dati personali </a:t>
            </a:r>
            <a:r>
              <a:rPr lang="it-IT" sz="2000" dirty="0">
                <a:solidFill>
                  <a:srgbClr val="13294B"/>
                </a:solidFill>
              </a:rPr>
              <a:t>con la </a:t>
            </a:r>
            <a:r>
              <a:rPr lang="it-IT" sz="2000" u="sng" dirty="0">
                <a:solidFill>
                  <a:srgbClr val="13294B"/>
                </a:solidFill>
              </a:rPr>
              <a:t>finalità</a:t>
            </a:r>
            <a:r>
              <a:rPr lang="it-IT" sz="2000" dirty="0">
                <a:solidFill>
                  <a:srgbClr val="13294B"/>
                </a:solidFill>
              </a:rPr>
              <a:t> essenziale di:</a:t>
            </a:r>
          </a:p>
          <a:p>
            <a:pPr lvl="1">
              <a:lnSpc>
                <a:spcPct val="150000"/>
              </a:lnSpc>
            </a:pPr>
            <a:r>
              <a:rPr lang="it-IT" sz="2000" b="1" dirty="0">
                <a:solidFill>
                  <a:srgbClr val="13294B"/>
                </a:solidFill>
              </a:rPr>
              <a:t>proteggere </a:t>
            </a:r>
            <a:r>
              <a:rPr lang="it-IT" sz="2000" b="1" dirty="0">
                <a:solidFill>
                  <a:srgbClr val="13294B"/>
                </a:solidFill>
                <a:uFill>
                  <a:solidFill>
                    <a:srgbClr val="C00000"/>
                  </a:solidFill>
                </a:uFill>
              </a:rPr>
              <a:t>i diritti e le libertà fondamentali</a:t>
            </a:r>
            <a:r>
              <a:rPr lang="it-IT" sz="2000" b="1" dirty="0">
                <a:solidFill>
                  <a:srgbClr val="13294B"/>
                </a:solidFill>
              </a:rPr>
              <a:t> </a:t>
            </a:r>
            <a:r>
              <a:rPr lang="it-IT" sz="2000" dirty="0">
                <a:solidFill>
                  <a:srgbClr val="13294B"/>
                </a:solidFill>
              </a:rPr>
              <a:t>delle persone fisiche,</a:t>
            </a:r>
          </a:p>
          <a:p>
            <a:pPr marL="1081088">
              <a:lnSpc>
                <a:spcPct val="150000"/>
              </a:lnSpc>
              <a:buFont typeface="Arial"/>
              <a:buNone/>
            </a:pPr>
            <a:r>
              <a:rPr lang="it-IT" sz="2000" dirty="0">
                <a:solidFill>
                  <a:srgbClr val="13294B"/>
                </a:solidFill>
              </a:rPr>
              <a:t>in particolare</a:t>
            </a:r>
          </a:p>
          <a:p>
            <a:pPr marL="1340644" lvl="1">
              <a:lnSpc>
                <a:spcPct val="150000"/>
              </a:lnSpc>
            </a:pPr>
            <a:r>
              <a:rPr lang="it-IT" sz="2000" dirty="0">
                <a:solidFill>
                  <a:srgbClr val="13294B"/>
                </a:solidFill>
              </a:rPr>
              <a:t>il </a:t>
            </a:r>
            <a:r>
              <a:rPr lang="it-IT" sz="2000" b="1" dirty="0">
                <a:solidFill>
                  <a:srgbClr val="13294B"/>
                </a:solidFill>
                <a:uFill>
                  <a:solidFill>
                    <a:srgbClr val="C00000"/>
                  </a:solidFill>
                </a:uFill>
              </a:rPr>
              <a:t>diritto alla protezione dei dati personali</a:t>
            </a:r>
          </a:p>
        </p:txBody>
      </p:sp>
    </p:spTree>
    <p:extLst>
      <p:ext uri="{BB962C8B-B14F-4D97-AF65-F5344CB8AC3E}">
        <p14:creationId xmlns:p14="http://schemas.microsoft.com/office/powerpoint/2010/main" val="1329443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L’ambito di Applicazione Materiale e Territoriale</a:t>
            </a:r>
          </a:p>
        </p:txBody>
      </p:sp>
      <p:sp>
        <p:nvSpPr>
          <p:cNvPr id="4" name="Segnaposto contenuto 2">
            <a:extLst>
              <a:ext uri="{FF2B5EF4-FFF2-40B4-BE49-F238E27FC236}">
                <a16:creationId xmlns:a16="http://schemas.microsoft.com/office/drawing/2014/main" id="{CCE7B02D-2745-445A-B318-67FBFFB87FDC}"/>
              </a:ext>
            </a:extLst>
          </p:cNvPr>
          <p:cNvSpPr txBox="1">
            <a:spLocks/>
          </p:cNvSpPr>
          <p:nvPr/>
        </p:nvSpPr>
        <p:spPr>
          <a:xfrm>
            <a:off x="276225" y="1557362"/>
            <a:ext cx="8683970" cy="5583067"/>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it-IT" sz="2000" b="1" dirty="0">
                <a:solidFill>
                  <a:srgbClr val="3EB1C8"/>
                </a:solidFill>
              </a:rPr>
              <a:t>Oggetto, finalità ad ambito di applicazione/ 2</a:t>
            </a:r>
          </a:p>
          <a:p>
            <a:pPr marL="0" indent="0" algn="ctr">
              <a:buNone/>
            </a:pPr>
            <a:r>
              <a:rPr lang="it-IT" sz="2400" dirty="0">
                <a:solidFill>
                  <a:srgbClr val="13294B"/>
                </a:solidFill>
              </a:rPr>
              <a:t>La </a:t>
            </a:r>
            <a:r>
              <a:rPr lang="it-IT" sz="2400" b="1" dirty="0">
                <a:solidFill>
                  <a:srgbClr val="13294B"/>
                </a:solidFill>
              </a:rPr>
              <a:t>protezione delle persone fisiche</a:t>
            </a:r>
          </a:p>
          <a:p>
            <a:pPr marL="0" indent="0" algn="ctr">
              <a:buNone/>
            </a:pPr>
            <a:r>
              <a:rPr lang="it-IT" sz="2400" dirty="0">
                <a:solidFill>
                  <a:srgbClr val="13294B"/>
                </a:solidFill>
              </a:rPr>
              <a:t>è </a:t>
            </a:r>
            <a:r>
              <a:rPr lang="it-IT" sz="2400" b="1" dirty="0">
                <a:solidFill>
                  <a:srgbClr val="0076A5"/>
                </a:solidFill>
              </a:rPr>
              <a:t>garantita</a:t>
            </a:r>
            <a:r>
              <a:rPr lang="it-IT" sz="2400" dirty="0">
                <a:solidFill>
                  <a:srgbClr val="0076A5"/>
                </a:solidFill>
              </a:rPr>
              <a:t> </a:t>
            </a:r>
            <a:r>
              <a:rPr lang="it-IT" sz="2400" dirty="0">
                <a:solidFill>
                  <a:srgbClr val="13294B"/>
                </a:solidFill>
              </a:rPr>
              <a:t>dal RGPD</a:t>
            </a:r>
          </a:p>
          <a:p>
            <a:pPr marL="342900" lvl="1" indent="0">
              <a:buNone/>
            </a:pPr>
            <a:endParaRPr lang="it-IT" sz="2400" dirty="0">
              <a:solidFill>
                <a:srgbClr val="13294B"/>
              </a:solidFill>
            </a:endParaRPr>
          </a:p>
          <a:p>
            <a:pPr marL="342900" lvl="1" indent="0" algn="ctr">
              <a:buNone/>
            </a:pPr>
            <a:r>
              <a:rPr lang="it-IT" sz="2400" i="1" dirty="0">
                <a:solidFill>
                  <a:srgbClr val="13294B"/>
                </a:solidFill>
                <a:uFill>
                  <a:solidFill>
                    <a:srgbClr val="C00000"/>
                  </a:solidFill>
                </a:uFill>
              </a:rPr>
              <a:t>a prescindere </a:t>
            </a:r>
            <a:r>
              <a:rPr lang="it-IT" sz="2400" dirty="0">
                <a:solidFill>
                  <a:srgbClr val="13294B"/>
                </a:solidFill>
                <a:uFill>
                  <a:solidFill>
                    <a:srgbClr val="C00000"/>
                  </a:solidFill>
                </a:uFill>
              </a:rPr>
              <a:t>dalla </a:t>
            </a:r>
            <a:r>
              <a:rPr lang="it-IT" sz="2400" b="1" dirty="0">
                <a:solidFill>
                  <a:srgbClr val="13294B"/>
                </a:solidFill>
                <a:uFill>
                  <a:solidFill>
                    <a:srgbClr val="C00000"/>
                  </a:solidFill>
                </a:uFill>
              </a:rPr>
              <a:t>nazionalità</a:t>
            </a:r>
            <a:r>
              <a:rPr lang="it-IT" sz="2400" dirty="0">
                <a:solidFill>
                  <a:srgbClr val="13294B"/>
                </a:solidFill>
                <a:uFill>
                  <a:solidFill>
                    <a:srgbClr val="C00000"/>
                  </a:solidFill>
                </a:uFill>
              </a:rPr>
              <a:t> o dal </a:t>
            </a:r>
            <a:r>
              <a:rPr lang="it-IT" sz="2400" b="1" dirty="0">
                <a:solidFill>
                  <a:srgbClr val="13294B"/>
                </a:solidFill>
                <a:uFill>
                  <a:solidFill>
                    <a:srgbClr val="C00000"/>
                  </a:solidFill>
                </a:uFill>
              </a:rPr>
              <a:t>luogo di residenza</a:t>
            </a:r>
          </a:p>
          <a:p>
            <a:pPr marL="342900" lvl="1" indent="0" algn="ctr">
              <a:buNone/>
            </a:pPr>
            <a:endParaRPr lang="it-IT" sz="2400" b="1" dirty="0">
              <a:solidFill>
                <a:srgbClr val="13294B"/>
              </a:solidFill>
              <a:uFill>
                <a:solidFill>
                  <a:srgbClr val="C00000"/>
                </a:solidFill>
              </a:uFill>
            </a:endParaRPr>
          </a:p>
          <a:p>
            <a:pPr marL="342900" lvl="1" indent="0">
              <a:buNone/>
            </a:pPr>
            <a:r>
              <a:rPr lang="it-IT" sz="2400" dirty="0">
                <a:solidFill>
                  <a:srgbClr val="13294B"/>
                </a:solidFill>
              </a:rPr>
              <a:t>Il diritto alla protezione dei dati personali viene dunque riconosciuto alle persone fisiche </a:t>
            </a:r>
            <a:r>
              <a:rPr lang="it-IT" sz="2400" i="1" dirty="0">
                <a:solidFill>
                  <a:srgbClr val="13294B"/>
                </a:solidFill>
              </a:rPr>
              <a:t>di qualsiasi nazionalità </a:t>
            </a:r>
            <a:r>
              <a:rPr lang="it-IT" sz="2400" dirty="0">
                <a:solidFill>
                  <a:srgbClr val="13294B"/>
                </a:solidFill>
              </a:rPr>
              <a:t>e </a:t>
            </a:r>
            <a:r>
              <a:rPr lang="it-IT" sz="2400" i="1" dirty="0">
                <a:solidFill>
                  <a:srgbClr val="13294B"/>
                </a:solidFill>
              </a:rPr>
              <a:t>prescindendo dal luogo di residenza</a:t>
            </a:r>
            <a:r>
              <a:rPr lang="it-IT" sz="2400" dirty="0">
                <a:solidFill>
                  <a:srgbClr val="13294B"/>
                </a:solidFill>
              </a:rPr>
              <a:t>: </a:t>
            </a:r>
            <a:r>
              <a:rPr lang="it-IT" sz="2400" dirty="0">
                <a:solidFill>
                  <a:srgbClr val="13294B"/>
                </a:solidFill>
                <a:uFill>
                  <a:solidFill>
                    <a:srgbClr val="C00000"/>
                  </a:solidFill>
                </a:uFill>
              </a:rPr>
              <a:t>se al trattamento di </a:t>
            </a:r>
            <a:r>
              <a:rPr lang="it-IT" sz="2400" dirty="0" err="1">
                <a:solidFill>
                  <a:srgbClr val="13294B"/>
                </a:solidFill>
                <a:uFill>
                  <a:solidFill>
                    <a:srgbClr val="C00000"/>
                  </a:solidFill>
                </a:uFill>
              </a:rPr>
              <a:t>d.p.</a:t>
            </a:r>
            <a:r>
              <a:rPr lang="it-IT" sz="2400" dirty="0">
                <a:solidFill>
                  <a:srgbClr val="13294B"/>
                </a:solidFill>
                <a:uFill>
                  <a:solidFill>
                    <a:srgbClr val="C00000"/>
                  </a:solidFill>
                </a:uFill>
              </a:rPr>
              <a:t> si applica il RGPD</a:t>
            </a:r>
            <a:r>
              <a:rPr lang="it-IT" sz="2400" dirty="0">
                <a:solidFill>
                  <a:srgbClr val="13294B"/>
                </a:solidFill>
              </a:rPr>
              <a:t> (in base ai criteri che vedremo tra poco), </a:t>
            </a:r>
            <a:r>
              <a:rPr lang="it-IT" sz="2400" b="1" dirty="0">
                <a:solidFill>
                  <a:srgbClr val="13294B"/>
                </a:solidFill>
                <a:uFill>
                  <a:solidFill>
                    <a:srgbClr val="C00000"/>
                  </a:solidFill>
                </a:uFill>
              </a:rPr>
              <a:t>esso protegge qualsiasi persona fisica </a:t>
            </a:r>
            <a:r>
              <a:rPr lang="it-IT" sz="2400" dirty="0">
                <a:solidFill>
                  <a:srgbClr val="13294B"/>
                </a:solidFill>
                <a:uFill>
                  <a:solidFill>
                    <a:srgbClr val="C00000"/>
                  </a:solidFill>
                </a:uFill>
              </a:rPr>
              <a:t>ovunque nel mondo</a:t>
            </a:r>
            <a:r>
              <a:rPr lang="it-IT" sz="2400" dirty="0">
                <a:solidFill>
                  <a:srgbClr val="13294B"/>
                </a:solidFill>
              </a:rPr>
              <a:t>.</a:t>
            </a:r>
          </a:p>
          <a:p>
            <a:pPr marL="0" indent="0">
              <a:lnSpc>
                <a:spcPct val="150000"/>
              </a:lnSpc>
              <a:buFont typeface="Arial"/>
              <a:buNone/>
            </a:pPr>
            <a:endParaRPr lang="it-IT" sz="2000" b="1" dirty="0">
              <a:solidFill>
                <a:srgbClr val="3EB1C8"/>
              </a:solidFill>
            </a:endParaRPr>
          </a:p>
        </p:txBody>
      </p:sp>
    </p:spTree>
    <p:extLst>
      <p:ext uri="{BB962C8B-B14F-4D97-AF65-F5344CB8AC3E}">
        <p14:creationId xmlns:p14="http://schemas.microsoft.com/office/powerpoint/2010/main" val="258323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L’ambito di Applicazione Materiale e Territoriale</a:t>
            </a:r>
          </a:p>
        </p:txBody>
      </p:sp>
      <p:sp>
        <p:nvSpPr>
          <p:cNvPr id="3" name="Segnaposto testo 2"/>
          <p:cNvSpPr>
            <a:spLocks noGrp="1"/>
          </p:cNvSpPr>
          <p:nvPr>
            <p:ph type="body" sz="quarter" idx="12"/>
          </p:nvPr>
        </p:nvSpPr>
        <p:spPr/>
        <p:txBody>
          <a:bodyPr/>
          <a:lstStyle/>
          <a:p>
            <a:r>
              <a:rPr lang="it-IT" b="1" dirty="0">
                <a:solidFill>
                  <a:srgbClr val="3EB1C8"/>
                </a:solidFill>
              </a:rPr>
              <a:t>Oggetto, finalità ad ambito di applicazione/ 3</a:t>
            </a:r>
          </a:p>
          <a:p>
            <a:pPr algn="ctr"/>
            <a:r>
              <a:rPr lang="it-IT" sz="2400" dirty="0">
                <a:solidFill>
                  <a:srgbClr val="13294B"/>
                </a:solidFill>
              </a:rPr>
              <a:t>Il RGPD, invece,  </a:t>
            </a:r>
            <a:r>
              <a:rPr lang="it-IT" sz="2400" b="1" dirty="0">
                <a:solidFill>
                  <a:srgbClr val="13294B"/>
                </a:solidFill>
                <a:uFill>
                  <a:solidFill>
                    <a:schemeClr val="tx1"/>
                  </a:solidFill>
                </a:uFill>
              </a:rPr>
              <a:t>non</a:t>
            </a:r>
            <a:r>
              <a:rPr lang="it-IT" sz="2400" dirty="0">
                <a:solidFill>
                  <a:srgbClr val="13294B"/>
                </a:solidFill>
              </a:rPr>
              <a:t> si applica</a:t>
            </a:r>
          </a:p>
          <a:p>
            <a:pPr algn="ctr"/>
            <a:r>
              <a:rPr lang="it-IT" sz="2400" dirty="0">
                <a:solidFill>
                  <a:srgbClr val="13294B"/>
                </a:solidFill>
              </a:rPr>
              <a:t>al trattamento dei dati personali relativi a </a:t>
            </a:r>
            <a:r>
              <a:rPr lang="it-IT" sz="2400" b="1" dirty="0">
                <a:solidFill>
                  <a:srgbClr val="13294B"/>
                </a:solidFill>
                <a:uFill>
                  <a:solidFill>
                    <a:srgbClr val="C00000"/>
                  </a:solidFill>
                </a:uFill>
              </a:rPr>
              <a:t>persone giuridiche</a:t>
            </a:r>
            <a:endParaRPr lang="it-IT" sz="2400" dirty="0">
              <a:solidFill>
                <a:srgbClr val="13294B"/>
              </a:solidFill>
            </a:endParaRPr>
          </a:p>
          <a:p>
            <a:pPr marL="342900" lvl="1" indent="0" algn="ctr">
              <a:lnSpc>
                <a:spcPct val="150000"/>
              </a:lnSpc>
              <a:buNone/>
            </a:pPr>
            <a:r>
              <a:rPr lang="it-IT" sz="2400" dirty="0">
                <a:solidFill>
                  <a:srgbClr val="13294B"/>
                </a:solidFill>
              </a:rPr>
              <a:t>(imprese dotate di personalità giuridica, compresi il nome e la forma della persona giuridica</a:t>
            </a:r>
            <a:br>
              <a:rPr lang="it-IT" sz="2400" dirty="0">
                <a:solidFill>
                  <a:srgbClr val="13294B"/>
                </a:solidFill>
              </a:rPr>
            </a:br>
            <a:r>
              <a:rPr lang="it-IT" sz="2400" dirty="0">
                <a:solidFill>
                  <a:srgbClr val="13294B"/>
                </a:solidFill>
              </a:rPr>
              <a:t>e i dati di contatto di essa)</a:t>
            </a:r>
            <a:endParaRPr lang="it-IT" sz="2400" b="1" dirty="0">
              <a:solidFill>
                <a:srgbClr val="13294B"/>
              </a:solidFill>
              <a:uFill>
                <a:solidFill>
                  <a:srgbClr val="C00000"/>
                </a:solidFill>
              </a:uFill>
            </a:endParaRPr>
          </a:p>
          <a:p>
            <a:endParaRPr lang="it-IT" b="1" dirty="0">
              <a:solidFill>
                <a:srgbClr val="3EB1C8"/>
              </a:solidFill>
            </a:endParaRPr>
          </a:p>
          <a:p>
            <a:endParaRPr lang="it-IT" dirty="0"/>
          </a:p>
        </p:txBody>
      </p:sp>
    </p:spTree>
    <p:extLst>
      <p:ext uri="{BB962C8B-B14F-4D97-AF65-F5344CB8AC3E}">
        <p14:creationId xmlns:p14="http://schemas.microsoft.com/office/powerpoint/2010/main" val="174351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L’ambito di Applicazione Materiale e Territoriale</a:t>
            </a:r>
          </a:p>
        </p:txBody>
      </p:sp>
      <p:sp>
        <p:nvSpPr>
          <p:cNvPr id="3" name="Segnaposto testo 2"/>
          <p:cNvSpPr>
            <a:spLocks noGrp="1"/>
          </p:cNvSpPr>
          <p:nvPr>
            <p:ph type="body" sz="quarter" idx="12"/>
          </p:nvPr>
        </p:nvSpPr>
        <p:spPr/>
        <p:txBody>
          <a:bodyPr/>
          <a:lstStyle/>
          <a:p>
            <a:r>
              <a:rPr lang="it-IT" sz="2000" b="1" dirty="0">
                <a:solidFill>
                  <a:srgbClr val="3EB1C8"/>
                </a:solidFill>
              </a:rPr>
              <a:t>Oggetto, finalità ad ambito di applicazione/ 4</a:t>
            </a:r>
          </a:p>
          <a:p>
            <a:r>
              <a:rPr lang="it-IT" sz="2000" b="1" dirty="0">
                <a:solidFill>
                  <a:srgbClr val="13294B"/>
                </a:solidFill>
              </a:rPr>
              <a:t>La protezione dei </a:t>
            </a:r>
            <a:r>
              <a:rPr lang="it-IT" sz="2000" b="1" dirty="0" err="1">
                <a:solidFill>
                  <a:srgbClr val="13294B"/>
                </a:solidFill>
              </a:rPr>
              <a:t>d.p.</a:t>
            </a:r>
            <a:r>
              <a:rPr lang="it-IT" sz="2000" b="1" dirty="0">
                <a:solidFill>
                  <a:srgbClr val="13294B"/>
                </a:solidFill>
              </a:rPr>
              <a:t> è </a:t>
            </a:r>
            <a:r>
              <a:rPr lang="it-IT" sz="2000" b="1" u="sng" dirty="0">
                <a:solidFill>
                  <a:srgbClr val="13294B"/>
                </a:solidFill>
                <a:uFill>
                  <a:solidFill>
                    <a:srgbClr val="C00000"/>
                  </a:solidFill>
                </a:uFill>
              </a:rPr>
              <a:t>neutrale</a:t>
            </a:r>
            <a:r>
              <a:rPr lang="it-IT" sz="2000" b="1" dirty="0">
                <a:solidFill>
                  <a:srgbClr val="13294B"/>
                </a:solidFill>
              </a:rPr>
              <a:t> sotto il profilo tecnologico:</a:t>
            </a:r>
          </a:p>
          <a:p>
            <a:r>
              <a:rPr lang="it-IT" sz="2000" dirty="0">
                <a:solidFill>
                  <a:srgbClr val="13294B"/>
                </a:solidFill>
              </a:rPr>
              <a:t>la disciplina del RGPD, pertanto, si applica </a:t>
            </a:r>
            <a:r>
              <a:rPr lang="it-IT" sz="2000" b="1" dirty="0">
                <a:solidFill>
                  <a:srgbClr val="13294B"/>
                </a:solidFill>
              </a:rPr>
              <a:t>a qualsiasi trattamento</a:t>
            </a:r>
            <a:r>
              <a:rPr lang="it-IT" sz="2000" dirty="0">
                <a:solidFill>
                  <a:srgbClr val="13294B"/>
                </a:solidFill>
              </a:rPr>
              <a:t>:</a:t>
            </a:r>
          </a:p>
          <a:p>
            <a:pPr lvl="1">
              <a:lnSpc>
                <a:spcPct val="150000"/>
              </a:lnSpc>
            </a:pPr>
            <a:r>
              <a:rPr lang="it-IT" sz="2000" dirty="0">
                <a:solidFill>
                  <a:srgbClr val="13294B"/>
                </a:solidFill>
              </a:rPr>
              <a:t>automatizzato (con strumenti elettronici)</a:t>
            </a:r>
          </a:p>
          <a:p>
            <a:pPr lvl="1">
              <a:lnSpc>
                <a:spcPct val="150000"/>
              </a:lnSpc>
            </a:pPr>
            <a:r>
              <a:rPr lang="it-IT" sz="2000" dirty="0">
                <a:solidFill>
                  <a:srgbClr val="13294B"/>
                </a:solidFill>
              </a:rPr>
              <a:t>parzialmente automatizzato (misto)</a:t>
            </a:r>
          </a:p>
          <a:p>
            <a:r>
              <a:rPr lang="it-IT" sz="2000" b="1" dirty="0">
                <a:solidFill>
                  <a:srgbClr val="13294B"/>
                </a:solidFill>
              </a:rPr>
              <a:t>di dati personali </a:t>
            </a:r>
          </a:p>
          <a:p>
            <a:pPr lvl="1">
              <a:lnSpc>
                <a:spcPct val="150000"/>
              </a:lnSpc>
            </a:pPr>
            <a:r>
              <a:rPr lang="it-IT" sz="2000" dirty="0">
                <a:solidFill>
                  <a:srgbClr val="13294B"/>
                </a:solidFill>
              </a:rPr>
              <a:t>non automatizzato (manuale, cartaceo)</a:t>
            </a:r>
          </a:p>
          <a:p>
            <a:pPr lvl="1">
              <a:lnSpc>
                <a:spcPct val="150000"/>
              </a:lnSpc>
            </a:pPr>
            <a:r>
              <a:rPr lang="it-IT" sz="2000" dirty="0">
                <a:solidFill>
                  <a:srgbClr val="13294B"/>
                </a:solidFill>
              </a:rPr>
              <a:t>di </a:t>
            </a:r>
            <a:r>
              <a:rPr lang="it-IT" sz="2000" u="sng" dirty="0">
                <a:solidFill>
                  <a:srgbClr val="13294B"/>
                </a:solidFill>
              </a:rPr>
              <a:t>dati personali </a:t>
            </a:r>
            <a:r>
              <a:rPr lang="it-IT" sz="2000" i="1" u="sng" dirty="0">
                <a:solidFill>
                  <a:srgbClr val="13294B"/>
                </a:solidFill>
              </a:rPr>
              <a:t>contenuti</a:t>
            </a:r>
            <a:r>
              <a:rPr lang="it-IT" sz="2000" u="sng" dirty="0">
                <a:solidFill>
                  <a:srgbClr val="13294B"/>
                </a:solidFill>
              </a:rPr>
              <a:t> in, o </a:t>
            </a:r>
            <a:r>
              <a:rPr lang="it-IT" sz="2000" i="1" u="sng" dirty="0">
                <a:solidFill>
                  <a:srgbClr val="13294B"/>
                </a:solidFill>
              </a:rPr>
              <a:t>destinati</a:t>
            </a:r>
            <a:r>
              <a:rPr lang="it-IT" sz="2000" u="sng" dirty="0">
                <a:solidFill>
                  <a:srgbClr val="13294B"/>
                </a:solidFill>
              </a:rPr>
              <a:t> a, un </a:t>
            </a:r>
            <a:r>
              <a:rPr lang="it-IT" sz="2000" u="sng" dirty="0">
                <a:solidFill>
                  <a:srgbClr val="13294B"/>
                </a:solidFill>
                <a:uFill>
                  <a:solidFill>
                    <a:srgbClr val="C00000"/>
                  </a:solidFill>
                </a:uFill>
              </a:rPr>
              <a:t>archivio</a:t>
            </a:r>
            <a:r>
              <a:rPr lang="it-IT" sz="2000" dirty="0">
                <a:solidFill>
                  <a:srgbClr val="13294B"/>
                </a:solidFill>
              </a:rPr>
              <a:t>.</a:t>
            </a:r>
          </a:p>
          <a:p>
            <a:endParaRPr lang="it-IT" sz="2000" dirty="0"/>
          </a:p>
        </p:txBody>
      </p:sp>
    </p:spTree>
    <p:extLst>
      <p:ext uri="{BB962C8B-B14F-4D97-AF65-F5344CB8AC3E}">
        <p14:creationId xmlns:p14="http://schemas.microsoft.com/office/powerpoint/2010/main" val="284869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Ambito di Applicazione Materiale del Diritto UE</a:t>
            </a:r>
          </a:p>
        </p:txBody>
      </p:sp>
      <p:sp>
        <p:nvSpPr>
          <p:cNvPr id="4" name="Segnaposto contenuto 2">
            <a:extLst>
              <a:ext uri="{FF2B5EF4-FFF2-40B4-BE49-F238E27FC236}">
                <a16:creationId xmlns:a16="http://schemas.microsoft.com/office/drawing/2014/main" id="{52582E71-3265-4F68-8414-1BB1E999C38B}"/>
              </a:ext>
            </a:extLst>
          </p:cNvPr>
          <p:cNvSpPr txBox="1">
            <a:spLocks/>
          </p:cNvSpPr>
          <p:nvPr/>
        </p:nvSpPr>
        <p:spPr>
          <a:xfrm>
            <a:off x="276225" y="1602332"/>
            <a:ext cx="8683970" cy="5029069"/>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sz="2400">
                <a:solidFill>
                  <a:srgbClr val="13294B"/>
                </a:solidFill>
              </a:rPr>
              <a:t>Il regolamento, naturalmente, può applicarsi </a:t>
            </a:r>
            <a:r>
              <a:rPr lang="it-IT" sz="2400" i="1">
                <a:solidFill>
                  <a:srgbClr val="13294B"/>
                </a:solidFill>
              </a:rPr>
              <a:t>esclusivamente</a:t>
            </a:r>
            <a:r>
              <a:rPr lang="it-IT" sz="2400">
                <a:solidFill>
                  <a:srgbClr val="13294B"/>
                </a:solidFill>
              </a:rPr>
              <a:t> </a:t>
            </a:r>
            <a:r>
              <a:rPr lang="it-IT" sz="2400" b="1">
                <a:solidFill>
                  <a:srgbClr val="13294B"/>
                </a:solidFill>
              </a:rPr>
              <a:t>entro l’ambito di applicazione del diritto dell’Unione europea</a:t>
            </a:r>
            <a:r>
              <a:rPr lang="it-IT" sz="2400">
                <a:solidFill>
                  <a:srgbClr val="13294B"/>
                </a:solidFill>
              </a:rPr>
              <a:t>.</a:t>
            </a:r>
          </a:p>
          <a:p>
            <a:pPr marL="0" indent="0">
              <a:buFont typeface="Arial"/>
              <a:buNone/>
            </a:pPr>
            <a:endParaRPr lang="it-IT" sz="2400">
              <a:solidFill>
                <a:srgbClr val="13294B"/>
              </a:solidFill>
            </a:endParaRPr>
          </a:p>
          <a:p>
            <a:r>
              <a:rPr lang="it-IT" sz="2400">
                <a:solidFill>
                  <a:srgbClr val="13294B"/>
                </a:solidFill>
              </a:rPr>
              <a:t>Ne deriva che esso </a:t>
            </a:r>
            <a:r>
              <a:rPr lang="it-IT" sz="2400" b="1" i="1">
                <a:solidFill>
                  <a:srgbClr val="13294B"/>
                </a:solidFill>
              </a:rPr>
              <a:t>non</a:t>
            </a:r>
            <a:r>
              <a:rPr lang="it-IT" sz="2400">
                <a:solidFill>
                  <a:srgbClr val="13294B"/>
                </a:solidFill>
              </a:rPr>
              <a:t> </a:t>
            </a:r>
            <a:r>
              <a:rPr lang="it-IT" sz="2400" b="1" i="1">
                <a:solidFill>
                  <a:srgbClr val="13294B"/>
                </a:solidFill>
              </a:rPr>
              <a:t>vale</a:t>
            </a:r>
            <a:r>
              <a:rPr lang="it-IT" sz="2400">
                <a:solidFill>
                  <a:srgbClr val="13294B"/>
                </a:solidFill>
              </a:rPr>
              <a:t> per i trattamenti effettuati per </a:t>
            </a:r>
            <a:r>
              <a:rPr lang="it-IT" sz="2400" b="1" i="1">
                <a:solidFill>
                  <a:srgbClr val="13294B"/>
                </a:solidFill>
              </a:rPr>
              <a:t>attività estranee all’ambito di applicazione del diritto dell’Unione europea</a:t>
            </a:r>
            <a:r>
              <a:rPr lang="it-IT" sz="2400">
                <a:solidFill>
                  <a:srgbClr val="13294B"/>
                </a:solidFill>
              </a:rPr>
              <a:t>, </a:t>
            </a:r>
            <a:r>
              <a:rPr lang="it-IT" sz="2000">
                <a:solidFill>
                  <a:srgbClr val="13294B"/>
                </a:solidFill>
              </a:rPr>
              <a:t>che restano regolate esclusivamente dal diritto interno degli Stati membri o da altri strumenti internazionali rilevanti.</a:t>
            </a:r>
            <a:endParaRPr lang="it-IT" sz="2400">
              <a:solidFill>
                <a:srgbClr val="13294B"/>
              </a:solidFill>
            </a:endParaRPr>
          </a:p>
          <a:p>
            <a:r>
              <a:rPr lang="it-IT" sz="2400" b="1" i="1">
                <a:solidFill>
                  <a:srgbClr val="13294B"/>
                </a:solidFill>
              </a:rPr>
              <a:t>Non</a:t>
            </a:r>
            <a:r>
              <a:rPr lang="it-IT" sz="2400">
                <a:solidFill>
                  <a:srgbClr val="13294B"/>
                </a:solidFill>
              </a:rPr>
              <a:t> si applica nell’ambito di: </a:t>
            </a:r>
            <a:r>
              <a:rPr lang="it-IT" sz="2400" b="1">
                <a:solidFill>
                  <a:srgbClr val="13294B"/>
                </a:solidFill>
              </a:rPr>
              <a:t>sicurezza nazionale </a:t>
            </a:r>
            <a:r>
              <a:rPr lang="it-IT" sz="2400">
                <a:solidFill>
                  <a:srgbClr val="13294B"/>
                </a:solidFill>
              </a:rPr>
              <a:t>/ </a:t>
            </a:r>
            <a:r>
              <a:rPr lang="it-IT" sz="2400" b="1">
                <a:solidFill>
                  <a:srgbClr val="13294B"/>
                </a:solidFill>
              </a:rPr>
              <a:t>politica estera e di sicurezza comune dell’Unione</a:t>
            </a:r>
            <a:r>
              <a:rPr lang="it-IT" sz="2400">
                <a:solidFill>
                  <a:srgbClr val="13294B"/>
                </a:solidFill>
              </a:rPr>
              <a:t>.</a:t>
            </a:r>
          </a:p>
          <a:p>
            <a:endParaRPr lang="it-IT" sz="2400">
              <a:solidFill>
                <a:srgbClr val="13294B"/>
              </a:solidFill>
            </a:endParaRPr>
          </a:p>
          <a:p>
            <a:pPr marL="0" indent="0" algn="r">
              <a:buFont typeface="Arial"/>
              <a:buNone/>
            </a:pPr>
            <a:r>
              <a:rPr lang="it-IT" sz="1800" i="1">
                <a:solidFill>
                  <a:srgbClr val="13294B"/>
                </a:solidFill>
              </a:rPr>
              <a:t>Ambito di applicazione materiale  - Art.2</a:t>
            </a:r>
            <a:endParaRPr lang="it-IT" sz="2400" i="1" dirty="0">
              <a:solidFill>
                <a:srgbClr val="13294B"/>
              </a:solidFill>
            </a:endParaRPr>
          </a:p>
        </p:txBody>
      </p:sp>
    </p:spTree>
    <p:extLst>
      <p:ext uri="{BB962C8B-B14F-4D97-AF65-F5344CB8AC3E}">
        <p14:creationId xmlns:p14="http://schemas.microsoft.com/office/powerpoint/2010/main" val="41738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dirty="0"/>
              <a:t>Rina Academy</a:t>
            </a:r>
          </a:p>
        </p:txBody>
      </p:sp>
      <p:sp>
        <p:nvSpPr>
          <p:cNvPr id="4" name="Rectangle 7"/>
          <p:cNvSpPr>
            <a:spLocks noChangeArrowheads="1"/>
          </p:cNvSpPr>
          <p:nvPr/>
        </p:nvSpPr>
        <p:spPr bwMode="auto">
          <a:xfrm>
            <a:off x="392603" y="1643839"/>
            <a:ext cx="8139815" cy="4973093"/>
          </a:xfrm>
          <a:prstGeom prst="rect">
            <a:avLst/>
          </a:prstGeom>
          <a:solidFill>
            <a:srgbClr val="FFFFFF">
              <a:alpha val="65097"/>
            </a:srgbClr>
          </a:solidFill>
          <a:ln w="28440" cap="sq">
            <a:solidFill>
              <a:srgbClr val="333F4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3pPr>
            <a:lvl4pPr marL="12636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9pPr>
          </a:lstStyle>
          <a:p>
            <a:pPr marL="0" lvl="2" indent="0" eaLnBrk="1" hangingPunct="1">
              <a:buSzPct val="100000"/>
            </a:pPr>
            <a:r>
              <a:rPr lang="en-US" altLang="it-IT" sz="2400" b="1" dirty="0" err="1">
                <a:solidFill>
                  <a:srgbClr val="13294B"/>
                </a:solidFill>
                <a:latin typeface="+mn-lt"/>
              </a:rPr>
              <a:t>Oltre</a:t>
            </a:r>
            <a:r>
              <a:rPr lang="en-US" altLang="it-IT" sz="2400" b="1" dirty="0">
                <a:solidFill>
                  <a:srgbClr val="13294B"/>
                </a:solidFill>
                <a:latin typeface="+mn-lt"/>
              </a:rPr>
              <a:t> 100 </a:t>
            </a:r>
            <a:r>
              <a:rPr lang="en-US" altLang="it-IT" sz="2400" b="1" dirty="0" err="1">
                <a:solidFill>
                  <a:srgbClr val="13294B"/>
                </a:solidFill>
                <a:latin typeface="+mn-lt"/>
              </a:rPr>
              <a:t>corsi</a:t>
            </a:r>
            <a:r>
              <a:rPr lang="en-US" altLang="it-IT" sz="2400" b="1" dirty="0">
                <a:solidFill>
                  <a:srgbClr val="13294B"/>
                </a:solidFill>
                <a:latin typeface="+mn-lt"/>
              </a:rPr>
              <a:t> </a:t>
            </a:r>
            <a:r>
              <a:rPr lang="en-US" altLang="it-IT" sz="2400" b="1" dirty="0" err="1">
                <a:solidFill>
                  <a:srgbClr val="13294B"/>
                </a:solidFill>
                <a:latin typeface="+mn-lt"/>
              </a:rPr>
              <a:t>suddivisi</a:t>
            </a:r>
            <a:r>
              <a:rPr lang="en-US" altLang="it-IT" sz="2400" b="1" dirty="0">
                <a:solidFill>
                  <a:srgbClr val="13294B"/>
                </a:solidFill>
                <a:latin typeface="+mn-lt"/>
              </a:rPr>
              <a:t> in 18 </a:t>
            </a:r>
            <a:r>
              <a:rPr lang="en-US" altLang="it-IT" sz="2400" b="1" dirty="0" err="1">
                <a:solidFill>
                  <a:srgbClr val="13294B"/>
                </a:solidFill>
                <a:latin typeface="+mn-lt"/>
              </a:rPr>
              <a:t>aree</a:t>
            </a:r>
            <a:r>
              <a:rPr lang="en-US" altLang="it-IT" sz="2400" b="1" dirty="0">
                <a:solidFill>
                  <a:srgbClr val="13294B"/>
                </a:solidFill>
                <a:latin typeface="+mn-lt"/>
              </a:rPr>
              <a:t> </a:t>
            </a:r>
            <a:r>
              <a:rPr lang="en-US" altLang="it-IT" sz="2400" b="1" dirty="0" err="1">
                <a:solidFill>
                  <a:srgbClr val="13294B"/>
                </a:solidFill>
                <a:latin typeface="+mn-lt"/>
              </a:rPr>
              <a:t>tematiche</a:t>
            </a:r>
            <a:r>
              <a:rPr lang="en-US" altLang="it-IT" sz="2400" b="1" dirty="0">
                <a:solidFill>
                  <a:srgbClr val="13294B"/>
                </a:solidFill>
                <a:latin typeface="+mn-lt"/>
              </a:rPr>
              <a:t>:</a:t>
            </a:r>
          </a:p>
          <a:p>
            <a:pPr marL="0" lvl="2" indent="0" eaLnBrk="1" hangingPunct="1">
              <a:buSzPct val="100000"/>
            </a:pPr>
            <a:endParaRPr lang="en-US" altLang="it-IT" sz="800" b="1" dirty="0">
              <a:solidFill>
                <a:srgbClr val="13294B"/>
              </a:solidFill>
              <a:latin typeface="+mn-lt"/>
            </a:endParaRPr>
          </a:p>
          <a:p>
            <a:pPr marL="342900" lvl="2" indent="-342900" eaLnBrk="1" hangingPunct="1">
              <a:buSzPct val="100000"/>
              <a:buFont typeface="+mj-lt"/>
              <a:buAutoNum type="arabicPeriod"/>
            </a:pPr>
            <a:r>
              <a:rPr lang="it-IT" altLang="it-IT" sz="1600" b="1" i="1" dirty="0">
                <a:solidFill>
                  <a:srgbClr val="0076A5"/>
                </a:solidFill>
                <a:latin typeface="+mn-lt"/>
              </a:rPr>
              <a:t>Metodologie di Audit</a:t>
            </a:r>
          </a:p>
          <a:p>
            <a:pPr marL="342900" lvl="2" indent="-342900" eaLnBrk="1" hangingPunct="1">
              <a:buSzPct val="100000"/>
              <a:buFont typeface="+mj-lt"/>
              <a:buAutoNum type="arabicPeriod"/>
            </a:pPr>
            <a:r>
              <a:rPr lang="it-IT" altLang="it-IT" sz="1600" b="1" i="1" dirty="0">
                <a:solidFill>
                  <a:srgbClr val="0076A5"/>
                </a:solidFill>
                <a:latin typeface="+mn-lt"/>
              </a:rPr>
              <a:t>Qualità</a:t>
            </a:r>
          </a:p>
          <a:p>
            <a:pPr marL="342900" lvl="2" indent="-342900" eaLnBrk="1" hangingPunct="1">
              <a:buSzPct val="100000"/>
              <a:buFont typeface="+mj-lt"/>
              <a:buAutoNum type="arabicPeriod"/>
            </a:pPr>
            <a:r>
              <a:rPr lang="it-IT" altLang="it-IT" sz="1600" b="1" i="1" dirty="0">
                <a:solidFill>
                  <a:srgbClr val="0076A5"/>
                </a:solidFill>
                <a:latin typeface="+mn-lt"/>
              </a:rPr>
              <a:t>Gestione del Rischio nelle Nuove Strategie di Certificazione</a:t>
            </a:r>
          </a:p>
          <a:p>
            <a:pPr marL="342900" lvl="2" indent="-342900" eaLnBrk="1" hangingPunct="1">
              <a:buSzPct val="100000"/>
              <a:buFont typeface="+mj-lt"/>
              <a:buAutoNum type="arabicPeriod"/>
            </a:pPr>
            <a:r>
              <a:rPr lang="it-IT" altLang="it-IT" sz="1600" b="1" i="1" dirty="0">
                <a:solidFill>
                  <a:srgbClr val="0076A5"/>
                </a:solidFill>
                <a:latin typeface="+mn-lt"/>
              </a:rPr>
              <a:t>Energia</a:t>
            </a:r>
          </a:p>
          <a:p>
            <a:pPr marL="342900" lvl="2" indent="-342900" eaLnBrk="1" hangingPunct="1">
              <a:buSzPct val="100000"/>
              <a:buFont typeface="+mj-lt"/>
              <a:buAutoNum type="arabicPeriod"/>
            </a:pPr>
            <a:r>
              <a:rPr lang="it-IT" altLang="it-IT" sz="1600" b="1" i="1" dirty="0">
                <a:solidFill>
                  <a:srgbClr val="0076A5"/>
                </a:solidFill>
                <a:latin typeface="+mn-lt"/>
              </a:rPr>
              <a:t>Ambiente</a:t>
            </a:r>
          </a:p>
          <a:p>
            <a:pPr marL="342900" lvl="2" indent="-342900" eaLnBrk="1" hangingPunct="1">
              <a:buSzPct val="100000"/>
              <a:buFont typeface="+mj-lt"/>
              <a:buAutoNum type="arabicPeriod"/>
            </a:pPr>
            <a:r>
              <a:rPr lang="it-IT" altLang="it-IT" sz="1600" b="1" i="1" dirty="0">
                <a:solidFill>
                  <a:srgbClr val="0076A5"/>
                </a:solidFill>
                <a:latin typeface="+mn-lt"/>
              </a:rPr>
              <a:t>Agroalimentare</a:t>
            </a:r>
          </a:p>
          <a:p>
            <a:pPr marL="342900" lvl="2" indent="-342900" eaLnBrk="1" hangingPunct="1">
              <a:buSzPct val="100000"/>
              <a:buFont typeface="+mj-lt"/>
              <a:buAutoNum type="arabicPeriod"/>
            </a:pPr>
            <a:r>
              <a:rPr lang="it-IT" altLang="it-IT" sz="1600" b="1" i="1" dirty="0">
                <a:solidFill>
                  <a:srgbClr val="0076A5"/>
                </a:solidFill>
                <a:latin typeface="+mn-lt"/>
              </a:rPr>
              <a:t>Sicurezza e Salute sul Luogo di Lavoro</a:t>
            </a:r>
          </a:p>
          <a:p>
            <a:pPr marL="342900" lvl="2" indent="-342900" eaLnBrk="1" hangingPunct="1">
              <a:buSzPct val="100000"/>
              <a:buFont typeface="+mj-lt"/>
              <a:buAutoNum type="arabicPeriod"/>
            </a:pPr>
            <a:r>
              <a:rPr lang="it-IT" altLang="it-IT" sz="1600" b="1" i="1" dirty="0">
                <a:solidFill>
                  <a:srgbClr val="0076A5"/>
                </a:solidFill>
                <a:latin typeface="+mn-lt"/>
              </a:rPr>
              <a:t>Sistemi Integrati</a:t>
            </a:r>
          </a:p>
          <a:p>
            <a:pPr marL="342900" lvl="2" indent="-342900" eaLnBrk="1" hangingPunct="1">
              <a:buSzPct val="100000"/>
              <a:buFont typeface="+mj-lt"/>
              <a:buAutoNum type="arabicPeriod"/>
            </a:pPr>
            <a:r>
              <a:rPr lang="it-IT" altLang="it-IT" sz="1600" b="1" i="1" dirty="0">
                <a:solidFill>
                  <a:srgbClr val="0076A5"/>
                </a:solidFill>
                <a:latin typeface="+mn-lt"/>
              </a:rPr>
              <a:t>Sicurezza delle Informazioni, Privacy e Servizi IT</a:t>
            </a:r>
          </a:p>
          <a:p>
            <a:pPr marL="342900" lvl="2" indent="-342900" eaLnBrk="1" hangingPunct="1">
              <a:buSzPct val="100000"/>
              <a:buFont typeface="+mj-lt"/>
              <a:buAutoNum type="arabicPeriod"/>
            </a:pPr>
            <a:r>
              <a:rPr lang="it-IT" altLang="it-IT" sz="1600" b="1" i="1" dirty="0">
                <a:solidFill>
                  <a:srgbClr val="0076A5"/>
                </a:solidFill>
                <a:latin typeface="+mn-lt"/>
              </a:rPr>
              <a:t>Continuità Operativa</a:t>
            </a:r>
          </a:p>
          <a:p>
            <a:pPr marL="342900" lvl="2" indent="-342900" eaLnBrk="1" hangingPunct="1">
              <a:buSzPct val="100000"/>
              <a:buFont typeface="+mj-lt"/>
              <a:buAutoNum type="arabicPeriod"/>
            </a:pPr>
            <a:r>
              <a:rPr lang="it-IT" altLang="it-IT" sz="1600" b="1" i="1" dirty="0">
                <a:solidFill>
                  <a:srgbClr val="0076A5"/>
                </a:solidFill>
                <a:latin typeface="+mn-lt"/>
              </a:rPr>
              <a:t>Sistemi di </a:t>
            </a:r>
            <a:r>
              <a:rPr lang="it-IT" altLang="it-IT" sz="1600" b="1" i="1" dirty="0" err="1">
                <a:solidFill>
                  <a:srgbClr val="0076A5"/>
                </a:solidFill>
                <a:latin typeface="+mn-lt"/>
              </a:rPr>
              <a:t>Governance</a:t>
            </a:r>
            <a:r>
              <a:rPr lang="it-IT" altLang="it-IT" sz="1600" b="1" i="1" dirty="0">
                <a:solidFill>
                  <a:srgbClr val="0076A5"/>
                </a:solidFill>
                <a:latin typeface="+mn-lt"/>
              </a:rPr>
              <a:t> Aziendale e Anticorruzione</a:t>
            </a:r>
          </a:p>
          <a:p>
            <a:pPr marL="342900" lvl="2" indent="-342900" eaLnBrk="1" hangingPunct="1">
              <a:buSzPct val="100000"/>
              <a:buFont typeface="+mj-lt"/>
              <a:buAutoNum type="arabicPeriod"/>
            </a:pPr>
            <a:r>
              <a:rPr lang="it-IT" altLang="it-IT" sz="1600" b="1" i="1" dirty="0">
                <a:solidFill>
                  <a:srgbClr val="0076A5"/>
                </a:solidFill>
                <a:latin typeface="+mn-lt"/>
              </a:rPr>
              <a:t>Responsabilità Sociale</a:t>
            </a:r>
          </a:p>
          <a:p>
            <a:pPr marL="342900" lvl="2" indent="-342900" eaLnBrk="1" hangingPunct="1">
              <a:buSzPct val="100000"/>
              <a:buFont typeface="+mj-lt"/>
              <a:buAutoNum type="arabicPeriod"/>
            </a:pPr>
            <a:r>
              <a:rPr lang="it-IT" altLang="it-IT" sz="1600" b="1" i="1" dirty="0">
                <a:solidFill>
                  <a:srgbClr val="0076A5"/>
                </a:solidFill>
                <a:latin typeface="+mn-lt"/>
              </a:rPr>
              <a:t>Prodotto e Gestione Progetti</a:t>
            </a:r>
          </a:p>
          <a:p>
            <a:pPr marL="342900" lvl="2" indent="-342900" eaLnBrk="1" hangingPunct="1">
              <a:buSzPct val="100000"/>
              <a:buFont typeface="+mj-lt"/>
              <a:buAutoNum type="arabicPeriod"/>
            </a:pPr>
            <a:r>
              <a:rPr lang="it-IT" altLang="it-IT" sz="1600" b="1" i="1" dirty="0">
                <a:solidFill>
                  <a:srgbClr val="0076A5"/>
                </a:solidFill>
                <a:latin typeface="+mn-lt"/>
              </a:rPr>
              <a:t>Sicurezza Stradale</a:t>
            </a:r>
          </a:p>
          <a:p>
            <a:pPr marL="342900" lvl="2" indent="-342900" eaLnBrk="1" hangingPunct="1">
              <a:buSzPct val="100000"/>
              <a:buFont typeface="+mj-lt"/>
              <a:buAutoNum type="arabicPeriod"/>
            </a:pPr>
            <a:r>
              <a:rPr lang="it-IT" altLang="it-IT" sz="1600" b="1" i="1" dirty="0">
                <a:solidFill>
                  <a:srgbClr val="0076A5"/>
                </a:solidFill>
                <a:latin typeface="+mn-lt"/>
              </a:rPr>
              <a:t>Aerospaziale</a:t>
            </a:r>
          </a:p>
          <a:p>
            <a:pPr marL="342900" lvl="2" indent="-342900" eaLnBrk="1" hangingPunct="1">
              <a:buSzPct val="100000"/>
              <a:buFont typeface="+mj-lt"/>
              <a:buAutoNum type="arabicPeriod"/>
            </a:pPr>
            <a:r>
              <a:rPr lang="it-IT" altLang="it-IT" sz="1600" b="1" i="1" dirty="0">
                <a:solidFill>
                  <a:srgbClr val="0076A5"/>
                </a:solidFill>
                <a:latin typeface="+mn-lt"/>
              </a:rPr>
              <a:t>Industria Ferroviaria</a:t>
            </a:r>
          </a:p>
          <a:p>
            <a:pPr marL="342900" lvl="2" indent="-342900" eaLnBrk="1" hangingPunct="1">
              <a:buSzPct val="100000"/>
              <a:buFont typeface="+mj-lt"/>
              <a:buAutoNum type="arabicPeriod"/>
            </a:pPr>
            <a:r>
              <a:rPr lang="it-IT" altLang="it-IT" sz="1600" b="1" i="1" dirty="0">
                <a:solidFill>
                  <a:srgbClr val="0076A5"/>
                </a:solidFill>
                <a:latin typeface="+mn-lt"/>
              </a:rPr>
              <a:t>Automotive</a:t>
            </a:r>
          </a:p>
          <a:p>
            <a:pPr marL="342900" lvl="2" indent="-342900" eaLnBrk="1" hangingPunct="1">
              <a:buSzPct val="100000"/>
              <a:buFont typeface="+mj-lt"/>
              <a:buAutoNum type="arabicPeriod"/>
            </a:pPr>
            <a:r>
              <a:rPr lang="it-IT" altLang="it-IT" sz="1600" b="1" i="1" dirty="0">
                <a:solidFill>
                  <a:srgbClr val="0076A5"/>
                </a:solidFill>
                <a:latin typeface="+mn-lt"/>
              </a:rPr>
              <a:t>Salute</a:t>
            </a:r>
          </a:p>
          <a:p>
            <a:pPr marL="342900" lvl="2" indent="-342900" eaLnBrk="1" hangingPunct="1">
              <a:buSzPct val="100000"/>
              <a:buFont typeface="+mj-lt"/>
              <a:buAutoNum type="arabicPeriod"/>
            </a:pPr>
            <a:endParaRPr lang="it-IT" altLang="it-IT" sz="1600" i="1" dirty="0">
              <a:solidFill>
                <a:srgbClr val="13294B"/>
              </a:solidFill>
              <a:latin typeface="+mn-lt"/>
            </a:endParaRPr>
          </a:p>
          <a:p>
            <a:pPr marL="0" lvl="2" indent="0" algn="just" eaLnBrk="1" hangingPunct="1">
              <a:buSzPct val="100000"/>
            </a:pPr>
            <a:endParaRPr lang="it-IT" altLang="it-IT" sz="2400" dirty="0">
              <a:solidFill>
                <a:srgbClr val="000000"/>
              </a:solidFill>
              <a:latin typeface="Trebuchet MS" pitchFamily="34" charset="0"/>
            </a:endParaRPr>
          </a:p>
          <a:p>
            <a:pPr marL="0" lvl="2" indent="0" algn="just" eaLnBrk="1" hangingPunct="1">
              <a:buSzPct val="100000"/>
            </a:pPr>
            <a:endParaRPr lang="it-IT" altLang="it-IT" sz="2400" dirty="0">
              <a:solidFill>
                <a:srgbClr val="000000"/>
              </a:solidFill>
              <a:latin typeface="Trebuchet MS" pitchFamily="34" charset="0"/>
            </a:endParaRPr>
          </a:p>
        </p:txBody>
      </p:sp>
    </p:spTree>
    <p:extLst>
      <p:ext uri="{BB962C8B-B14F-4D97-AF65-F5344CB8AC3E}">
        <p14:creationId xmlns:p14="http://schemas.microsoft.com/office/powerpoint/2010/main" val="16313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Ambiti esclusi dall’applicazione del RGPD</a:t>
            </a:r>
          </a:p>
        </p:txBody>
      </p:sp>
      <p:sp>
        <p:nvSpPr>
          <p:cNvPr id="4" name="Segnaposto contenuto 2">
            <a:extLst>
              <a:ext uri="{FF2B5EF4-FFF2-40B4-BE49-F238E27FC236}">
                <a16:creationId xmlns:a16="http://schemas.microsoft.com/office/drawing/2014/main" id="{0539583B-3E53-4A54-BEFF-6D18D8573560}"/>
              </a:ext>
            </a:extLst>
          </p:cNvPr>
          <p:cNvSpPr txBox="1">
            <a:spLocks/>
          </p:cNvSpPr>
          <p:nvPr/>
        </p:nvSpPr>
        <p:spPr>
          <a:xfrm>
            <a:off x="276225" y="1518985"/>
            <a:ext cx="8683970" cy="5189113"/>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sz="2400" dirty="0">
                <a:solidFill>
                  <a:srgbClr val="13294B"/>
                </a:solidFill>
              </a:rPr>
              <a:t>Oltre che ai trattamenti di </a:t>
            </a:r>
            <a:r>
              <a:rPr lang="it-IT" sz="2400" dirty="0" err="1">
                <a:solidFill>
                  <a:srgbClr val="13294B"/>
                </a:solidFill>
              </a:rPr>
              <a:t>d.p.</a:t>
            </a:r>
            <a:r>
              <a:rPr lang="it-IT" sz="2400" dirty="0">
                <a:solidFill>
                  <a:srgbClr val="13294B"/>
                </a:solidFill>
              </a:rPr>
              <a:t> di </a:t>
            </a:r>
            <a:r>
              <a:rPr lang="it-IT" sz="2400" i="1" dirty="0">
                <a:solidFill>
                  <a:srgbClr val="13294B"/>
                </a:solidFill>
              </a:rPr>
              <a:t>persone giuridiche</a:t>
            </a:r>
            <a:r>
              <a:rPr lang="it-IT" sz="2400" dirty="0">
                <a:solidFill>
                  <a:srgbClr val="13294B"/>
                </a:solidFill>
              </a:rPr>
              <a:t>, il RGPD (art. 2.2) </a:t>
            </a:r>
            <a:r>
              <a:rPr lang="it-IT" sz="2400" b="1" i="1" dirty="0">
                <a:solidFill>
                  <a:srgbClr val="13294B"/>
                </a:solidFill>
              </a:rPr>
              <a:t>non</a:t>
            </a:r>
            <a:r>
              <a:rPr lang="it-IT" sz="2400" dirty="0">
                <a:solidFill>
                  <a:srgbClr val="13294B"/>
                </a:solidFill>
              </a:rPr>
              <a:t> </a:t>
            </a:r>
            <a:r>
              <a:rPr lang="it-IT" sz="2400" i="1" dirty="0">
                <a:solidFill>
                  <a:srgbClr val="13294B"/>
                </a:solidFill>
              </a:rPr>
              <a:t>si applica </a:t>
            </a:r>
            <a:r>
              <a:rPr lang="it-IT" sz="2400" dirty="0">
                <a:solidFill>
                  <a:srgbClr val="13294B"/>
                </a:solidFill>
              </a:rPr>
              <a:t>ai trattamenti di </a:t>
            </a:r>
            <a:r>
              <a:rPr lang="it-IT" sz="2400" dirty="0" err="1">
                <a:solidFill>
                  <a:srgbClr val="13294B"/>
                </a:solidFill>
              </a:rPr>
              <a:t>d.p.</a:t>
            </a:r>
            <a:r>
              <a:rPr lang="it-IT" sz="2400" dirty="0">
                <a:solidFill>
                  <a:srgbClr val="13294B"/>
                </a:solidFill>
              </a:rPr>
              <a:t>:</a:t>
            </a:r>
          </a:p>
          <a:p>
            <a:pPr marL="0" indent="0">
              <a:buFont typeface="Arial"/>
              <a:buNone/>
            </a:pPr>
            <a:endParaRPr lang="it-IT" sz="2400" dirty="0">
              <a:solidFill>
                <a:srgbClr val="13294B"/>
              </a:solidFill>
            </a:endParaRPr>
          </a:p>
          <a:p>
            <a:pPr lvl="1"/>
            <a:r>
              <a:rPr lang="it-IT" sz="2400" i="1" dirty="0">
                <a:solidFill>
                  <a:srgbClr val="13294B"/>
                </a:solidFill>
              </a:rPr>
              <a:t>effettuati dagli Stati membri </a:t>
            </a:r>
            <a:r>
              <a:rPr lang="it-IT" sz="2400" dirty="0">
                <a:solidFill>
                  <a:srgbClr val="13294B"/>
                </a:solidFill>
              </a:rPr>
              <a:t>nell’esercizio di attività che rientrano nell’ambito delle </a:t>
            </a:r>
            <a:r>
              <a:rPr lang="it-IT" sz="2400" dirty="0">
                <a:solidFill>
                  <a:srgbClr val="3EB1C8"/>
                </a:solidFill>
                <a:uFill>
                  <a:solidFill>
                    <a:srgbClr val="C00000"/>
                  </a:solidFill>
                </a:uFill>
              </a:rPr>
              <a:t>politiche relative ai controlli alle frontiere, all’asilo e all’immigrazione</a:t>
            </a:r>
            <a:r>
              <a:rPr lang="it-IT" sz="2400" dirty="0">
                <a:solidFill>
                  <a:srgbClr val="13294B"/>
                </a:solidFill>
              </a:rPr>
              <a:t>;</a:t>
            </a:r>
            <a:endParaRPr lang="it-IT" sz="2400" dirty="0">
              <a:solidFill>
                <a:srgbClr val="3EB1C8"/>
              </a:solidFill>
            </a:endParaRPr>
          </a:p>
          <a:p>
            <a:pPr lvl="1"/>
            <a:r>
              <a:rPr lang="it-IT" sz="2400" i="1" dirty="0">
                <a:solidFill>
                  <a:srgbClr val="13294B"/>
                </a:solidFill>
              </a:rPr>
              <a:t>effettuati da una persona fisica </a:t>
            </a:r>
            <a:r>
              <a:rPr lang="it-IT" sz="2400" dirty="0">
                <a:solidFill>
                  <a:srgbClr val="13294B"/>
                </a:solidFill>
              </a:rPr>
              <a:t>per l’esercizio di </a:t>
            </a:r>
            <a:r>
              <a:rPr lang="it-IT" sz="2400" dirty="0">
                <a:solidFill>
                  <a:srgbClr val="3EB1C8"/>
                </a:solidFill>
                <a:uFill>
                  <a:solidFill>
                    <a:srgbClr val="C00000"/>
                  </a:solidFill>
                </a:uFill>
              </a:rPr>
              <a:t>attività a carattere esclusivamente personale o domestico</a:t>
            </a:r>
            <a:r>
              <a:rPr lang="it-IT" sz="2400" dirty="0">
                <a:solidFill>
                  <a:srgbClr val="13294B"/>
                </a:solidFill>
                <a:uFill>
                  <a:solidFill>
                    <a:srgbClr val="C00000"/>
                  </a:solidFill>
                </a:uFill>
              </a:rPr>
              <a:t>;</a:t>
            </a:r>
          </a:p>
          <a:p>
            <a:pPr lvl="1"/>
            <a:r>
              <a:rPr lang="it-IT" sz="2400" i="1" dirty="0">
                <a:solidFill>
                  <a:srgbClr val="13294B"/>
                </a:solidFill>
              </a:rPr>
              <a:t>effettuati dalle autorità competenti </a:t>
            </a:r>
            <a:r>
              <a:rPr lang="it-IT" sz="2400" dirty="0">
                <a:solidFill>
                  <a:srgbClr val="13294B"/>
                </a:solidFill>
              </a:rPr>
              <a:t>a fini di prevenzione, indagine, accertamento o perseguimento di </a:t>
            </a:r>
            <a:r>
              <a:rPr lang="it-IT" sz="2400" dirty="0">
                <a:solidFill>
                  <a:srgbClr val="3EB1C8"/>
                </a:solidFill>
                <a:uFill>
                  <a:solidFill>
                    <a:srgbClr val="C00000"/>
                  </a:solidFill>
                </a:uFill>
              </a:rPr>
              <a:t>reati</a:t>
            </a:r>
            <a:r>
              <a:rPr lang="it-IT" sz="2400" dirty="0">
                <a:solidFill>
                  <a:srgbClr val="13294B"/>
                </a:solidFill>
              </a:rPr>
              <a:t> o </a:t>
            </a:r>
            <a:r>
              <a:rPr lang="it-IT" sz="2400" dirty="0">
                <a:solidFill>
                  <a:srgbClr val="3EB1C8"/>
                </a:solidFill>
                <a:uFill>
                  <a:solidFill>
                    <a:srgbClr val="C00000"/>
                  </a:solidFill>
                </a:uFill>
              </a:rPr>
              <a:t>esecuzione di sanzioni penali</a:t>
            </a:r>
            <a:r>
              <a:rPr lang="it-IT" sz="2400" dirty="0">
                <a:solidFill>
                  <a:srgbClr val="13294B"/>
                </a:solidFill>
              </a:rPr>
              <a:t>, incluse la salvaguardia contro </a:t>
            </a:r>
            <a:r>
              <a:rPr lang="it-IT" sz="2400" dirty="0">
                <a:solidFill>
                  <a:srgbClr val="3EB1C8"/>
                </a:solidFill>
                <a:uFill>
                  <a:solidFill>
                    <a:srgbClr val="C00000"/>
                  </a:solidFill>
                </a:uFill>
              </a:rPr>
              <a:t>minacce alla sicurezza pubblica</a:t>
            </a:r>
            <a:r>
              <a:rPr lang="it-IT" sz="2400" dirty="0">
                <a:solidFill>
                  <a:srgbClr val="13294B"/>
                </a:solidFill>
                <a:uFill>
                  <a:solidFill>
                    <a:srgbClr val="C00000"/>
                  </a:solidFill>
                </a:uFill>
              </a:rPr>
              <a:t> </a:t>
            </a:r>
            <a:r>
              <a:rPr lang="it-IT" sz="2400" dirty="0">
                <a:solidFill>
                  <a:srgbClr val="13294B"/>
                </a:solidFill>
              </a:rPr>
              <a:t>e la prevenzione delle stesse.</a:t>
            </a:r>
          </a:p>
        </p:txBody>
      </p:sp>
    </p:spTree>
    <p:extLst>
      <p:ext uri="{BB962C8B-B14F-4D97-AF65-F5344CB8AC3E}">
        <p14:creationId xmlns:p14="http://schemas.microsoft.com/office/powerpoint/2010/main" val="877374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Attività a Carattere Esclusivamente Personale o Domestico</a:t>
            </a:r>
          </a:p>
        </p:txBody>
      </p:sp>
      <p:sp>
        <p:nvSpPr>
          <p:cNvPr id="3" name="Segnaposto testo 2"/>
          <p:cNvSpPr>
            <a:spLocks noGrp="1"/>
          </p:cNvSpPr>
          <p:nvPr>
            <p:ph type="body" sz="quarter" idx="12"/>
          </p:nvPr>
        </p:nvSpPr>
        <p:spPr/>
        <p:txBody>
          <a:bodyPr/>
          <a:lstStyle/>
          <a:p>
            <a:r>
              <a:rPr lang="it-IT" dirty="0"/>
              <a:t>(escluse dall’ambito di </a:t>
            </a:r>
            <a:r>
              <a:rPr lang="it-IT" dirty="0" err="1"/>
              <a:t>appl</a:t>
            </a:r>
            <a:r>
              <a:rPr lang="it-IT" dirty="0"/>
              <a:t>. del RGPD)</a:t>
            </a:r>
          </a:p>
          <a:p>
            <a:pPr>
              <a:lnSpc>
                <a:spcPct val="120000"/>
              </a:lnSpc>
            </a:pPr>
            <a:r>
              <a:rPr lang="it-IT" dirty="0">
                <a:solidFill>
                  <a:srgbClr val="13294B"/>
                </a:solidFill>
              </a:rPr>
              <a:t>Si tratta essenzialmente di attività </a:t>
            </a:r>
            <a:r>
              <a:rPr lang="it-IT" i="1" dirty="0">
                <a:solidFill>
                  <a:srgbClr val="13294B"/>
                </a:solidFill>
              </a:rPr>
              <a:t>prive di connessione con un’attività commerciale o professionale</a:t>
            </a:r>
            <a:r>
              <a:rPr lang="it-IT" dirty="0">
                <a:solidFill>
                  <a:srgbClr val="13294B"/>
                </a:solidFill>
              </a:rPr>
              <a:t>, quali:</a:t>
            </a:r>
          </a:p>
          <a:p>
            <a:pPr lvl="1">
              <a:lnSpc>
                <a:spcPct val="100000"/>
              </a:lnSpc>
            </a:pPr>
            <a:r>
              <a:rPr lang="it-IT" dirty="0">
                <a:solidFill>
                  <a:srgbClr val="13294B"/>
                </a:solidFill>
              </a:rPr>
              <a:t>la </a:t>
            </a:r>
            <a:r>
              <a:rPr lang="it-IT" dirty="0">
                <a:uFill>
                  <a:solidFill>
                    <a:srgbClr val="C00000"/>
                  </a:solidFill>
                </a:uFill>
              </a:rPr>
              <a:t>corrispondenza</a:t>
            </a:r>
            <a:r>
              <a:rPr lang="it-IT" dirty="0">
                <a:solidFill>
                  <a:srgbClr val="13294B"/>
                </a:solidFill>
              </a:rPr>
              <a:t> e gli </a:t>
            </a:r>
            <a:r>
              <a:rPr lang="it-IT" dirty="0">
                <a:uFill>
                  <a:solidFill>
                    <a:srgbClr val="C00000"/>
                  </a:solidFill>
                </a:uFill>
              </a:rPr>
              <a:t>indirizzari</a:t>
            </a:r>
            <a:r>
              <a:rPr lang="it-IT" dirty="0">
                <a:solidFill>
                  <a:srgbClr val="13294B"/>
                </a:solidFill>
              </a:rPr>
              <a:t>,</a:t>
            </a:r>
          </a:p>
          <a:p>
            <a:pPr lvl="1">
              <a:lnSpc>
                <a:spcPct val="100000"/>
              </a:lnSpc>
            </a:pPr>
            <a:r>
              <a:rPr lang="it-IT" dirty="0">
                <a:solidFill>
                  <a:srgbClr val="13294B"/>
                </a:solidFill>
              </a:rPr>
              <a:t>o l’uso dei </a:t>
            </a:r>
            <a:r>
              <a:rPr lang="it-IT" dirty="0">
                <a:uFill>
                  <a:solidFill>
                    <a:srgbClr val="C00000"/>
                  </a:solidFill>
                </a:uFill>
              </a:rPr>
              <a:t>social network </a:t>
            </a:r>
            <a:r>
              <a:rPr lang="it-IT" dirty="0">
                <a:solidFill>
                  <a:srgbClr val="13294B"/>
                </a:solidFill>
              </a:rPr>
              <a:t>e </a:t>
            </a:r>
            <a:r>
              <a:rPr lang="it-IT" dirty="0">
                <a:uFill>
                  <a:solidFill>
                    <a:srgbClr val="C00000"/>
                  </a:solidFill>
                </a:uFill>
              </a:rPr>
              <a:t>attività online</a:t>
            </a:r>
          </a:p>
          <a:p>
            <a:pPr lvl="2">
              <a:lnSpc>
                <a:spcPct val="100000"/>
              </a:lnSpc>
            </a:pPr>
            <a:r>
              <a:rPr lang="it-IT" sz="1800" dirty="0">
                <a:solidFill>
                  <a:srgbClr val="13294B"/>
                </a:solidFill>
              </a:rPr>
              <a:t>ciò non toglie che il RGPD si applica a chi fornisce i mezzi per trattare dati personali nell’ambito di tali attività</a:t>
            </a:r>
          </a:p>
          <a:p>
            <a:pPr>
              <a:lnSpc>
                <a:spcPct val="120000"/>
              </a:lnSpc>
            </a:pPr>
            <a:r>
              <a:rPr lang="it-IT" dirty="0">
                <a:solidFill>
                  <a:srgbClr val="13294B"/>
                </a:solidFill>
              </a:rPr>
              <a:t>In una sentenza del 2003, la CGUE ha stabilito che</a:t>
            </a:r>
          </a:p>
          <a:p>
            <a:r>
              <a:rPr lang="it-IT" b="1" dirty="0">
                <a:solidFill>
                  <a:srgbClr val="13294B"/>
                </a:solidFill>
              </a:rPr>
              <a:t>«</a:t>
            </a:r>
            <a:r>
              <a:rPr lang="it-IT" b="1" i="1" dirty="0">
                <a:solidFill>
                  <a:srgbClr val="13294B"/>
                </a:solidFill>
                <a:uFill>
                  <a:solidFill>
                    <a:srgbClr val="C00000"/>
                  </a:solidFill>
                </a:uFill>
              </a:rPr>
              <a:t>non rientrano nell’ambito della vita privata o familiare</a:t>
            </a:r>
            <a:r>
              <a:rPr lang="it-IT" i="1" dirty="0">
                <a:solidFill>
                  <a:srgbClr val="13294B"/>
                </a:solidFill>
              </a:rPr>
              <a:t> dei singoli, le attività di trattamento di dati personali consistente nella loro </a:t>
            </a:r>
            <a:r>
              <a:rPr lang="it-IT" b="1" i="1" dirty="0">
                <a:solidFill>
                  <a:srgbClr val="13294B"/>
                </a:solidFill>
                <a:uFill>
                  <a:solidFill>
                    <a:srgbClr val="C00000"/>
                  </a:solidFill>
                </a:uFill>
              </a:rPr>
              <a:t>pubblicazione su Internet </a:t>
            </a:r>
            <a:r>
              <a:rPr lang="it-IT" i="1" dirty="0">
                <a:solidFill>
                  <a:srgbClr val="13294B"/>
                </a:solidFill>
              </a:rPr>
              <a:t>in modo da rendere tali dati accessibili ad un numero indefinito di persone</a:t>
            </a:r>
            <a:r>
              <a:rPr lang="it-IT" dirty="0">
                <a:solidFill>
                  <a:srgbClr val="13294B"/>
                </a:solidFill>
              </a:rPr>
              <a:t>», anche se le attività di cui trattasi sono sostanzialmente non economiche, ma hanno carattere religioso e svolte a titolo di volontariato.</a:t>
            </a:r>
          </a:p>
          <a:p>
            <a:endParaRPr lang="it-IT" dirty="0"/>
          </a:p>
        </p:txBody>
      </p:sp>
    </p:spTree>
    <p:extLst>
      <p:ext uri="{BB962C8B-B14F-4D97-AF65-F5344CB8AC3E}">
        <p14:creationId xmlns:p14="http://schemas.microsoft.com/office/powerpoint/2010/main" val="1732175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Ambito di Applicazione Territoriale</a:t>
            </a:r>
          </a:p>
        </p:txBody>
      </p:sp>
      <p:sp>
        <p:nvSpPr>
          <p:cNvPr id="4" name="Segnaposto contenuto 2">
            <a:extLst>
              <a:ext uri="{FF2B5EF4-FFF2-40B4-BE49-F238E27FC236}">
                <a16:creationId xmlns:a16="http://schemas.microsoft.com/office/drawing/2014/main" id="{2CA272EB-5776-4401-A5FD-7F5EF727B874}"/>
              </a:ext>
            </a:extLst>
          </p:cNvPr>
          <p:cNvSpPr txBox="1">
            <a:spLocks/>
          </p:cNvSpPr>
          <p:nvPr/>
        </p:nvSpPr>
        <p:spPr>
          <a:xfrm>
            <a:off x="276225" y="1699309"/>
            <a:ext cx="3886200" cy="2382191"/>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sz="2400">
                <a:solidFill>
                  <a:srgbClr val="13294B"/>
                </a:solidFill>
              </a:rPr>
              <a:t>Se il tr. di d.p. è effettuato da un </a:t>
            </a:r>
            <a:r>
              <a:rPr lang="it-IT" sz="2400" b="1">
                <a:solidFill>
                  <a:srgbClr val="13294B"/>
                </a:solidFill>
              </a:rPr>
              <a:t>titolare</a:t>
            </a:r>
            <a:r>
              <a:rPr lang="it-IT" sz="2400">
                <a:solidFill>
                  <a:srgbClr val="13294B"/>
                </a:solidFill>
              </a:rPr>
              <a:t> o da un </a:t>
            </a:r>
            <a:r>
              <a:rPr lang="it-IT" sz="2400" b="1">
                <a:solidFill>
                  <a:srgbClr val="13294B"/>
                </a:solidFill>
              </a:rPr>
              <a:t>responsabile</a:t>
            </a:r>
            <a:r>
              <a:rPr lang="it-IT" sz="2400">
                <a:solidFill>
                  <a:srgbClr val="13294B"/>
                </a:solidFill>
              </a:rPr>
              <a:t> del trattamento</a:t>
            </a:r>
          </a:p>
          <a:p>
            <a:pPr marL="0" indent="0" algn="ctr">
              <a:buFont typeface="Arial"/>
              <a:buNone/>
            </a:pPr>
            <a:r>
              <a:rPr lang="it-IT" sz="2400" b="1">
                <a:solidFill>
                  <a:srgbClr val="13294B"/>
                </a:solidFill>
              </a:rPr>
              <a:t>stabiliti nell’Ue si applica il RGPD</a:t>
            </a:r>
            <a:endParaRPr lang="it-IT" sz="2400" dirty="0">
              <a:solidFill>
                <a:srgbClr val="13294B"/>
              </a:solidFill>
            </a:endParaRPr>
          </a:p>
        </p:txBody>
      </p:sp>
      <p:sp>
        <p:nvSpPr>
          <p:cNvPr id="5" name="Segnaposto contenuto 7">
            <a:extLst>
              <a:ext uri="{FF2B5EF4-FFF2-40B4-BE49-F238E27FC236}">
                <a16:creationId xmlns:a16="http://schemas.microsoft.com/office/drawing/2014/main" id="{92FC075D-FB3F-465A-8A27-89E6BBBCB698}"/>
              </a:ext>
            </a:extLst>
          </p:cNvPr>
          <p:cNvSpPr txBox="1">
            <a:spLocks/>
          </p:cNvSpPr>
          <p:nvPr/>
        </p:nvSpPr>
        <p:spPr>
          <a:xfrm>
            <a:off x="4629150" y="1885000"/>
            <a:ext cx="3886200" cy="2086725"/>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sz="2400" dirty="0">
                <a:solidFill>
                  <a:srgbClr val="3EB1C8"/>
                </a:solidFill>
                <a:uFill>
                  <a:solidFill>
                    <a:srgbClr val="C00000"/>
                  </a:solidFill>
                </a:uFill>
              </a:rPr>
              <a:t>Indipendentemente </a:t>
            </a:r>
            <a:r>
              <a:rPr lang="it-IT" sz="2400" dirty="0">
                <a:solidFill>
                  <a:srgbClr val="13294B"/>
                </a:solidFill>
              </a:rPr>
              <a:t>dal fatto che il trattamento sia </a:t>
            </a:r>
            <a:r>
              <a:rPr lang="it-IT" sz="2400" b="1" dirty="0">
                <a:solidFill>
                  <a:srgbClr val="13294B"/>
                </a:solidFill>
              </a:rPr>
              <a:t>effettuato </a:t>
            </a:r>
          </a:p>
          <a:p>
            <a:r>
              <a:rPr lang="it-IT" sz="2400" b="1" dirty="0">
                <a:solidFill>
                  <a:srgbClr val="13294B"/>
                </a:solidFill>
              </a:rPr>
              <a:t>all’interno</a:t>
            </a:r>
            <a:r>
              <a:rPr lang="it-IT" sz="2400" dirty="0">
                <a:solidFill>
                  <a:srgbClr val="13294B"/>
                </a:solidFill>
              </a:rPr>
              <a:t>, oppure</a:t>
            </a:r>
          </a:p>
          <a:p>
            <a:r>
              <a:rPr lang="it-IT" sz="2400" b="1" dirty="0">
                <a:solidFill>
                  <a:srgbClr val="13294B"/>
                </a:solidFill>
              </a:rPr>
              <a:t>all’esterno dell’Unione</a:t>
            </a:r>
          </a:p>
        </p:txBody>
      </p:sp>
      <p:sp>
        <p:nvSpPr>
          <p:cNvPr id="6" name="Segnaposto contenuto 2">
            <a:extLst>
              <a:ext uri="{FF2B5EF4-FFF2-40B4-BE49-F238E27FC236}">
                <a16:creationId xmlns:a16="http://schemas.microsoft.com/office/drawing/2014/main" id="{82A09C70-D641-4F34-B64E-82778F3DABEA}"/>
              </a:ext>
            </a:extLst>
          </p:cNvPr>
          <p:cNvSpPr txBox="1">
            <a:spLocks/>
          </p:cNvSpPr>
          <p:nvPr/>
        </p:nvSpPr>
        <p:spPr>
          <a:xfrm>
            <a:off x="345603" y="3971725"/>
            <a:ext cx="8567093" cy="2841804"/>
          </a:xfrm>
          <a:prstGeom prst="rect">
            <a:avLst/>
          </a:prstGeom>
          <a:noFill/>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it-IT" sz="1800" dirty="0">
                <a:solidFill>
                  <a:srgbClr val="13294B"/>
                </a:solidFill>
              </a:rPr>
              <a:t>Il diritto alla protezione dei dati personali viene dunque riconosciuto alle </a:t>
            </a:r>
            <a:r>
              <a:rPr lang="it-IT" sz="1800" dirty="0">
                <a:solidFill>
                  <a:srgbClr val="3EB1C8"/>
                </a:solidFill>
              </a:rPr>
              <a:t>persone fisiche </a:t>
            </a:r>
            <a:r>
              <a:rPr lang="it-IT" sz="1800" i="1" dirty="0">
                <a:solidFill>
                  <a:srgbClr val="13294B"/>
                </a:solidFill>
              </a:rPr>
              <a:t>di qualsiasi nazionalità </a:t>
            </a:r>
            <a:r>
              <a:rPr lang="it-IT" sz="1800" dirty="0">
                <a:solidFill>
                  <a:srgbClr val="13294B"/>
                </a:solidFill>
              </a:rPr>
              <a:t>e </a:t>
            </a:r>
            <a:r>
              <a:rPr lang="it-IT" sz="1800" i="1" dirty="0">
                <a:solidFill>
                  <a:srgbClr val="13294B"/>
                </a:solidFill>
              </a:rPr>
              <a:t>prescindendo dal luogo di residenza</a:t>
            </a:r>
            <a:r>
              <a:rPr lang="it-IT" sz="1800" dirty="0">
                <a:solidFill>
                  <a:srgbClr val="13294B"/>
                </a:solidFill>
              </a:rPr>
              <a:t>: </a:t>
            </a:r>
            <a:r>
              <a:rPr lang="it-IT" sz="1800" dirty="0">
                <a:solidFill>
                  <a:srgbClr val="13294B"/>
                </a:solidFill>
                <a:uFill>
                  <a:solidFill>
                    <a:srgbClr val="C00000"/>
                  </a:solidFill>
                </a:uFill>
              </a:rPr>
              <a:t>se al trattamento di d.p. si applica il RGPD</a:t>
            </a:r>
            <a:r>
              <a:rPr lang="it-IT" sz="1800" dirty="0">
                <a:solidFill>
                  <a:srgbClr val="13294B"/>
                </a:solidFill>
              </a:rPr>
              <a:t> (in base ai criteri che vedremo tra poco), </a:t>
            </a:r>
            <a:r>
              <a:rPr lang="it-IT" sz="1800" b="1" dirty="0">
                <a:solidFill>
                  <a:srgbClr val="13294B"/>
                </a:solidFill>
                <a:uFill>
                  <a:solidFill>
                    <a:srgbClr val="C00000"/>
                  </a:solidFill>
                </a:uFill>
              </a:rPr>
              <a:t>esso protegge qualsiasi persona fisica </a:t>
            </a:r>
            <a:r>
              <a:rPr lang="it-IT" sz="1800" dirty="0">
                <a:solidFill>
                  <a:srgbClr val="13294B"/>
                </a:solidFill>
                <a:uFill>
                  <a:solidFill>
                    <a:srgbClr val="C00000"/>
                  </a:solidFill>
                </a:uFill>
              </a:rPr>
              <a:t>ovunque nel mondo</a:t>
            </a:r>
            <a:r>
              <a:rPr lang="it-IT" sz="1800" dirty="0">
                <a:solidFill>
                  <a:srgbClr val="13294B"/>
                </a:solidFill>
              </a:rPr>
              <a:t>.</a:t>
            </a:r>
          </a:p>
          <a:p>
            <a:pPr marL="0" indent="0" algn="just">
              <a:lnSpc>
                <a:spcPct val="150000"/>
              </a:lnSpc>
              <a:buFont typeface="Arial" panose="020B0604020202020204" pitchFamily="34" charset="0"/>
              <a:buNone/>
            </a:pPr>
            <a:endParaRPr lang="it-IT" sz="1800" dirty="0">
              <a:solidFill>
                <a:srgbClr val="13294B"/>
              </a:solidFill>
            </a:endParaRPr>
          </a:p>
          <a:p>
            <a:pPr marL="0" indent="0" algn="r">
              <a:lnSpc>
                <a:spcPct val="150000"/>
              </a:lnSpc>
              <a:buNone/>
            </a:pPr>
            <a:r>
              <a:rPr lang="it-IT" sz="1800" i="1" dirty="0">
                <a:solidFill>
                  <a:srgbClr val="13294B"/>
                </a:solidFill>
              </a:rPr>
              <a:t>Ambito di applicazione territoriale - Art.3 c.1</a:t>
            </a:r>
          </a:p>
        </p:txBody>
      </p:sp>
    </p:spTree>
    <p:extLst>
      <p:ext uri="{BB962C8B-B14F-4D97-AF65-F5344CB8AC3E}">
        <p14:creationId xmlns:p14="http://schemas.microsoft.com/office/powerpoint/2010/main" val="945556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Ambito di Applicazione Territoriale/2</a:t>
            </a:r>
          </a:p>
        </p:txBody>
      </p:sp>
      <p:sp>
        <p:nvSpPr>
          <p:cNvPr id="4" name="Segnaposto contenuto 2">
            <a:extLst>
              <a:ext uri="{FF2B5EF4-FFF2-40B4-BE49-F238E27FC236}">
                <a16:creationId xmlns:a16="http://schemas.microsoft.com/office/drawing/2014/main" id="{2CA272EB-5776-4401-A5FD-7F5EF727B874}"/>
              </a:ext>
            </a:extLst>
          </p:cNvPr>
          <p:cNvSpPr txBox="1">
            <a:spLocks/>
          </p:cNvSpPr>
          <p:nvPr/>
        </p:nvSpPr>
        <p:spPr>
          <a:xfrm>
            <a:off x="134913" y="1827185"/>
            <a:ext cx="8683970" cy="4782848"/>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sz="2400" dirty="0">
                <a:solidFill>
                  <a:srgbClr val="13294B"/>
                </a:solidFill>
              </a:rPr>
              <a:t>Se il trattamento riguarda </a:t>
            </a:r>
            <a:r>
              <a:rPr lang="it-IT" sz="2400" dirty="0" err="1">
                <a:solidFill>
                  <a:srgbClr val="13294B"/>
                </a:solidFill>
              </a:rPr>
              <a:t>d.p.</a:t>
            </a:r>
            <a:r>
              <a:rPr lang="it-IT" sz="2400" dirty="0">
                <a:solidFill>
                  <a:srgbClr val="13294B"/>
                </a:solidFill>
              </a:rPr>
              <a:t> di </a:t>
            </a:r>
            <a:r>
              <a:rPr lang="it-IT" sz="2400" b="1" dirty="0">
                <a:solidFill>
                  <a:srgbClr val="13294B"/>
                </a:solidFill>
              </a:rPr>
              <a:t>interessati che si trovano nell’Unione </a:t>
            </a:r>
            <a:r>
              <a:rPr lang="it-IT" sz="2400" b="1" i="1" dirty="0">
                <a:solidFill>
                  <a:srgbClr val="13294B"/>
                </a:solidFill>
              </a:rPr>
              <a:t>ed è</a:t>
            </a:r>
            <a:r>
              <a:rPr lang="it-IT" sz="2400" dirty="0">
                <a:solidFill>
                  <a:srgbClr val="13294B"/>
                </a:solidFill>
              </a:rPr>
              <a:t> effettuato da un </a:t>
            </a:r>
            <a:r>
              <a:rPr lang="it-IT" sz="2400" dirty="0">
                <a:solidFill>
                  <a:srgbClr val="3EB1C8"/>
                </a:solidFill>
                <a:uFill>
                  <a:solidFill>
                    <a:srgbClr val="C00000"/>
                  </a:solidFill>
                </a:uFill>
              </a:rPr>
              <a:t>titolare</a:t>
            </a:r>
            <a:r>
              <a:rPr lang="it-IT" sz="2400" dirty="0">
                <a:solidFill>
                  <a:srgbClr val="3EB1C8"/>
                </a:solidFill>
              </a:rPr>
              <a:t>/</a:t>
            </a:r>
            <a:r>
              <a:rPr lang="it-IT" sz="2400" dirty="0">
                <a:solidFill>
                  <a:srgbClr val="3EB1C8"/>
                </a:solidFill>
                <a:uFill>
                  <a:solidFill>
                    <a:srgbClr val="C00000"/>
                  </a:solidFill>
                </a:uFill>
              </a:rPr>
              <a:t>responsabile </a:t>
            </a:r>
            <a:r>
              <a:rPr lang="it-IT" sz="2400" b="1" dirty="0">
                <a:solidFill>
                  <a:srgbClr val="13294B"/>
                </a:solidFill>
              </a:rPr>
              <a:t>non stabilito </a:t>
            </a:r>
            <a:r>
              <a:rPr lang="it-IT" sz="2400" dirty="0">
                <a:solidFill>
                  <a:srgbClr val="13294B"/>
                </a:solidFill>
              </a:rPr>
              <a:t>nell’Unione, </a:t>
            </a:r>
            <a:r>
              <a:rPr lang="it-IT" sz="2400" b="1" dirty="0">
                <a:solidFill>
                  <a:srgbClr val="13294B"/>
                </a:solidFill>
              </a:rPr>
              <a:t>si applica </a:t>
            </a:r>
            <a:r>
              <a:rPr lang="it-IT" sz="2400" dirty="0">
                <a:solidFill>
                  <a:srgbClr val="13294B"/>
                </a:solidFill>
              </a:rPr>
              <a:t>comunque</a:t>
            </a:r>
            <a:r>
              <a:rPr lang="it-IT" sz="2400" b="1" dirty="0">
                <a:solidFill>
                  <a:srgbClr val="13294B"/>
                </a:solidFill>
              </a:rPr>
              <a:t> il RGPD </a:t>
            </a:r>
            <a:r>
              <a:rPr lang="it-IT" sz="2400" b="1" i="1" dirty="0">
                <a:solidFill>
                  <a:srgbClr val="3EB1C8"/>
                </a:solidFill>
                <a:uFill>
                  <a:solidFill>
                    <a:srgbClr val="C00000"/>
                  </a:solidFill>
                </a:uFill>
              </a:rPr>
              <a:t>in due casi</a:t>
            </a:r>
            <a:r>
              <a:rPr lang="it-IT" sz="2400" b="1" i="1" dirty="0">
                <a:solidFill>
                  <a:srgbClr val="13294B"/>
                </a:solidFill>
                <a:uFill>
                  <a:solidFill>
                    <a:srgbClr val="C00000"/>
                  </a:solidFill>
                </a:uFill>
              </a:rPr>
              <a:t> </a:t>
            </a:r>
            <a:r>
              <a:rPr lang="it-IT" sz="2400" dirty="0">
                <a:solidFill>
                  <a:srgbClr val="13294B"/>
                </a:solidFill>
                <a:uFill>
                  <a:solidFill>
                    <a:srgbClr val="C00000"/>
                  </a:solidFill>
                </a:uFill>
              </a:rPr>
              <a:t>considerando il </a:t>
            </a:r>
            <a:r>
              <a:rPr lang="it-IT" sz="2400" dirty="0">
                <a:solidFill>
                  <a:srgbClr val="13294B"/>
                </a:solidFill>
              </a:rPr>
              <a:t>trattamento che riguarda</a:t>
            </a:r>
          </a:p>
          <a:p>
            <a:pPr marL="0" indent="0">
              <a:buFont typeface="Arial"/>
              <a:buNone/>
            </a:pPr>
            <a:endParaRPr lang="it-IT" sz="2400" dirty="0">
              <a:solidFill>
                <a:srgbClr val="13294B"/>
              </a:solidFill>
            </a:endParaRPr>
          </a:p>
          <a:p>
            <a:pPr marL="385763" indent="-385763">
              <a:buFont typeface="+mj-lt"/>
              <a:buAutoNum type="alphaLcParenR"/>
            </a:pPr>
            <a:r>
              <a:rPr lang="it-IT" sz="2400" b="1" dirty="0">
                <a:solidFill>
                  <a:srgbClr val="3EB1C8"/>
                </a:solidFill>
              </a:rPr>
              <a:t>l</a:t>
            </a:r>
            <a:r>
              <a:rPr lang="it-IT" sz="2400" dirty="0">
                <a:solidFill>
                  <a:srgbClr val="3EB1C8"/>
                </a:solidFill>
              </a:rPr>
              <a:t>’</a:t>
            </a:r>
            <a:r>
              <a:rPr lang="it-IT" sz="2400" b="1" dirty="0">
                <a:solidFill>
                  <a:srgbClr val="3EB1C8"/>
                </a:solidFill>
                <a:uFill>
                  <a:solidFill>
                    <a:srgbClr val="C00000"/>
                  </a:solidFill>
                </a:uFill>
              </a:rPr>
              <a:t>offerta di beni o servizi </a:t>
            </a:r>
            <a:r>
              <a:rPr lang="it-IT" sz="2400" dirty="0">
                <a:solidFill>
                  <a:srgbClr val="13294B"/>
                </a:solidFill>
              </a:rPr>
              <a:t>all’interessato che si trova nella Ue </a:t>
            </a:r>
            <a:r>
              <a:rPr lang="it-IT" sz="2000" dirty="0">
                <a:solidFill>
                  <a:srgbClr val="13294B"/>
                </a:solidFill>
              </a:rPr>
              <a:t>(</a:t>
            </a:r>
            <a:r>
              <a:rPr lang="it-IT" sz="2000" i="1" dirty="0">
                <a:solidFill>
                  <a:srgbClr val="13294B"/>
                </a:solidFill>
              </a:rPr>
              <a:t>a prescindere dall’obbligatorietà di un pagamento</a:t>
            </a:r>
            <a:r>
              <a:rPr lang="it-IT" sz="2000" dirty="0">
                <a:solidFill>
                  <a:srgbClr val="13294B"/>
                </a:solidFill>
              </a:rPr>
              <a:t>)</a:t>
            </a:r>
          </a:p>
          <a:p>
            <a:pPr marL="385763" indent="-385763">
              <a:buFont typeface="+mj-lt"/>
              <a:buAutoNum type="alphaLcParenR"/>
            </a:pPr>
            <a:r>
              <a:rPr lang="it-IT" sz="2400" b="1" dirty="0">
                <a:solidFill>
                  <a:srgbClr val="3EB1C8"/>
                </a:solidFill>
                <a:uFill>
                  <a:solidFill>
                    <a:srgbClr val="C00000"/>
                  </a:solidFill>
                </a:uFill>
              </a:rPr>
              <a:t>monitoraggio del comportamento </a:t>
            </a:r>
            <a:r>
              <a:rPr lang="it-IT" sz="2400" dirty="0">
                <a:solidFill>
                  <a:srgbClr val="13294B"/>
                </a:solidFill>
              </a:rPr>
              <a:t>all’interessato, nella misura in cui si tratti di comportamenti che hanno luogo all’interno della Ue.</a:t>
            </a:r>
          </a:p>
          <a:p>
            <a:pPr marL="385763" indent="-385763">
              <a:buFont typeface="+mj-lt"/>
              <a:buAutoNum type="alphaLcParenR"/>
            </a:pPr>
            <a:endParaRPr lang="it-IT" sz="2400" dirty="0">
              <a:solidFill>
                <a:srgbClr val="13294B"/>
              </a:solidFill>
            </a:endParaRPr>
          </a:p>
          <a:p>
            <a:pPr marL="0" indent="0" algn="r">
              <a:buFont typeface="Arial"/>
              <a:buNone/>
            </a:pPr>
            <a:r>
              <a:rPr lang="it-IT" sz="1800" i="1" dirty="0">
                <a:solidFill>
                  <a:srgbClr val="13294B"/>
                </a:solidFill>
              </a:rPr>
              <a:t>Ambito di applicazione territoriale  - Art.3 c.2</a:t>
            </a:r>
          </a:p>
        </p:txBody>
      </p:sp>
    </p:spTree>
    <p:extLst>
      <p:ext uri="{BB962C8B-B14F-4D97-AF65-F5344CB8AC3E}">
        <p14:creationId xmlns:p14="http://schemas.microsoft.com/office/powerpoint/2010/main" val="1267088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La “</a:t>
            </a:r>
            <a:r>
              <a:rPr lang="it-IT" i="1" dirty="0">
                <a:solidFill>
                  <a:srgbClr val="C00000"/>
                </a:solidFill>
              </a:rPr>
              <a:t>Scuola</a:t>
            </a:r>
            <a:r>
              <a:rPr lang="it-IT" dirty="0"/>
              <a:t>” nel RGPD</a:t>
            </a:r>
          </a:p>
        </p:txBody>
      </p:sp>
      <p:sp>
        <p:nvSpPr>
          <p:cNvPr id="4" name="Segnaposto contenuto 2">
            <a:extLst>
              <a:ext uri="{FF2B5EF4-FFF2-40B4-BE49-F238E27FC236}">
                <a16:creationId xmlns:a16="http://schemas.microsoft.com/office/drawing/2014/main" id="{2CA272EB-5776-4401-A5FD-7F5EF727B874}"/>
              </a:ext>
            </a:extLst>
          </p:cNvPr>
          <p:cNvSpPr txBox="1">
            <a:spLocks/>
          </p:cNvSpPr>
          <p:nvPr/>
        </p:nvSpPr>
        <p:spPr>
          <a:xfrm>
            <a:off x="134913" y="1827185"/>
            <a:ext cx="8683970" cy="5115246"/>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2400" dirty="0">
                <a:solidFill>
                  <a:srgbClr val="13294B"/>
                </a:solidFill>
              </a:rPr>
              <a:t>In nessuna parte del Regolamento sono menzionate parole come: </a:t>
            </a:r>
            <a:r>
              <a:rPr lang="it-IT" sz="2400" i="1" dirty="0">
                <a:solidFill>
                  <a:srgbClr val="13294B"/>
                </a:solidFill>
              </a:rPr>
              <a:t>scuola</a:t>
            </a:r>
            <a:r>
              <a:rPr lang="it-IT" sz="2400" dirty="0">
                <a:solidFill>
                  <a:srgbClr val="13294B"/>
                </a:solidFill>
              </a:rPr>
              <a:t>, </a:t>
            </a:r>
            <a:r>
              <a:rPr lang="it-IT" sz="2400" i="1" dirty="0">
                <a:solidFill>
                  <a:srgbClr val="13294B"/>
                </a:solidFill>
              </a:rPr>
              <a:t>scolastico</a:t>
            </a:r>
            <a:r>
              <a:rPr lang="it-IT" sz="2400" dirty="0">
                <a:solidFill>
                  <a:srgbClr val="13294B"/>
                </a:solidFill>
              </a:rPr>
              <a:t>, </a:t>
            </a:r>
            <a:r>
              <a:rPr lang="it-IT" sz="2400" i="1" dirty="0">
                <a:solidFill>
                  <a:srgbClr val="13294B"/>
                </a:solidFill>
              </a:rPr>
              <a:t>istruzione</a:t>
            </a:r>
            <a:r>
              <a:rPr lang="it-IT" sz="2400" dirty="0">
                <a:solidFill>
                  <a:srgbClr val="13294B"/>
                </a:solidFill>
              </a:rPr>
              <a:t>; se pure può sembrare un’ovvietà, ciò di certo non significa che il RGPD non trovi applicazione generale cogente anche con riferimento alle istituzioni scolastiche di qualsiasi natura.</a:t>
            </a:r>
          </a:p>
          <a:p>
            <a:r>
              <a:rPr lang="it-IT" sz="2400" dirty="0">
                <a:solidFill>
                  <a:srgbClr val="13294B"/>
                </a:solidFill>
              </a:rPr>
              <a:t>Da altro punto di vista, s’intende evidenziare che </a:t>
            </a:r>
            <a:r>
              <a:rPr lang="it-IT" sz="2400" i="1" dirty="0">
                <a:solidFill>
                  <a:srgbClr val="3EB1C8"/>
                </a:solidFill>
              </a:rPr>
              <a:t>non esiste </a:t>
            </a:r>
            <a:r>
              <a:rPr lang="it-IT" sz="2400" dirty="0">
                <a:solidFill>
                  <a:srgbClr val="13294B"/>
                </a:solidFill>
              </a:rPr>
              <a:t>– nel Regolamento – </a:t>
            </a:r>
            <a:r>
              <a:rPr lang="it-IT" sz="2400" i="1" dirty="0">
                <a:solidFill>
                  <a:srgbClr val="3EB1C8"/>
                </a:solidFill>
              </a:rPr>
              <a:t>alcuna disciplina speciale per i trattamenti di dati personali in ambito scolastico</a:t>
            </a:r>
            <a:r>
              <a:rPr lang="it-IT" sz="2400" dirty="0">
                <a:solidFill>
                  <a:srgbClr val="13294B"/>
                </a:solidFill>
              </a:rPr>
              <a:t>.</a:t>
            </a:r>
          </a:p>
          <a:p>
            <a:r>
              <a:rPr lang="it-IT" sz="2400" dirty="0">
                <a:solidFill>
                  <a:srgbClr val="13294B"/>
                </a:solidFill>
              </a:rPr>
              <a:t>Da tenere presente quanto dichiarato dal 10° Considerandum del Regolamento, a proposito dei </a:t>
            </a:r>
            <a:r>
              <a:rPr lang="it-IT" sz="2400" dirty="0">
                <a:solidFill>
                  <a:srgbClr val="3EB1C8"/>
                </a:solidFill>
              </a:rPr>
              <a:t>compiti d’interesse pubblico</a:t>
            </a:r>
            <a:r>
              <a:rPr lang="it-IT" sz="2400" dirty="0">
                <a:solidFill>
                  <a:srgbClr val="13294B"/>
                </a:solidFill>
              </a:rPr>
              <a:t> (quale certamente è la funzione scolastica nel suo complesso).</a:t>
            </a:r>
          </a:p>
          <a:p>
            <a:pPr marL="385763" indent="-385763">
              <a:buFont typeface="+mj-lt"/>
              <a:buAutoNum type="alphaLcParenR"/>
            </a:pPr>
            <a:endParaRPr lang="it-IT" sz="2400" dirty="0">
              <a:solidFill>
                <a:srgbClr val="13294B"/>
              </a:solidFill>
            </a:endParaRPr>
          </a:p>
        </p:txBody>
      </p:sp>
    </p:spTree>
    <p:extLst>
      <p:ext uri="{BB962C8B-B14F-4D97-AF65-F5344CB8AC3E}">
        <p14:creationId xmlns:p14="http://schemas.microsoft.com/office/powerpoint/2010/main" val="1639055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L’Oggetto della Protezione: </a:t>
            </a:r>
          </a:p>
          <a:p>
            <a:r>
              <a:rPr lang="it-IT" dirty="0"/>
              <a:t>i Dati Personali</a:t>
            </a:r>
          </a:p>
        </p:txBody>
      </p:sp>
      <p:sp>
        <p:nvSpPr>
          <p:cNvPr id="4" name="Segnaposto contenuto 3">
            <a:extLst>
              <a:ext uri="{FF2B5EF4-FFF2-40B4-BE49-F238E27FC236}">
                <a16:creationId xmlns:a16="http://schemas.microsoft.com/office/drawing/2014/main" id="{C1CCECA2-2A6D-46D4-9412-E0794B397254}"/>
              </a:ext>
            </a:extLst>
          </p:cNvPr>
          <p:cNvSpPr txBox="1">
            <a:spLocks/>
          </p:cNvSpPr>
          <p:nvPr/>
        </p:nvSpPr>
        <p:spPr>
          <a:xfrm>
            <a:off x="276225" y="1707263"/>
            <a:ext cx="8683970" cy="498448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it-IT" sz="2400" dirty="0">
                <a:solidFill>
                  <a:srgbClr val="13294B"/>
                </a:solidFill>
              </a:rPr>
              <a:t>Il fulcro della protezione garantita dal RGPD sono i </a:t>
            </a:r>
            <a:r>
              <a:rPr lang="it-IT" sz="2400" b="1" dirty="0">
                <a:solidFill>
                  <a:srgbClr val="13294B"/>
                </a:solidFill>
              </a:rPr>
              <a:t>dati personali</a:t>
            </a:r>
            <a:r>
              <a:rPr lang="it-IT" sz="2400" dirty="0">
                <a:solidFill>
                  <a:srgbClr val="13294B"/>
                </a:solidFill>
              </a:rPr>
              <a:t>,</a:t>
            </a:r>
            <a:r>
              <a:rPr lang="it-IT" sz="2400" b="1" dirty="0">
                <a:solidFill>
                  <a:srgbClr val="13294B"/>
                </a:solidFill>
              </a:rPr>
              <a:t> </a:t>
            </a:r>
            <a:r>
              <a:rPr lang="it-IT" sz="2400" dirty="0">
                <a:solidFill>
                  <a:srgbClr val="13294B"/>
                </a:solidFill>
              </a:rPr>
              <a:t>che sono:</a:t>
            </a:r>
          </a:p>
          <a:p>
            <a:pPr lvl="1">
              <a:lnSpc>
                <a:spcPct val="150000"/>
              </a:lnSpc>
            </a:pPr>
            <a:r>
              <a:rPr lang="it-IT" sz="2400" b="1" i="1" dirty="0">
                <a:solidFill>
                  <a:srgbClr val="13294B"/>
                </a:solidFill>
              </a:rPr>
              <a:t>tutte</a:t>
            </a:r>
            <a:r>
              <a:rPr lang="it-IT" sz="2400" b="1" dirty="0">
                <a:solidFill>
                  <a:srgbClr val="13294B"/>
                </a:solidFill>
              </a:rPr>
              <a:t> le informazioni </a:t>
            </a:r>
            <a:r>
              <a:rPr lang="it-IT" sz="2400" dirty="0">
                <a:solidFill>
                  <a:srgbClr val="13294B"/>
                </a:solidFill>
              </a:rPr>
              <a:t>(</a:t>
            </a:r>
            <a:r>
              <a:rPr lang="it-IT" sz="2400" i="1" u="sng" dirty="0">
                <a:solidFill>
                  <a:srgbClr val="13294B"/>
                </a:solidFill>
                <a:uFill>
                  <a:solidFill>
                    <a:schemeClr val="tx1"/>
                  </a:solidFill>
                </a:uFill>
              </a:rPr>
              <a:t>qualsiasi informazione</a:t>
            </a:r>
            <a:r>
              <a:rPr lang="it-IT" sz="2400" dirty="0">
                <a:solidFill>
                  <a:srgbClr val="13294B"/>
                </a:solidFill>
              </a:rPr>
              <a:t>) </a:t>
            </a:r>
            <a:r>
              <a:rPr lang="it-IT" sz="2400" b="1" dirty="0">
                <a:solidFill>
                  <a:srgbClr val="13294B"/>
                </a:solidFill>
              </a:rPr>
              <a:t>relative a una persona fisica </a:t>
            </a:r>
            <a:r>
              <a:rPr lang="it-IT" sz="2400" dirty="0">
                <a:solidFill>
                  <a:srgbClr val="13294B"/>
                </a:solidFill>
              </a:rPr>
              <a:t>(l’interessato)</a:t>
            </a:r>
          </a:p>
          <a:p>
            <a:pPr lvl="2">
              <a:lnSpc>
                <a:spcPct val="150000"/>
              </a:lnSpc>
            </a:pPr>
            <a:r>
              <a:rPr lang="it-IT" sz="2000" dirty="0">
                <a:solidFill>
                  <a:srgbClr val="3EB1C8"/>
                </a:solidFill>
                <a:uFill>
                  <a:solidFill>
                    <a:srgbClr val="C00000"/>
                  </a:solidFill>
                </a:uFill>
              </a:rPr>
              <a:t>identificata</a:t>
            </a:r>
            <a:r>
              <a:rPr lang="it-IT" sz="2000" dirty="0">
                <a:solidFill>
                  <a:srgbClr val="3EB1C8"/>
                </a:solidFill>
              </a:rPr>
              <a:t> </a:t>
            </a:r>
            <a:r>
              <a:rPr lang="it-IT" sz="2000" dirty="0">
                <a:solidFill>
                  <a:srgbClr val="13294B"/>
                </a:solidFill>
              </a:rPr>
              <a:t>o</a:t>
            </a:r>
            <a:r>
              <a:rPr lang="it-IT" sz="2000" dirty="0">
                <a:solidFill>
                  <a:srgbClr val="3EB1C8"/>
                </a:solidFill>
              </a:rPr>
              <a:t> </a:t>
            </a:r>
            <a:r>
              <a:rPr lang="it-IT" sz="2000" dirty="0">
                <a:solidFill>
                  <a:srgbClr val="3EB1C8"/>
                </a:solidFill>
                <a:uFill>
                  <a:solidFill>
                    <a:srgbClr val="C00000"/>
                  </a:solidFill>
                </a:uFill>
              </a:rPr>
              <a:t>identificabile </a:t>
            </a:r>
          </a:p>
          <a:p>
            <a:pPr lvl="1">
              <a:lnSpc>
                <a:spcPct val="150000"/>
              </a:lnSpc>
            </a:pPr>
            <a:r>
              <a:rPr lang="it-IT" sz="2400" dirty="0">
                <a:solidFill>
                  <a:srgbClr val="13294B"/>
                </a:solidFill>
                <a:uFill>
                  <a:solidFill>
                    <a:srgbClr val="C00000"/>
                  </a:solidFill>
                </a:uFill>
              </a:rPr>
              <a:t>compresi </a:t>
            </a:r>
            <a:r>
              <a:rPr lang="it-IT" sz="2400" b="1" dirty="0">
                <a:solidFill>
                  <a:srgbClr val="13294B"/>
                </a:solidFill>
                <a:uFill>
                  <a:solidFill>
                    <a:srgbClr val="C00000"/>
                  </a:solidFill>
                </a:uFill>
              </a:rPr>
              <a:t>i dati personali sottoposti a </a:t>
            </a:r>
            <a:r>
              <a:rPr lang="it-IT" sz="2400" b="1" dirty="0" err="1">
                <a:solidFill>
                  <a:srgbClr val="13294B"/>
                </a:solidFill>
                <a:uFill>
                  <a:solidFill>
                    <a:srgbClr val="C00000"/>
                  </a:solidFill>
                </a:uFill>
              </a:rPr>
              <a:t>pseudonimizzazione</a:t>
            </a:r>
            <a:endParaRPr lang="it-IT" sz="2400" b="1" dirty="0">
              <a:solidFill>
                <a:srgbClr val="13294B"/>
              </a:solidFill>
              <a:uFill>
                <a:solidFill>
                  <a:srgbClr val="C00000"/>
                </a:solidFill>
              </a:uFill>
            </a:endParaRPr>
          </a:p>
          <a:p>
            <a:pPr lvl="2">
              <a:lnSpc>
                <a:spcPct val="150000"/>
              </a:lnSpc>
            </a:pPr>
            <a:r>
              <a:rPr lang="it-IT" sz="2000" dirty="0">
                <a:solidFill>
                  <a:srgbClr val="13294B"/>
                </a:solidFill>
                <a:uFill>
                  <a:solidFill>
                    <a:srgbClr val="C00000"/>
                  </a:solidFill>
                </a:uFill>
              </a:rPr>
              <a:t>i quali possono essere attribuiti a una persona fisica mediante l’utilizzo di ulteriori informazioni.</a:t>
            </a:r>
            <a:endParaRPr lang="it-IT" sz="2000" dirty="0">
              <a:solidFill>
                <a:srgbClr val="13294B"/>
              </a:solidFill>
            </a:endParaRPr>
          </a:p>
        </p:txBody>
      </p:sp>
    </p:spTree>
    <p:extLst>
      <p:ext uri="{BB962C8B-B14F-4D97-AF65-F5344CB8AC3E}">
        <p14:creationId xmlns:p14="http://schemas.microsoft.com/office/powerpoint/2010/main" val="384452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5D3370B-8C84-422F-B5ED-32F94FCDE421}"/>
              </a:ext>
            </a:extLst>
          </p:cNvPr>
          <p:cNvSpPr>
            <a:spLocks noGrp="1"/>
          </p:cNvSpPr>
          <p:nvPr>
            <p:ph type="body" sz="quarter" idx="11"/>
          </p:nvPr>
        </p:nvSpPr>
        <p:spPr/>
        <p:txBody>
          <a:bodyPr/>
          <a:lstStyle/>
          <a:p>
            <a:r>
              <a:rPr lang="it-IT" dirty="0"/>
              <a:t>La funzione scolastica quale espressione di </a:t>
            </a:r>
            <a:r>
              <a:rPr lang="it-IT" i="1" dirty="0"/>
              <a:t>interesse pubblico</a:t>
            </a:r>
            <a:endParaRPr lang="it-IT" dirty="0"/>
          </a:p>
        </p:txBody>
      </p:sp>
      <p:sp>
        <p:nvSpPr>
          <p:cNvPr id="3" name="Segnaposto testo 2">
            <a:extLst>
              <a:ext uri="{FF2B5EF4-FFF2-40B4-BE49-F238E27FC236}">
                <a16:creationId xmlns:a16="http://schemas.microsoft.com/office/drawing/2014/main" id="{26967818-EAB9-4487-8D08-353DDFC72945}"/>
              </a:ext>
            </a:extLst>
          </p:cNvPr>
          <p:cNvSpPr>
            <a:spLocks noGrp="1"/>
          </p:cNvSpPr>
          <p:nvPr>
            <p:ph type="body" sz="quarter" idx="12"/>
          </p:nvPr>
        </p:nvSpPr>
        <p:spPr/>
        <p:txBody>
          <a:bodyPr/>
          <a:lstStyle/>
          <a:p>
            <a:r>
              <a:rPr lang="it-IT" sz="2400" dirty="0">
                <a:solidFill>
                  <a:srgbClr val="13294B"/>
                </a:solidFill>
              </a:rPr>
              <a:t>Non può dubitarsi che la “</a:t>
            </a:r>
            <a:r>
              <a:rPr lang="it-IT" sz="2400" dirty="0">
                <a:solidFill>
                  <a:srgbClr val="3EB1C8"/>
                </a:solidFill>
              </a:rPr>
              <a:t>funzione scolastica</a:t>
            </a:r>
            <a:r>
              <a:rPr lang="it-IT" sz="2400" dirty="0">
                <a:solidFill>
                  <a:srgbClr val="13294B"/>
                </a:solidFill>
              </a:rPr>
              <a:t>” – non soltanto statale ma anche privata – costituisce un settore di primario interesse pubblico, come si evince in primo luogo dall’art. 33 della Costituzione della Repubblica italiana.</a:t>
            </a:r>
          </a:p>
        </p:txBody>
      </p:sp>
    </p:spTree>
    <p:extLst>
      <p:ext uri="{BB962C8B-B14F-4D97-AF65-F5344CB8AC3E}">
        <p14:creationId xmlns:p14="http://schemas.microsoft.com/office/powerpoint/2010/main" val="3979910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Campo d’Applicazione</a:t>
            </a:r>
          </a:p>
        </p:txBody>
      </p:sp>
      <p:sp>
        <p:nvSpPr>
          <p:cNvPr id="4" name="CasellaDiTesto 3"/>
          <p:cNvSpPr txBox="1"/>
          <p:nvPr/>
        </p:nvSpPr>
        <p:spPr>
          <a:xfrm>
            <a:off x="276225" y="1558977"/>
            <a:ext cx="2510624" cy="461665"/>
          </a:xfrm>
          <a:prstGeom prst="rect">
            <a:avLst/>
          </a:prstGeom>
          <a:noFill/>
        </p:spPr>
        <p:txBody>
          <a:bodyPr wrap="none" rtlCol="0">
            <a:spAutoFit/>
          </a:bodyPr>
          <a:lstStyle/>
          <a:p>
            <a:r>
              <a:rPr lang="it-IT" sz="2400" b="1">
                <a:solidFill>
                  <a:srgbClr val="3EB1C8"/>
                </a:solidFill>
              </a:rPr>
              <a:t>Dato personale:</a:t>
            </a:r>
          </a:p>
        </p:txBody>
      </p:sp>
      <p:sp>
        <p:nvSpPr>
          <p:cNvPr id="6" name="Line Callout 1 (Accent Bar) 182"/>
          <p:cNvSpPr/>
          <p:nvPr/>
        </p:nvSpPr>
        <p:spPr>
          <a:xfrm flipH="1">
            <a:off x="515330" y="2254698"/>
            <a:ext cx="2134198" cy="2020608"/>
          </a:xfrm>
          <a:prstGeom prst="accentCallout1">
            <a:avLst>
              <a:gd name="adj1" fmla="val 18750"/>
              <a:gd name="adj2" fmla="val -8333"/>
              <a:gd name="adj3" fmla="val 58330"/>
              <a:gd name="adj4" fmla="val -422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solidFill>
                <a:srgbClr val="13294B"/>
              </a:solidFill>
            </a:endParaRPr>
          </a:p>
        </p:txBody>
      </p:sp>
      <p:sp>
        <p:nvSpPr>
          <p:cNvPr id="7" name="Line Callout 1 (Accent Bar) 181"/>
          <p:cNvSpPr/>
          <p:nvPr/>
        </p:nvSpPr>
        <p:spPr>
          <a:xfrm>
            <a:off x="6402890" y="2214074"/>
            <a:ext cx="2134198" cy="2020608"/>
          </a:xfrm>
          <a:prstGeom prst="accentCallout1">
            <a:avLst>
              <a:gd name="adj1" fmla="val 18750"/>
              <a:gd name="adj2" fmla="val -8333"/>
              <a:gd name="adj3" fmla="val 58330"/>
              <a:gd name="adj4" fmla="val -422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rgbClr val="13294B"/>
              </a:solidFill>
            </a:endParaRPr>
          </a:p>
        </p:txBody>
      </p:sp>
      <p:sp>
        <p:nvSpPr>
          <p:cNvPr id="8" name="Freeform 47"/>
          <p:cNvSpPr>
            <a:spLocks/>
          </p:cNvSpPr>
          <p:nvPr/>
        </p:nvSpPr>
        <p:spPr bwMode="auto">
          <a:xfrm>
            <a:off x="491618" y="4349543"/>
            <a:ext cx="3039774" cy="2270621"/>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gradFill flip="none" rotWithShape="1">
            <a:gsLst>
              <a:gs pos="49000">
                <a:schemeClr val="accent1">
                  <a:lumMod val="75000"/>
                </a:schemeClr>
              </a:gs>
              <a:gs pos="29000">
                <a:schemeClr val="accent1"/>
              </a:gs>
            </a:gsLst>
            <a:lin ang="3960000" scaled="0"/>
            <a:tileRect/>
          </a:gradFill>
          <a:ln w="0">
            <a:solidFill>
              <a:schemeClr val="accent1"/>
            </a:solid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9" name="Freeform 52"/>
          <p:cNvSpPr>
            <a:spLocks/>
          </p:cNvSpPr>
          <p:nvPr/>
        </p:nvSpPr>
        <p:spPr bwMode="auto">
          <a:xfrm>
            <a:off x="491618" y="4904862"/>
            <a:ext cx="3454813" cy="1715301"/>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gradFill>
            <a:gsLst>
              <a:gs pos="69000">
                <a:schemeClr val="accent1">
                  <a:lumMod val="75000"/>
                </a:schemeClr>
              </a:gs>
              <a:gs pos="48000">
                <a:schemeClr val="accent1"/>
              </a:gs>
            </a:gsLst>
            <a:lin ang="3000000" scaled="0"/>
          </a:gradFill>
          <a:ln w="0">
            <a:solidFill>
              <a:schemeClr val="accent1"/>
            </a:solid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10" name="Freeform 54"/>
          <p:cNvSpPr>
            <a:spLocks/>
          </p:cNvSpPr>
          <p:nvPr/>
        </p:nvSpPr>
        <p:spPr bwMode="auto">
          <a:xfrm>
            <a:off x="5075970" y="4904862"/>
            <a:ext cx="3461118" cy="1715301"/>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gradFill>
            <a:gsLst>
              <a:gs pos="87000">
                <a:schemeClr val="accent1">
                  <a:lumMod val="75000"/>
                </a:schemeClr>
              </a:gs>
              <a:gs pos="24000">
                <a:schemeClr val="accent1"/>
              </a:gs>
            </a:gsLst>
            <a:lin ang="0" scaled="1"/>
          </a:gradFill>
          <a:ln w="0">
            <a:solidFill>
              <a:schemeClr val="accent1"/>
            </a:solid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11" name="Freeform 55"/>
          <p:cNvSpPr>
            <a:spLocks/>
          </p:cNvSpPr>
          <p:nvPr/>
        </p:nvSpPr>
        <p:spPr bwMode="auto">
          <a:xfrm>
            <a:off x="5497315" y="4349541"/>
            <a:ext cx="3039774" cy="2268522"/>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gradFill flip="none" rotWithShape="1">
            <a:gsLst>
              <a:gs pos="86000">
                <a:schemeClr val="accent1">
                  <a:lumMod val="75000"/>
                </a:schemeClr>
              </a:gs>
              <a:gs pos="17000">
                <a:schemeClr val="accent1"/>
              </a:gs>
            </a:gsLst>
            <a:lin ang="16800000" scaled="0"/>
            <a:tileRect/>
          </a:gradFill>
          <a:ln w="0">
            <a:solidFill>
              <a:schemeClr val="accent1"/>
            </a:solid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12" name="Freeform 56"/>
          <p:cNvSpPr>
            <a:spLocks/>
          </p:cNvSpPr>
          <p:nvPr/>
        </p:nvSpPr>
        <p:spPr bwMode="auto">
          <a:xfrm>
            <a:off x="4514878" y="5328963"/>
            <a:ext cx="1299758" cy="1291200"/>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gradFill>
            <a:gsLst>
              <a:gs pos="87000">
                <a:schemeClr val="accent1">
                  <a:lumMod val="75000"/>
                </a:schemeClr>
              </a:gs>
              <a:gs pos="24000">
                <a:schemeClr val="accent1"/>
              </a:gs>
            </a:gsLst>
            <a:lin ang="0" scaled="1"/>
          </a:gradFill>
          <a:ln w="0">
            <a:solidFill>
              <a:schemeClr val="accent1"/>
            </a:solid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13" name="Freeform 57"/>
          <p:cNvSpPr>
            <a:spLocks/>
          </p:cNvSpPr>
          <p:nvPr/>
        </p:nvSpPr>
        <p:spPr bwMode="auto">
          <a:xfrm>
            <a:off x="3189903" y="5324764"/>
            <a:ext cx="1324975" cy="1295398"/>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gradFill flip="none" rotWithShape="1">
            <a:gsLst>
              <a:gs pos="87000">
                <a:schemeClr val="accent1">
                  <a:lumMod val="75000"/>
                </a:schemeClr>
              </a:gs>
              <a:gs pos="24000">
                <a:schemeClr val="accent1"/>
              </a:gs>
            </a:gsLst>
            <a:lin ang="0" scaled="1"/>
            <a:tileRect/>
          </a:gradFill>
          <a:ln w="0">
            <a:solidFill>
              <a:schemeClr val="accent1"/>
            </a:solid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14" name="TextBox 18"/>
          <p:cNvSpPr txBox="1"/>
          <p:nvPr/>
        </p:nvSpPr>
        <p:spPr>
          <a:xfrm>
            <a:off x="515330" y="4483444"/>
            <a:ext cx="2691468" cy="774636"/>
          </a:xfrm>
          <a:prstGeom prst="rect">
            <a:avLst/>
          </a:prstGeom>
          <a:noFill/>
        </p:spPr>
        <p:txBody>
          <a:bodyPr wrap="square" rtlCol="0">
            <a:spAutoFit/>
          </a:bodyPr>
          <a:lstStyle/>
          <a:p>
            <a:pPr algn="ctr"/>
            <a:r>
              <a:rPr lang="it-IT" sz="1478" kern="0" dirty="0">
                <a:solidFill>
                  <a:srgbClr val="13294B"/>
                </a:solidFill>
                <a:latin typeface="+mj-lt"/>
                <a:cs typeface="Arial" panose="020B0604020202020204" pitchFamily="34" charset="0"/>
              </a:rPr>
              <a:t>elementi caratteristici dell’identità fisica, fisiologica, genetica, psichica</a:t>
            </a:r>
            <a:endParaRPr lang="en-US" sz="1478" dirty="0">
              <a:solidFill>
                <a:srgbClr val="13294B"/>
              </a:solidFill>
              <a:latin typeface="+mj-lt"/>
              <a:cs typeface="Arial" panose="020B0604020202020204" pitchFamily="34" charset="0"/>
            </a:endParaRPr>
          </a:p>
        </p:txBody>
      </p:sp>
      <p:sp>
        <p:nvSpPr>
          <p:cNvPr id="15" name="TextBox 20"/>
          <p:cNvSpPr txBox="1"/>
          <p:nvPr/>
        </p:nvSpPr>
        <p:spPr>
          <a:xfrm>
            <a:off x="3403341" y="6212884"/>
            <a:ext cx="1288793" cy="319768"/>
          </a:xfrm>
          <a:prstGeom prst="rect">
            <a:avLst/>
          </a:prstGeom>
          <a:noFill/>
        </p:spPr>
        <p:txBody>
          <a:bodyPr wrap="square" rtlCol="0">
            <a:spAutoFit/>
          </a:bodyPr>
          <a:lstStyle/>
          <a:p>
            <a:pPr algn="ctr"/>
            <a:r>
              <a:rPr lang="en-US" sz="1478" kern="0" dirty="0" err="1">
                <a:solidFill>
                  <a:srgbClr val="13294B"/>
                </a:solidFill>
                <a:latin typeface="+mj-lt"/>
                <a:cs typeface="Arial" panose="020B0604020202020204" pitchFamily="34" charset="0"/>
              </a:rPr>
              <a:t>Ubicazione</a:t>
            </a:r>
            <a:endParaRPr lang="en-US" sz="1478" dirty="0">
              <a:solidFill>
                <a:srgbClr val="13294B"/>
              </a:solidFill>
              <a:latin typeface="+mj-lt"/>
              <a:cs typeface="Arial" panose="020B0604020202020204" pitchFamily="34" charset="0"/>
            </a:endParaRPr>
          </a:p>
        </p:txBody>
      </p:sp>
      <p:sp>
        <p:nvSpPr>
          <p:cNvPr id="16" name="TextBox 21"/>
          <p:cNvSpPr txBox="1"/>
          <p:nvPr/>
        </p:nvSpPr>
        <p:spPr>
          <a:xfrm>
            <a:off x="5632026" y="5652694"/>
            <a:ext cx="2072641" cy="547201"/>
          </a:xfrm>
          <a:prstGeom prst="rect">
            <a:avLst/>
          </a:prstGeom>
          <a:noFill/>
        </p:spPr>
        <p:txBody>
          <a:bodyPr wrap="square" rtlCol="0">
            <a:spAutoFit/>
          </a:bodyPr>
          <a:lstStyle/>
          <a:p>
            <a:pPr algn="ctr"/>
            <a:r>
              <a:rPr lang="en-US" sz="1478" kern="0" dirty="0" err="1">
                <a:solidFill>
                  <a:srgbClr val="13294B"/>
                </a:solidFill>
                <a:latin typeface="+mj-lt"/>
                <a:cs typeface="Arial" panose="020B0604020202020204" pitchFamily="34" charset="0"/>
              </a:rPr>
              <a:t>Numero</a:t>
            </a:r>
            <a:r>
              <a:rPr lang="en-US" sz="1478" kern="0" dirty="0">
                <a:solidFill>
                  <a:srgbClr val="13294B"/>
                </a:solidFill>
                <a:latin typeface="+mj-lt"/>
                <a:cs typeface="Arial" panose="020B0604020202020204" pitchFamily="34" charset="0"/>
              </a:rPr>
              <a:t> </a:t>
            </a:r>
            <a:r>
              <a:rPr lang="en-US" sz="1478" kern="0" dirty="0" err="1">
                <a:solidFill>
                  <a:srgbClr val="13294B"/>
                </a:solidFill>
                <a:latin typeface="+mj-lt"/>
                <a:cs typeface="Arial" panose="020B0604020202020204" pitchFamily="34" charset="0"/>
              </a:rPr>
              <a:t>Identificativo</a:t>
            </a:r>
            <a:r>
              <a:rPr lang="en-US" sz="1478" kern="0" dirty="0">
                <a:solidFill>
                  <a:srgbClr val="13294B"/>
                </a:solidFill>
                <a:latin typeface="+mj-lt"/>
                <a:cs typeface="Arial" panose="020B0604020202020204" pitchFamily="34" charset="0"/>
              </a:rPr>
              <a:t> (</a:t>
            </a:r>
            <a:r>
              <a:rPr lang="en-US" sz="1478" kern="0" dirty="0" err="1">
                <a:solidFill>
                  <a:srgbClr val="13294B"/>
                </a:solidFill>
                <a:latin typeface="+mj-lt"/>
                <a:cs typeface="Arial" panose="020B0604020202020204" pitchFamily="34" charset="0"/>
              </a:rPr>
              <a:t>es</a:t>
            </a:r>
            <a:r>
              <a:rPr lang="en-US" sz="1478" kern="0" dirty="0">
                <a:solidFill>
                  <a:srgbClr val="13294B"/>
                </a:solidFill>
                <a:latin typeface="+mj-lt"/>
                <a:cs typeface="Arial" panose="020B0604020202020204" pitchFamily="34" charset="0"/>
              </a:rPr>
              <a:t>. CF)</a:t>
            </a:r>
            <a:endParaRPr lang="en-US" sz="1478" dirty="0">
              <a:solidFill>
                <a:srgbClr val="13294B"/>
              </a:solidFill>
              <a:latin typeface="+mj-lt"/>
              <a:cs typeface="Arial" panose="020B0604020202020204" pitchFamily="34" charset="0"/>
            </a:endParaRPr>
          </a:p>
        </p:txBody>
      </p:sp>
      <p:sp>
        <p:nvSpPr>
          <p:cNvPr id="17" name="TextBox 22"/>
          <p:cNvSpPr txBox="1"/>
          <p:nvPr/>
        </p:nvSpPr>
        <p:spPr>
          <a:xfrm>
            <a:off x="2155282" y="5611888"/>
            <a:ext cx="1507612" cy="547201"/>
          </a:xfrm>
          <a:prstGeom prst="rect">
            <a:avLst/>
          </a:prstGeom>
          <a:noFill/>
        </p:spPr>
        <p:txBody>
          <a:bodyPr wrap="square" rtlCol="0">
            <a:spAutoFit/>
          </a:bodyPr>
          <a:lstStyle/>
          <a:p>
            <a:pPr algn="ctr"/>
            <a:r>
              <a:rPr lang="en-US" sz="1478" kern="0" dirty="0">
                <a:solidFill>
                  <a:srgbClr val="13294B"/>
                </a:solidFill>
                <a:latin typeface="+mj-lt"/>
                <a:cs typeface="Arial" panose="020B0604020202020204" pitchFamily="34" charset="0"/>
              </a:rPr>
              <a:t>Nome e </a:t>
            </a:r>
            <a:r>
              <a:rPr lang="en-US" sz="1478" kern="0" dirty="0" err="1">
                <a:solidFill>
                  <a:srgbClr val="13294B"/>
                </a:solidFill>
                <a:latin typeface="+mj-lt"/>
                <a:cs typeface="Arial" panose="020B0604020202020204" pitchFamily="34" charset="0"/>
              </a:rPr>
              <a:t>Cognome</a:t>
            </a:r>
            <a:endParaRPr lang="en-US" sz="1478" dirty="0">
              <a:solidFill>
                <a:srgbClr val="13294B"/>
              </a:solidFill>
              <a:latin typeface="+mj-lt"/>
              <a:cs typeface="Arial" panose="020B0604020202020204" pitchFamily="34" charset="0"/>
            </a:endParaRPr>
          </a:p>
        </p:txBody>
      </p:sp>
      <p:sp>
        <p:nvSpPr>
          <p:cNvPr id="18" name="Freeform 58"/>
          <p:cNvSpPr>
            <a:spLocks/>
          </p:cNvSpPr>
          <p:nvPr/>
        </p:nvSpPr>
        <p:spPr bwMode="auto">
          <a:xfrm>
            <a:off x="3195952" y="3034346"/>
            <a:ext cx="2649667" cy="2644739"/>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grpSp>
        <p:nvGrpSpPr>
          <p:cNvPr id="19" name="Group 282"/>
          <p:cNvGrpSpPr/>
          <p:nvPr/>
        </p:nvGrpSpPr>
        <p:grpSpPr>
          <a:xfrm>
            <a:off x="3202099" y="3024197"/>
            <a:ext cx="2643520" cy="2646576"/>
            <a:chOff x="4387458" y="1722047"/>
            <a:chExt cx="3413910" cy="3413908"/>
          </a:xfrm>
          <a:effectLst>
            <a:outerShdw blurRad="292100" sx="108000" sy="108000" algn="ctr" rotWithShape="0">
              <a:prstClr val="black">
                <a:alpha val="40000"/>
              </a:prstClr>
            </a:outerShdw>
          </a:effectLst>
        </p:grpSpPr>
        <p:sp>
          <p:nvSpPr>
            <p:cNvPr id="20" name="Freeform 152"/>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21" name="Freeform 153"/>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22" name="Freeform 154"/>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23" name="Freeform 155"/>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24" name="Freeform 156"/>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25" name="Freeform 157"/>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26" name="Freeform 158"/>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27" name="Freeform 159"/>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28" name="Freeform 160"/>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29" name="Freeform 161"/>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30" name="Freeform 162"/>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sp>
          <p:nvSpPr>
            <p:cNvPr id="31" name="Freeform 163"/>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016">
                <a:solidFill>
                  <a:srgbClr val="13294B"/>
                </a:solidFill>
              </a:endParaRPr>
            </a:p>
          </p:txBody>
        </p:sp>
      </p:grpSp>
      <p:grpSp>
        <p:nvGrpSpPr>
          <p:cNvPr id="32" name="Group 127"/>
          <p:cNvGrpSpPr/>
          <p:nvPr/>
        </p:nvGrpSpPr>
        <p:grpSpPr>
          <a:xfrm>
            <a:off x="3652262" y="4942373"/>
            <a:ext cx="267779" cy="295123"/>
            <a:chOff x="-1206500" y="2587625"/>
            <a:chExt cx="1133475" cy="1247776"/>
          </a:xfrm>
        </p:grpSpPr>
        <p:sp>
          <p:nvSpPr>
            <p:cNvPr id="33" name="Freeform 68"/>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34" name="Freeform 69"/>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35" name="Freeform 70"/>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36" name="Freeform 71"/>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grpSp>
      <p:grpSp>
        <p:nvGrpSpPr>
          <p:cNvPr id="37" name="Group 134"/>
          <p:cNvGrpSpPr/>
          <p:nvPr/>
        </p:nvGrpSpPr>
        <p:grpSpPr>
          <a:xfrm>
            <a:off x="5446939" y="4507283"/>
            <a:ext cx="254023" cy="257942"/>
            <a:chOff x="-1593850" y="2911475"/>
            <a:chExt cx="1336675" cy="1355726"/>
          </a:xfrm>
          <a:solidFill>
            <a:schemeClr val="tx1"/>
          </a:solidFill>
        </p:grpSpPr>
        <p:sp>
          <p:nvSpPr>
            <p:cNvPr id="38" name="Freeform 76"/>
            <p:cNvSpPr>
              <a:spLocks noEditPoints="1"/>
            </p:cNvSpPr>
            <p:nvPr/>
          </p:nvSpPr>
          <p:spPr bwMode="auto">
            <a:xfrm>
              <a:off x="-1593850" y="2911475"/>
              <a:ext cx="806450" cy="1127125"/>
            </a:xfrm>
            <a:custGeom>
              <a:avLst/>
              <a:gdLst>
                <a:gd name="T0" fmla="*/ 838 w 2031"/>
                <a:gd name="T1" fmla="*/ 2520 h 2839"/>
                <a:gd name="T2" fmla="*/ 1193 w 2031"/>
                <a:gd name="T3" fmla="*/ 2165 h 2839"/>
                <a:gd name="T4" fmla="*/ 242 w 2031"/>
                <a:gd name="T5" fmla="*/ 2165 h 2839"/>
                <a:gd name="T6" fmla="*/ 598 w 2031"/>
                <a:gd name="T7" fmla="*/ 2520 h 2839"/>
                <a:gd name="T8" fmla="*/ 242 w 2031"/>
                <a:gd name="T9" fmla="*/ 2165 h 2839"/>
                <a:gd name="T10" fmla="*/ 838 w 2031"/>
                <a:gd name="T11" fmla="*/ 1944 h 2839"/>
                <a:gd name="T12" fmla="*/ 1193 w 2031"/>
                <a:gd name="T13" fmla="*/ 1589 h 2839"/>
                <a:gd name="T14" fmla="*/ 242 w 2031"/>
                <a:gd name="T15" fmla="*/ 1589 h 2839"/>
                <a:gd name="T16" fmla="*/ 598 w 2031"/>
                <a:gd name="T17" fmla="*/ 1944 h 2839"/>
                <a:gd name="T18" fmla="*/ 242 w 2031"/>
                <a:gd name="T19" fmla="*/ 1589 h 2839"/>
                <a:gd name="T20" fmla="*/ 1434 w 2031"/>
                <a:gd name="T21" fmla="*/ 1368 h 2839"/>
                <a:gd name="T22" fmla="*/ 1789 w 2031"/>
                <a:gd name="T23" fmla="*/ 1014 h 2839"/>
                <a:gd name="T24" fmla="*/ 838 w 2031"/>
                <a:gd name="T25" fmla="*/ 1014 h 2839"/>
                <a:gd name="T26" fmla="*/ 1193 w 2031"/>
                <a:gd name="T27" fmla="*/ 1368 h 2839"/>
                <a:gd name="T28" fmla="*/ 838 w 2031"/>
                <a:gd name="T29" fmla="*/ 1014 h 2839"/>
                <a:gd name="T30" fmla="*/ 242 w 2031"/>
                <a:gd name="T31" fmla="*/ 1368 h 2839"/>
                <a:gd name="T32" fmla="*/ 598 w 2031"/>
                <a:gd name="T33" fmla="*/ 1014 h 2839"/>
                <a:gd name="T34" fmla="*/ 242 w 2031"/>
                <a:gd name="T35" fmla="*/ 262 h 2839"/>
                <a:gd name="T36" fmla="*/ 1789 w 2031"/>
                <a:gd name="T37" fmla="*/ 720 h 2839"/>
                <a:gd name="T38" fmla="*/ 242 w 2031"/>
                <a:gd name="T39" fmla="*/ 262 h 2839"/>
                <a:gd name="T40" fmla="*/ 1905 w 2031"/>
                <a:gd name="T41" fmla="*/ 0 h 2839"/>
                <a:gd name="T42" fmla="*/ 1954 w 2031"/>
                <a:gd name="T43" fmla="*/ 9 h 2839"/>
                <a:gd name="T44" fmla="*/ 1995 w 2031"/>
                <a:gd name="T45" fmla="*/ 37 h 2839"/>
                <a:gd name="T46" fmla="*/ 2022 w 2031"/>
                <a:gd name="T47" fmla="*/ 78 h 2839"/>
                <a:gd name="T48" fmla="*/ 2031 w 2031"/>
                <a:gd name="T49" fmla="*/ 126 h 2839"/>
                <a:gd name="T50" fmla="*/ 1967 w 2031"/>
                <a:gd name="T51" fmla="*/ 1602 h 2839"/>
                <a:gd name="T52" fmla="*/ 1846 w 2031"/>
                <a:gd name="T53" fmla="*/ 1680 h 2839"/>
                <a:gd name="T54" fmla="*/ 1789 w 2031"/>
                <a:gd name="T55" fmla="*/ 1590 h 2839"/>
                <a:gd name="T56" fmla="*/ 1434 w 2031"/>
                <a:gd name="T57" fmla="*/ 2449 h 2839"/>
                <a:gd name="T58" fmla="*/ 1435 w 2031"/>
                <a:gd name="T59" fmla="*/ 2570 h 2839"/>
                <a:gd name="T60" fmla="*/ 1453 w 2031"/>
                <a:gd name="T61" fmla="*/ 2707 h 2839"/>
                <a:gd name="T62" fmla="*/ 1490 w 2031"/>
                <a:gd name="T63" fmla="*/ 2839 h 2839"/>
                <a:gd name="T64" fmla="*/ 101 w 2031"/>
                <a:gd name="T65" fmla="*/ 2837 h 2839"/>
                <a:gd name="T66" fmla="*/ 56 w 2031"/>
                <a:gd name="T67" fmla="*/ 2817 h 2839"/>
                <a:gd name="T68" fmla="*/ 22 w 2031"/>
                <a:gd name="T69" fmla="*/ 2783 h 2839"/>
                <a:gd name="T70" fmla="*/ 2 w 2031"/>
                <a:gd name="T71" fmla="*/ 2738 h 2839"/>
                <a:gd name="T72" fmla="*/ 0 w 2031"/>
                <a:gd name="T73" fmla="*/ 126 h 2839"/>
                <a:gd name="T74" fmla="*/ 10 w 2031"/>
                <a:gd name="T75" fmla="*/ 78 h 2839"/>
                <a:gd name="T76" fmla="*/ 37 w 2031"/>
                <a:gd name="T77" fmla="*/ 37 h 2839"/>
                <a:gd name="T78" fmla="*/ 78 w 2031"/>
                <a:gd name="T79" fmla="*/ 9 h 2839"/>
                <a:gd name="T80" fmla="*/ 126 w 2031"/>
                <a:gd name="T81" fmla="*/ 0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1" h="2839">
                  <a:moveTo>
                    <a:pt x="838" y="2165"/>
                  </a:moveTo>
                  <a:lnTo>
                    <a:pt x="838" y="2520"/>
                  </a:lnTo>
                  <a:lnTo>
                    <a:pt x="1193" y="2520"/>
                  </a:lnTo>
                  <a:lnTo>
                    <a:pt x="1193" y="2165"/>
                  </a:lnTo>
                  <a:lnTo>
                    <a:pt x="838" y="2165"/>
                  </a:lnTo>
                  <a:close/>
                  <a:moveTo>
                    <a:pt x="242" y="2165"/>
                  </a:moveTo>
                  <a:lnTo>
                    <a:pt x="242" y="2520"/>
                  </a:lnTo>
                  <a:lnTo>
                    <a:pt x="598" y="2520"/>
                  </a:lnTo>
                  <a:lnTo>
                    <a:pt x="598" y="2165"/>
                  </a:lnTo>
                  <a:lnTo>
                    <a:pt x="242" y="2165"/>
                  </a:lnTo>
                  <a:close/>
                  <a:moveTo>
                    <a:pt x="838" y="1589"/>
                  </a:moveTo>
                  <a:lnTo>
                    <a:pt x="838" y="1944"/>
                  </a:lnTo>
                  <a:lnTo>
                    <a:pt x="1193" y="1944"/>
                  </a:lnTo>
                  <a:lnTo>
                    <a:pt x="1193" y="1589"/>
                  </a:lnTo>
                  <a:lnTo>
                    <a:pt x="838" y="1589"/>
                  </a:lnTo>
                  <a:close/>
                  <a:moveTo>
                    <a:pt x="242" y="1589"/>
                  </a:moveTo>
                  <a:lnTo>
                    <a:pt x="242" y="1944"/>
                  </a:lnTo>
                  <a:lnTo>
                    <a:pt x="598" y="1944"/>
                  </a:lnTo>
                  <a:lnTo>
                    <a:pt x="598" y="1589"/>
                  </a:lnTo>
                  <a:lnTo>
                    <a:pt x="242" y="1589"/>
                  </a:lnTo>
                  <a:close/>
                  <a:moveTo>
                    <a:pt x="1434" y="1014"/>
                  </a:moveTo>
                  <a:lnTo>
                    <a:pt x="1434" y="1368"/>
                  </a:lnTo>
                  <a:lnTo>
                    <a:pt x="1789" y="1368"/>
                  </a:lnTo>
                  <a:lnTo>
                    <a:pt x="1789" y="1014"/>
                  </a:lnTo>
                  <a:lnTo>
                    <a:pt x="1434" y="1014"/>
                  </a:lnTo>
                  <a:close/>
                  <a:moveTo>
                    <a:pt x="838" y="1014"/>
                  </a:moveTo>
                  <a:lnTo>
                    <a:pt x="838" y="1368"/>
                  </a:lnTo>
                  <a:lnTo>
                    <a:pt x="1193" y="1368"/>
                  </a:lnTo>
                  <a:lnTo>
                    <a:pt x="1193" y="1014"/>
                  </a:lnTo>
                  <a:lnTo>
                    <a:pt x="838" y="1014"/>
                  </a:lnTo>
                  <a:close/>
                  <a:moveTo>
                    <a:pt x="242" y="1014"/>
                  </a:moveTo>
                  <a:lnTo>
                    <a:pt x="242" y="1368"/>
                  </a:lnTo>
                  <a:lnTo>
                    <a:pt x="598" y="1368"/>
                  </a:lnTo>
                  <a:lnTo>
                    <a:pt x="598" y="1014"/>
                  </a:lnTo>
                  <a:lnTo>
                    <a:pt x="242" y="1014"/>
                  </a:lnTo>
                  <a:close/>
                  <a:moveTo>
                    <a:pt x="242" y="262"/>
                  </a:moveTo>
                  <a:lnTo>
                    <a:pt x="242" y="720"/>
                  </a:lnTo>
                  <a:lnTo>
                    <a:pt x="1789" y="720"/>
                  </a:lnTo>
                  <a:lnTo>
                    <a:pt x="1789" y="262"/>
                  </a:lnTo>
                  <a:lnTo>
                    <a:pt x="242" y="262"/>
                  </a:lnTo>
                  <a:close/>
                  <a:moveTo>
                    <a:pt x="126" y="0"/>
                  </a:moveTo>
                  <a:lnTo>
                    <a:pt x="1905" y="0"/>
                  </a:lnTo>
                  <a:lnTo>
                    <a:pt x="1930" y="2"/>
                  </a:lnTo>
                  <a:lnTo>
                    <a:pt x="1954" y="9"/>
                  </a:lnTo>
                  <a:lnTo>
                    <a:pt x="1976" y="22"/>
                  </a:lnTo>
                  <a:lnTo>
                    <a:pt x="1995" y="37"/>
                  </a:lnTo>
                  <a:lnTo>
                    <a:pt x="2010" y="56"/>
                  </a:lnTo>
                  <a:lnTo>
                    <a:pt x="2022" y="78"/>
                  </a:lnTo>
                  <a:lnTo>
                    <a:pt x="2029" y="101"/>
                  </a:lnTo>
                  <a:lnTo>
                    <a:pt x="2031" y="126"/>
                  </a:lnTo>
                  <a:lnTo>
                    <a:pt x="2031" y="1570"/>
                  </a:lnTo>
                  <a:lnTo>
                    <a:pt x="1967" y="1602"/>
                  </a:lnTo>
                  <a:lnTo>
                    <a:pt x="1905" y="1640"/>
                  </a:lnTo>
                  <a:lnTo>
                    <a:pt x="1846" y="1680"/>
                  </a:lnTo>
                  <a:lnTo>
                    <a:pt x="1789" y="1726"/>
                  </a:lnTo>
                  <a:lnTo>
                    <a:pt x="1789" y="1590"/>
                  </a:lnTo>
                  <a:lnTo>
                    <a:pt x="1434" y="1590"/>
                  </a:lnTo>
                  <a:lnTo>
                    <a:pt x="1434" y="2449"/>
                  </a:lnTo>
                  <a:lnTo>
                    <a:pt x="1432" y="2501"/>
                  </a:lnTo>
                  <a:lnTo>
                    <a:pt x="1435" y="2570"/>
                  </a:lnTo>
                  <a:lnTo>
                    <a:pt x="1442" y="2639"/>
                  </a:lnTo>
                  <a:lnTo>
                    <a:pt x="1453" y="2707"/>
                  </a:lnTo>
                  <a:lnTo>
                    <a:pt x="1470" y="2773"/>
                  </a:lnTo>
                  <a:lnTo>
                    <a:pt x="1490" y="2839"/>
                  </a:lnTo>
                  <a:lnTo>
                    <a:pt x="126" y="2839"/>
                  </a:lnTo>
                  <a:lnTo>
                    <a:pt x="101" y="2837"/>
                  </a:lnTo>
                  <a:lnTo>
                    <a:pt x="78" y="2829"/>
                  </a:lnTo>
                  <a:lnTo>
                    <a:pt x="56" y="2817"/>
                  </a:lnTo>
                  <a:lnTo>
                    <a:pt x="37" y="2801"/>
                  </a:lnTo>
                  <a:lnTo>
                    <a:pt x="22" y="2783"/>
                  </a:lnTo>
                  <a:lnTo>
                    <a:pt x="10" y="2761"/>
                  </a:lnTo>
                  <a:lnTo>
                    <a:pt x="2" y="2738"/>
                  </a:lnTo>
                  <a:lnTo>
                    <a:pt x="0" y="2712"/>
                  </a:lnTo>
                  <a:lnTo>
                    <a:pt x="0" y="126"/>
                  </a:lnTo>
                  <a:lnTo>
                    <a:pt x="2" y="101"/>
                  </a:lnTo>
                  <a:lnTo>
                    <a:pt x="10" y="78"/>
                  </a:lnTo>
                  <a:lnTo>
                    <a:pt x="22" y="56"/>
                  </a:lnTo>
                  <a:lnTo>
                    <a:pt x="37" y="37"/>
                  </a:lnTo>
                  <a:lnTo>
                    <a:pt x="56" y="22"/>
                  </a:lnTo>
                  <a:lnTo>
                    <a:pt x="78" y="9"/>
                  </a:lnTo>
                  <a:lnTo>
                    <a:pt x="101" y="2"/>
                  </a:lnTo>
                  <a:lnTo>
                    <a:pt x="126" y="0"/>
                  </a:lnTo>
                  <a:close/>
                </a:path>
              </a:pathLst>
            </a:custGeom>
            <a:grp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39" name="Freeform 77"/>
            <p:cNvSpPr>
              <a:spLocks noEditPoints="1"/>
            </p:cNvSpPr>
            <p:nvPr/>
          </p:nvSpPr>
          <p:spPr bwMode="auto">
            <a:xfrm>
              <a:off x="-982663" y="3541713"/>
              <a:ext cx="725488" cy="725488"/>
            </a:xfrm>
            <a:custGeom>
              <a:avLst/>
              <a:gdLst>
                <a:gd name="T0" fmla="*/ 850 w 1826"/>
                <a:gd name="T1" fmla="*/ 307 h 1828"/>
                <a:gd name="T2" fmla="*/ 750 w 1826"/>
                <a:gd name="T3" fmla="*/ 409 h 1828"/>
                <a:gd name="T4" fmla="*/ 633 w 1826"/>
                <a:gd name="T5" fmla="*/ 525 h 1828"/>
                <a:gd name="T6" fmla="*/ 604 w 1826"/>
                <a:gd name="T7" fmla="*/ 701 h 1828"/>
                <a:gd name="T8" fmla="*/ 675 w 1826"/>
                <a:gd name="T9" fmla="*/ 856 h 1828"/>
                <a:gd name="T10" fmla="*/ 875 w 1826"/>
                <a:gd name="T11" fmla="*/ 952 h 1828"/>
                <a:gd name="T12" fmla="*/ 1024 w 1826"/>
                <a:gd name="T13" fmla="*/ 997 h 1828"/>
                <a:gd name="T14" fmla="*/ 1106 w 1826"/>
                <a:gd name="T15" fmla="*/ 1085 h 1828"/>
                <a:gd name="T16" fmla="*/ 1098 w 1826"/>
                <a:gd name="T17" fmla="*/ 1221 h 1828"/>
                <a:gd name="T18" fmla="*/ 1010 w 1826"/>
                <a:gd name="T19" fmla="*/ 1308 h 1828"/>
                <a:gd name="T20" fmla="*/ 870 w 1826"/>
                <a:gd name="T21" fmla="*/ 1316 h 1828"/>
                <a:gd name="T22" fmla="*/ 762 w 1826"/>
                <a:gd name="T23" fmla="*/ 1231 h 1828"/>
                <a:gd name="T24" fmla="*/ 705 w 1826"/>
                <a:gd name="T25" fmla="*/ 1129 h 1828"/>
                <a:gd name="T26" fmla="*/ 609 w 1826"/>
                <a:gd name="T27" fmla="*/ 1144 h 1828"/>
                <a:gd name="T28" fmla="*/ 600 w 1826"/>
                <a:gd name="T29" fmla="*/ 1240 h 1828"/>
                <a:gd name="T30" fmla="*/ 706 w 1826"/>
                <a:gd name="T31" fmla="*/ 1389 h 1828"/>
                <a:gd name="T32" fmla="*/ 847 w 1826"/>
                <a:gd name="T33" fmla="*/ 1483 h 1828"/>
                <a:gd name="T34" fmla="*/ 907 w 1826"/>
                <a:gd name="T35" fmla="*/ 1543 h 1828"/>
                <a:gd name="T36" fmla="*/ 997 w 1826"/>
                <a:gd name="T37" fmla="*/ 1501 h 1828"/>
                <a:gd name="T38" fmla="*/ 1118 w 1826"/>
                <a:gd name="T39" fmla="*/ 1403 h 1828"/>
                <a:gd name="T40" fmla="*/ 1244 w 1826"/>
                <a:gd name="T41" fmla="*/ 1254 h 1828"/>
                <a:gd name="T42" fmla="*/ 1256 w 1826"/>
                <a:gd name="T43" fmla="*/ 1056 h 1828"/>
                <a:gd name="T44" fmla="*/ 1159 w 1826"/>
                <a:gd name="T45" fmla="*/ 906 h 1828"/>
                <a:gd name="T46" fmla="*/ 1001 w 1826"/>
                <a:gd name="T47" fmla="*/ 840 h 1828"/>
                <a:gd name="T48" fmla="*/ 851 w 1826"/>
                <a:gd name="T49" fmla="*/ 802 h 1828"/>
                <a:gd name="T50" fmla="*/ 757 w 1826"/>
                <a:gd name="T51" fmla="*/ 708 h 1828"/>
                <a:gd name="T52" fmla="*/ 771 w 1826"/>
                <a:gd name="T53" fmla="*/ 576 h 1828"/>
                <a:gd name="T54" fmla="*/ 891 w 1826"/>
                <a:gd name="T55" fmla="*/ 500 h 1828"/>
                <a:gd name="T56" fmla="*/ 1027 w 1826"/>
                <a:gd name="T57" fmla="*/ 530 h 1828"/>
                <a:gd name="T58" fmla="*/ 1085 w 1826"/>
                <a:gd name="T59" fmla="*/ 619 h 1828"/>
                <a:gd name="T60" fmla="*/ 1176 w 1826"/>
                <a:gd name="T61" fmla="*/ 639 h 1828"/>
                <a:gd name="T62" fmla="*/ 1227 w 1826"/>
                <a:gd name="T63" fmla="*/ 578 h 1828"/>
                <a:gd name="T64" fmla="*/ 1139 w 1826"/>
                <a:gd name="T65" fmla="*/ 439 h 1828"/>
                <a:gd name="T66" fmla="*/ 1001 w 1826"/>
                <a:gd name="T67" fmla="*/ 327 h 1828"/>
                <a:gd name="T68" fmla="*/ 939 w 1826"/>
                <a:gd name="T69" fmla="*/ 267 h 1828"/>
                <a:gd name="T70" fmla="*/ 1133 w 1826"/>
                <a:gd name="T71" fmla="*/ 27 h 1828"/>
                <a:gd name="T72" fmla="*/ 1452 w 1826"/>
                <a:gd name="T73" fmla="*/ 176 h 1828"/>
                <a:gd name="T74" fmla="*/ 1689 w 1826"/>
                <a:gd name="T75" fmla="*/ 433 h 1828"/>
                <a:gd name="T76" fmla="*/ 1815 w 1826"/>
                <a:gd name="T77" fmla="*/ 766 h 1828"/>
                <a:gd name="T78" fmla="*/ 1800 w 1826"/>
                <a:gd name="T79" fmla="*/ 1133 h 1828"/>
                <a:gd name="T80" fmla="*/ 1650 w 1826"/>
                <a:gd name="T81" fmla="*/ 1454 h 1828"/>
                <a:gd name="T82" fmla="*/ 1394 w 1826"/>
                <a:gd name="T83" fmla="*/ 1691 h 1828"/>
                <a:gd name="T84" fmla="*/ 1062 w 1826"/>
                <a:gd name="T85" fmla="*/ 1815 h 1828"/>
                <a:gd name="T86" fmla="*/ 690 w 1826"/>
                <a:gd name="T87" fmla="*/ 1800 h 1828"/>
                <a:gd name="T88" fmla="*/ 366 w 1826"/>
                <a:gd name="T89" fmla="*/ 1645 h 1828"/>
                <a:gd name="T90" fmla="*/ 129 w 1826"/>
                <a:gd name="T91" fmla="*/ 1381 h 1828"/>
                <a:gd name="T92" fmla="*/ 13 w 1826"/>
                <a:gd name="T93" fmla="*/ 1065 h 1828"/>
                <a:gd name="T94" fmla="*/ 11 w 1826"/>
                <a:gd name="T95" fmla="*/ 771 h 1828"/>
                <a:gd name="T96" fmla="*/ 126 w 1826"/>
                <a:gd name="T97" fmla="*/ 449 h 1828"/>
                <a:gd name="T98" fmla="*/ 337 w 1826"/>
                <a:gd name="T99" fmla="*/ 205 h 1828"/>
                <a:gd name="T100" fmla="*/ 623 w 1826"/>
                <a:gd name="T101" fmla="*/ 47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6" h="1828">
                  <a:moveTo>
                    <a:pt x="907" y="267"/>
                  </a:moveTo>
                  <a:lnTo>
                    <a:pt x="888" y="270"/>
                  </a:lnTo>
                  <a:lnTo>
                    <a:pt x="871" y="278"/>
                  </a:lnTo>
                  <a:lnTo>
                    <a:pt x="859" y="292"/>
                  </a:lnTo>
                  <a:lnTo>
                    <a:pt x="850" y="307"/>
                  </a:lnTo>
                  <a:lnTo>
                    <a:pt x="847" y="327"/>
                  </a:lnTo>
                  <a:lnTo>
                    <a:pt x="847" y="377"/>
                  </a:lnTo>
                  <a:lnTo>
                    <a:pt x="812" y="384"/>
                  </a:lnTo>
                  <a:lnTo>
                    <a:pt x="780" y="396"/>
                  </a:lnTo>
                  <a:lnTo>
                    <a:pt x="750" y="409"/>
                  </a:lnTo>
                  <a:lnTo>
                    <a:pt x="723" y="425"/>
                  </a:lnTo>
                  <a:lnTo>
                    <a:pt x="698" y="443"/>
                  </a:lnTo>
                  <a:lnTo>
                    <a:pt x="672" y="469"/>
                  </a:lnTo>
                  <a:lnTo>
                    <a:pt x="650" y="496"/>
                  </a:lnTo>
                  <a:lnTo>
                    <a:pt x="633" y="525"/>
                  </a:lnTo>
                  <a:lnTo>
                    <a:pt x="619" y="557"/>
                  </a:lnTo>
                  <a:lnTo>
                    <a:pt x="609" y="590"/>
                  </a:lnTo>
                  <a:lnTo>
                    <a:pt x="604" y="627"/>
                  </a:lnTo>
                  <a:lnTo>
                    <a:pt x="602" y="664"/>
                  </a:lnTo>
                  <a:lnTo>
                    <a:pt x="604" y="701"/>
                  </a:lnTo>
                  <a:lnTo>
                    <a:pt x="610" y="738"/>
                  </a:lnTo>
                  <a:lnTo>
                    <a:pt x="620" y="771"/>
                  </a:lnTo>
                  <a:lnTo>
                    <a:pt x="635" y="802"/>
                  </a:lnTo>
                  <a:lnTo>
                    <a:pt x="654" y="831"/>
                  </a:lnTo>
                  <a:lnTo>
                    <a:pt x="675" y="856"/>
                  </a:lnTo>
                  <a:lnTo>
                    <a:pt x="700" y="879"/>
                  </a:lnTo>
                  <a:lnTo>
                    <a:pt x="729" y="897"/>
                  </a:lnTo>
                  <a:lnTo>
                    <a:pt x="777" y="920"/>
                  </a:lnTo>
                  <a:lnTo>
                    <a:pt x="826" y="938"/>
                  </a:lnTo>
                  <a:lnTo>
                    <a:pt x="875" y="952"/>
                  </a:lnTo>
                  <a:lnTo>
                    <a:pt x="927" y="965"/>
                  </a:lnTo>
                  <a:lnTo>
                    <a:pt x="952" y="971"/>
                  </a:lnTo>
                  <a:lnTo>
                    <a:pt x="977" y="978"/>
                  </a:lnTo>
                  <a:lnTo>
                    <a:pt x="1001" y="986"/>
                  </a:lnTo>
                  <a:lnTo>
                    <a:pt x="1024" y="997"/>
                  </a:lnTo>
                  <a:lnTo>
                    <a:pt x="1046" y="1009"/>
                  </a:lnTo>
                  <a:lnTo>
                    <a:pt x="1066" y="1024"/>
                  </a:lnTo>
                  <a:lnTo>
                    <a:pt x="1083" y="1041"/>
                  </a:lnTo>
                  <a:lnTo>
                    <a:pt x="1097" y="1062"/>
                  </a:lnTo>
                  <a:lnTo>
                    <a:pt x="1106" y="1085"/>
                  </a:lnTo>
                  <a:lnTo>
                    <a:pt x="1111" y="1112"/>
                  </a:lnTo>
                  <a:lnTo>
                    <a:pt x="1113" y="1141"/>
                  </a:lnTo>
                  <a:lnTo>
                    <a:pt x="1112" y="1170"/>
                  </a:lnTo>
                  <a:lnTo>
                    <a:pt x="1107" y="1196"/>
                  </a:lnTo>
                  <a:lnTo>
                    <a:pt x="1098" y="1221"/>
                  </a:lnTo>
                  <a:lnTo>
                    <a:pt x="1086" y="1243"/>
                  </a:lnTo>
                  <a:lnTo>
                    <a:pt x="1071" y="1264"/>
                  </a:lnTo>
                  <a:lnTo>
                    <a:pt x="1052" y="1281"/>
                  </a:lnTo>
                  <a:lnTo>
                    <a:pt x="1033" y="1296"/>
                  </a:lnTo>
                  <a:lnTo>
                    <a:pt x="1010" y="1308"/>
                  </a:lnTo>
                  <a:lnTo>
                    <a:pt x="986" y="1317"/>
                  </a:lnTo>
                  <a:lnTo>
                    <a:pt x="960" y="1322"/>
                  </a:lnTo>
                  <a:lnTo>
                    <a:pt x="929" y="1324"/>
                  </a:lnTo>
                  <a:lnTo>
                    <a:pt x="899" y="1322"/>
                  </a:lnTo>
                  <a:lnTo>
                    <a:pt x="870" y="1316"/>
                  </a:lnTo>
                  <a:lnTo>
                    <a:pt x="843" y="1305"/>
                  </a:lnTo>
                  <a:lnTo>
                    <a:pt x="818" y="1291"/>
                  </a:lnTo>
                  <a:lnTo>
                    <a:pt x="795" y="1273"/>
                  </a:lnTo>
                  <a:lnTo>
                    <a:pt x="777" y="1254"/>
                  </a:lnTo>
                  <a:lnTo>
                    <a:pt x="762" y="1231"/>
                  </a:lnTo>
                  <a:lnTo>
                    <a:pt x="750" y="1203"/>
                  </a:lnTo>
                  <a:lnTo>
                    <a:pt x="740" y="1169"/>
                  </a:lnTo>
                  <a:lnTo>
                    <a:pt x="732" y="1152"/>
                  </a:lnTo>
                  <a:lnTo>
                    <a:pt x="721" y="1139"/>
                  </a:lnTo>
                  <a:lnTo>
                    <a:pt x="705" y="1129"/>
                  </a:lnTo>
                  <a:lnTo>
                    <a:pt x="689" y="1124"/>
                  </a:lnTo>
                  <a:lnTo>
                    <a:pt x="670" y="1124"/>
                  </a:lnTo>
                  <a:lnTo>
                    <a:pt x="638" y="1130"/>
                  </a:lnTo>
                  <a:lnTo>
                    <a:pt x="623" y="1136"/>
                  </a:lnTo>
                  <a:lnTo>
                    <a:pt x="609" y="1144"/>
                  </a:lnTo>
                  <a:lnTo>
                    <a:pt x="599" y="1155"/>
                  </a:lnTo>
                  <a:lnTo>
                    <a:pt x="591" y="1170"/>
                  </a:lnTo>
                  <a:lnTo>
                    <a:pt x="588" y="1185"/>
                  </a:lnTo>
                  <a:lnTo>
                    <a:pt x="589" y="1202"/>
                  </a:lnTo>
                  <a:lnTo>
                    <a:pt x="600" y="1240"/>
                  </a:lnTo>
                  <a:lnTo>
                    <a:pt x="613" y="1275"/>
                  </a:lnTo>
                  <a:lnTo>
                    <a:pt x="631" y="1308"/>
                  </a:lnTo>
                  <a:lnTo>
                    <a:pt x="655" y="1340"/>
                  </a:lnTo>
                  <a:lnTo>
                    <a:pt x="679" y="1367"/>
                  </a:lnTo>
                  <a:lnTo>
                    <a:pt x="706" y="1389"/>
                  </a:lnTo>
                  <a:lnTo>
                    <a:pt x="735" y="1407"/>
                  </a:lnTo>
                  <a:lnTo>
                    <a:pt x="771" y="1424"/>
                  </a:lnTo>
                  <a:lnTo>
                    <a:pt x="808" y="1436"/>
                  </a:lnTo>
                  <a:lnTo>
                    <a:pt x="847" y="1445"/>
                  </a:lnTo>
                  <a:lnTo>
                    <a:pt x="847" y="1483"/>
                  </a:lnTo>
                  <a:lnTo>
                    <a:pt x="850" y="1501"/>
                  </a:lnTo>
                  <a:lnTo>
                    <a:pt x="859" y="1518"/>
                  </a:lnTo>
                  <a:lnTo>
                    <a:pt x="871" y="1531"/>
                  </a:lnTo>
                  <a:lnTo>
                    <a:pt x="888" y="1540"/>
                  </a:lnTo>
                  <a:lnTo>
                    <a:pt x="907" y="1543"/>
                  </a:lnTo>
                  <a:lnTo>
                    <a:pt x="939" y="1543"/>
                  </a:lnTo>
                  <a:lnTo>
                    <a:pt x="959" y="1540"/>
                  </a:lnTo>
                  <a:lnTo>
                    <a:pt x="976" y="1531"/>
                  </a:lnTo>
                  <a:lnTo>
                    <a:pt x="988" y="1518"/>
                  </a:lnTo>
                  <a:lnTo>
                    <a:pt x="997" y="1501"/>
                  </a:lnTo>
                  <a:lnTo>
                    <a:pt x="1001" y="1483"/>
                  </a:lnTo>
                  <a:lnTo>
                    <a:pt x="1001" y="1446"/>
                  </a:lnTo>
                  <a:lnTo>
                    <a:pt x="1042" y="1436"/>
                  </a:lnTo>
                  <a:lnTo>
                    <a:pt x="1081" y="1422"/>
                  </a:lnTo>
                  <a:lnTo>
                    <a:pt x="1118" y="1403"/>
                  </a:lnTo>
                  <a:lnTo>
                    <a:pt x="1151" y="1380"/>
                  </a:lnTo>
                  <a:lnTo>
                    <a:pt x="1181" y="1353"/>
                  </a:lnTo>
                  <a:lnTo>
                    <a:pt x="1207" y="1322"/>
                  </a:lnTo>
                  <a:lnTo>
                    <a:pt x="1227" y="1289"/>
                  </a:lnTo>
                  <a:lnTo>
                    <a:pt x="1244" y="1254"/>
                  </a:lnTo>
                  <a:lnTo>
                    <a:pt x="1255" y="1215"/>
                  </a:lnTo>
                  <a:lnTo>
                    <a:pt x="1263" y="1175"/>
                  </a:lnTo>
                  <a:lnTo>
                    <a:pt x="1265" y="1132"/>
                  </a:lnTo>
                  <a:lnTo>
                    <a:pt x="1263" y="1093"/>
                  </a:lnTo>
                  <a:lnTo>
                    <a:pt x="1256" y="1056"/>
                  </a:lnTo>
                  <a:lnTo>
                    <a:pt x="1245" y="1020"/>
                  </a:lnTo>
                  <a:lnTo>
                    <a:pt x="1229" y="987"/>
                  </a:lnTo>
                  <a:lnTo>
                    <a:pt x="1210" y="957"/>
                  </a:lnTo>
                  <a:lnTo>
                    <a:pt x="1187" y="930"/>
                  </a:lnTo>
                  <a:lnTo>
                    <a:pt x="1159" y="906"/>
                  </a:lnTo>
                  <a:lnTo>
                    <a:pt x="1127" y="886"/>
                  </a:lnTo>
                  <a:lnTo>
                    <a:pt x="1090" y="867"/>
                  </a:lnTo>
                  <a:lnTo>
                    <a:pt x="1061" y="856"/>
                  </a:lnTo>
                  <a:lnTo>
                    <a:pt x="1031" y="847"/>
                  </a:lnTo>
                  <a:lnTo>
                    <a:pt x="1001" y="840"/>
                  </a:lnTo>
                  <a:lnTo>
                    <a:pt x="969" y="833"/>
                  </a:lnTo>
                  <a:lnTo>
                    <a:pt x="938" y="827"/>
                  </a:lnTo>
                  <a:lnTo>
                    <a:pt x="909" y="820"/>
                  </a:lnTo>
                  <a:lnTo>
                    <a:pt x="879" y="812"/>
                  </a:lnTo>
                  <a:lnTo>
                    <a:pt x="851" y="802"/>
                  </a:lnTo>
                  <a:lnTo>
                    <a:pt x="826" y="788"/>
                  </a:lnTo>
                  <a:lnTo>
                    <a:pt x="803" y="772"/>
                  </a:lnTo>
                  <a:lnTo>
                    <a:pt x="782" y="751"/>
                  </a:lnTo>
                  <a:lnTo>
                    <a:pt x="768" y="730"/>
                  </a:lnTo>
                  <a:lnTo>
                    <a:pt x="757" y="708"/>
                  </a:lnTo>
                  <a:lnTo>
                    <a:pt x="752" y="683"/>
                  </a:lnTo>
                  <a:lnTo>
                    <a:pt x="750" y="655"/>
                  </a:lnTo>
                  <a:lnTo>
                    <a:pt x="752" y="626"/>
                  </a:lnTo>
                  <a:lnTo>
                    <a:pt x="759" y="600"/>
                  </a:lnTo>
                  <a:lnTo>
                    <a:pt x="771" y="576"/>
                  </a:lnTo>
                  <a:lnTo>
                    <a:pt x="787" y="553"/>
                  </a:lnTo>
                  <a:lnTo>
                    <a:pt x="808" y="534"/>
                  </a:lnTo>
                  <a:lnTo>
                    <a:pt x="833" y="519"/>
                  </a:lnTo>
                  <a:lnTo>
                    <a:pt x="861" y="506"/>
                  </a:lnTo>
                  <a:lnTo>
                    <a:pt x="891" y="500"/>
                  </a:lnTo>
                  <a:lnTo>
                    <a:pt x="923" y="497"/>
                  </a:lnTo>
                  <a:lnTo>
                    <a:pt x="952" y="499"/>
                  </a:lnTo>
                  <a:lnTo>
                    <a:pt x="980" y="506"/>
                  </a:lnTo>
                  <a:lnTo>
                    <a:pt x="1006" y="517"/>
                  </a:lnTo>
                  <a:lnTo>
                    <a:pt x="1027" y="530"/>
                  </a:lnTo>
                  <a:lnTo>
                    <a:pt x="1047" y="548"/>
                  </a:lnTo>
                  <a:lnTo>
                    <a:pt x="1059" y="564"/>
                  </a:lnTo>
                  <a:lnTo>
                    <a:pt x="1069" y="583"/>
                  </a:lnTo>
                  <a:lnTo>
                    <a:pt x="1077" y="604"/>
                  </a:lnTo>
                  <a:lnTo>
                    <a:pt x="1085" y="619"/>
                  </a:lnTo>
                  <a:lnTo>
                    <a:pt x="1097" y="631"/>
                  </a:lnTo>
                  <a:lnTo>
                    <a:pt x="1110" y="640"/>
                  </a:lnTo>
                  <a:lnTo>
                    <a:pt x="1127" y="644"/>
                  </a:lnTo>
                  <a:lnTo>
                    <a:pt x="1143" y="644"/>
                  </a:lnTo>
                  <a:lnTo>
                    <a:pt x="1176" y="639"/>
                  </a:lnTo>
                  <a:lnTo>
                    <a:pt x="1193" y="634"/>
                  </a:lnTo>
                  <a:lnTo>
                    <a:pt x="1208" y="625"/>
                  </a:lnTo>
                  <a:lnTo>
                    <a:pt x="1218" y="611"/>
                  </a:lnTo>
                  <a:lnTo>
                    <a:pt x="1225" y="596"/>
                  </a:lnTo>
                  <a:lnTo>
                    <a:pt x="1227" y="578"/>
                  </a:lnTo>
                  <a:lnTo>
                    <a:pt x="1223" y="559"/>
                  </a:lnTo>
                  <a:lnTo>
                    <a:pt x="1209" y="525"/>
                  </a:lnTo>
                  <a:lnTo>
                    <a:pt x="1189" y="493"/>
                  </a:lnTo>
                  <a:lnTo>
                    <a:pt x="1166" y="465"/>
                  </a:lnTo>
                  <a:lnTo>
                    <a:pt x="1139" y="439"/>
                  </a:lnTo>
                  <a:lnTo>
                    <a:pt x="1110" y="418"/>
                  </a:lnTo>
                  <a:lnTo>
                    <a:pt x="1076" y="401"/>
                  </a:lnTo>
                  <a:lnTo>
                    <a:pt x="1040" y="386"/>
                  </a:lnTo>
                  <a:lnTo>
                    <a:pt x="1001" y="377"/>
                  </a:lnTo>
                  <a:lnTo>
                    <a:pt x="1001" y="327"/>
                  </a:lnTo>
                  <a:lnTo>
                    <a:pt x="997" y="307"/>
                  </a:lnTo>
                  <a:lnTo>
                    <a:pt x="988" y="292"/>
                  </a:lnTo>
                  <a:lnTo>
                    <a:pt x="976" y="278"/>
                  </a:lnTo>
                  <a:lnTo>
                    <a:pt x="959" y="270"/>
                  </a:lnTo>
                  <a:lnTo>
                    <a:pt x="939" y="267"/>
                  </a:lnTo>
                  <a:lnTo>
                    <a:pt x="907" y="267"/>
                  </a:lnTo>
                  <a:close/>
                  <a:moveTo>
                    <a:pt x="914" y="0"/>
                  </a:moveTo>
                  <a:lnTo>
                    <a:pt x="988" y="3"/>
                  </a:lnTo>
                  <a:lnTo>
                    <a:pt x="1062" y="12"/>
                  </a:lnTo>
                  <a:lnTo>
                    <a:pt x="1133" y="27"/>
                  </a:lnTo>
                  <a:lnTo>
                    <a:pt x="1201" y="46"/>
                  </a:lnTo>
                  <a:lnTo>
                    <a:pt x="1269" y="72"/>
                  </a:lnTo>
                  <a:lnTo>
                    <a:pt x="1333" y="102"/>
                  </a:lnTo>
                  <a:lnTo>
                    <a:pt x="1394" y="136"/>
                  </a:lnTo>
                  <a:lnTo>
                    <a:pt x="1452" y="176"/>
                  </a:lnTo>
                  <a:lnTo>
                    <a:pt x="1507" y="220"/>
                  </a:lnTo>
                  <a:lnTo>
                    <a:pt x="1559" y="268"/>
                  </a:lnTo>
                  <a:lnTo>
                    <a:pt x="1606" y="319"/>
                  </a:lnTo>
                  <a:lnTo>
                    <a:pt x="1650" y="374"/>
                  </a:lnTo>
                  <a:lnTo>
                    <a:pt x="1689" y="433"/>
                  </a:lnTo>
                  <a:lnTo>
                    <a:pt x="1724" y="494"/>
                  </a:lnTo>
                  <a:lnTo>
                    <a:pt x="1755" y="558"/>
                  </a:lnTo>
                  <a:lnTo>
                    <a:pt x="1779" y="625"/>
                  </a:lnTo>
                  <a:lnTo>
                    <a:pt x="1800" y="694"/>
                  </a:lnTo>
                  <a:lnTo>
                    <a:pt x="1815" y="766"/>
                  </a:lnTo>
                  <a:lnTo>
                    <a:pt x="1823" y="839"/>
                  </a:lnTo>
                  <a:lnTo>
                    <a:pt x="1826" y="914"/>
                  </a:lnTo>
                  <a:lnTo>
                    <a:pt x="1823" y="988"/>
                  </a:lnTo>
                  <a:lnTo>
                    <a:pt x="1815" y="1062"/>
                  </a:lnTo>
                  <a:lnTo>
                    <a:pt x="1800" y="1133"/>
                  </a:lnTo>
                  <a:lnTo>
                    <a:pt x="1779" y="1203"/>
                  </a:lnTo>
                  <a:lnTo>
                    <a:pt x="1755" y="1269"/>
                  </a:lnTo>
                  <a:lnTo>
                    <a:pt x="1724" y="1333"/>
                  </a:lnTo>
                  <a:lnTo>
                    <a:pt x="1689" y="1396"/>
                  </a:lnTo>
                  <a:lnTo>
                    <a:pt x="1650" y="1454"/>
                  </a:lnTo>
                  <a:lnTo>
                    <a:pt x="1606" y="1509"/>
                  </a:lnTo>
                  <a:lnTo>
                    <a:pt x="1559" y="1559"/>
                  </a:lnTo>
                  <a:lnTo>
                    <a:pt x="1507" y="1607"/>
                  </a:lnTo>
                  <a:lnTo>
                    <a:pt x="1452" y="1652"/>
                  </a:lnTo>
                  <a:lnTo>
                    <a:pt x="1394" y="1691"/>
                  </a:lnTo>
                  <a:lnTo>
                    <a:pt x="1333" y="1725"/>
                  </a:lnTo>
                  <a:lnTo>
                    <a:pt x="1269" y="1755"/>
                  </a:lnTo>
                  <a:lnTo>
                    <a:pt x="1201" y="1781"/>
                  </a:lnTo>
                  <a:lnTo>
                    <a:pt x="1133" y="1801"/>
                  </a:lnTo>
                  <a:lnTo>
                    <a:pt x="1062" y="1815"/>
                  </a:lnTo>
                  <a:lnTo>
                    <a:pt x="988" y="1825"/>
                  </a:lnTo>
                  <a:lnTo>
                    <a:pt x="914" y="1828"/>
                  </a:lnTo>
                  <a:lnTo>
                    <a:pt x="837" y="1825"/>
                  </a:lnTo>
                  <a:lnTo>
                    <a:pt x="762" y="1815"/>
                  </a:lnTo>
                  <a:lnTo>
                    <a:pt x="690" y="1800"/>
                  </a:lnTo>
                  <a:lnTo>
                    <a:pt x="619" y="1779"/>
                  </a:lnTo>
                  <a:lnTo>
                    <a:pt x="552" y="1753"/>
                  </a:lnTo>
                  <a:lnTo>
                    <a:pt x="487" y="1722"/>
                  </a:lnTo>
                  <a:lnTo>
                    <a:pt x="425" y="1686"/>
                  </a:lnTo>
                  <a:lnTo>
                    <a:pt x="366" y="1645"/>
                  </a:lnTo>
                  <a:lnTo>
                    <a:pt x="311" y="1600"/>
                  </a:lnTo>
                  <a:lnTo>
                    <a:pt x="259" y="1551"/>
                  </a:lnTo>
                  <a:lnTo>
                    <a:pt x="211" y="1498"/>
                  </a:lnTo>
                  <a:lnTo>
                    <a:pt x="168" y="1441"/>
                  </a:lnTo>
                  <a:lnTo>
                    <a:pt x="129" y="1381"/>
                  </a:lnTo>
                  <a:lnTo>
                    <a:pt x="94" y="1318"/>
                  </a:lnTo>
                  <a:lnTo>
                    <a:pt x="65" y="1252"/>
                  </a:lnTo>
                  <a:lnTo>
                    <a:pt x="44" y="1191"/>
                  </a:lnTo>
                  <a:lnTo>
                    <a:pt x="26" y="1129"/>
                  </a:lnTo>
                  <a:lnTo>
                    <a:pt x="13" y="1065"/>
                  </a:lnTo>
                  <a:lnTo>
                    <a:pt x="4" y="1000"/>
                  </a:lnTo>
                  <a:lnTo>
                    <a:pt x="1" y="932"/>
                  </a:lnTo>
                  <a:lnTo>
                    <a:pt x="0" y="914"/>
                  </a:lnTo>
                  <a:lnTo>
                    <a:pt x="3" y="841"/>
                  </a:lnTo>
                  <a:lnTo>
                    <a:pt x="11" y="771"/>
                  </a:lnTo>
                  <a:lnTo>
                    <a:pt x="25" y="702"/>
                  </a:lnTo>
                  <a:lnTo>
                    <a:pt x="44" y="636"/>
                  </a:lnTo>
                  <a:lnTo>
                    <a:pt x="66" y="572"/>
                  </a:lnTo>
                  <a:lnTo>
                    <a:pt x="94" y="510"/>
                  </a:lnTo>
                  <a:lnTo>
                    <a:pt x="126" y="449"/>
                  </a:lnTo>
                  <a:lnTo>
                    <a:pt x="163" y="392"/>
                  </a:lnTo>
                  <a:lnTo>
                    <a:pt x="203" y="339"/>
                  </a:lnTo>
                  <a:lnTo>
                    <a:pt x="248" y="288"/>
                  </a:lnTo>
                  <a:lnTo>
                    <a:pt x="291" y="245"/>
                  </a:lnTo>
                  <a:lnTo>
                    <a:pt x="337" y="205"/>
                  </a:lnTo>
                  <a:lnTo>
                    <a:pt x="385" y="168"/>
                  </a:lnTo>
                  <a:lnTo>
                    <a:pt x="437" y="134"/>
                  </a:lnTo>
                  <a:lnTo>
                    <a:pt x="490" y="103"/>
                  </a:lnTo>
                  <a:lnTo>
                    <a:pt x="555" y="73"/>
                  </a:lnTo>
                  <a:lnTo>
                    <a:pt x="623" y="47"/>
                  </a:lnTo>
                  <a:lnTo>
                    <a:pt x="692" y="27"/>
                  </a:lnTo>
                  <a:lnTo>
                    <a:pt x="763" y="12"/>
                  </a:lnTo>
                  <a:lnTo>
                    <a:pt x="838" y="3"/>
                  </a:lnTo>
                  <a:lnTo>
                    <a:pt x="914" y="0"/>
                  </a:lnTo>
                  <a:close/>
                </a:path>
              </a:pathLst>
            </a:custGeom>
            <a:grp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grpSp>
      <p:grpSp>
        <p:nvGrpSpPr>
          <p:cNvPr id="40" name="Group 156"/>
          <p:cNvGrpSpPr/>
          <p:nvPr/>
        </p:nvGrpSpPr>
        <p:grpSpPr>
          <a:xfrm>
            <a:off x="5198723" y="4994191"/>
            <a:ext cx="179177" cy="259109"/>
            <a:chOff x="-1103313" y="2519363"/>
            <a:chExt cx="414338" cy="598488"/>
          </a:xfrm>
        </p:grpSpPr>
        <p:sp>
          <p:nvSpPr>
            <p:cNvPr id="41" name="Freeform 91"/>
            <p:cNvSpPr>
              <a:spLocks noEditPoints="1"/>
            </p:cNvSpPr>
            <p:nvPr/>
          </p:nvSpPr>
          <p:spPr bwMode="auto">
            <a:xfrm>
              <a:off x="-1103313" y="2519363"/>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42" name="Freeform 92"/>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43" name="Freeform 93"/>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44" name="Freeform 94"/>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45" name="Freeform 95"/>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46" name="Freeform 96"/>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47" name="Freeform 97"/>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grpSp>
      <p:sp>
        <p:nvSpPr>
          <p:cNvPr id="48" name="Freeform 102"/>
          <p:cNvSpPr>
            <a:spLocks noEditPoints="1"/>
          </p:cNvSpPr>
          <p:nvPr/>
        </p:nvSpPr>
        <p:spPr bwMode="auto">
          <a:xfrm>
            <a:off x="3337014" y="4422281"/>
            <a:ext cx="325879" cy="366551"/>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grpSp>
        <p:nvGrpSpPr>
          <p:cNvPr id="49" name="Group 188"/>
          <p:cNvGrpSpPr/>
          <p:nvPr/>
        </p:nvGrpSpPr>
        <p:grpSpPr>
          <a:xfrm>
            <a:off x="4112817" y="5249241"/>
            <a:ext cx="272463" cy="274025"/>
            <a:chOff x="-2292350" y="3246438"/>
            <a:chExt cx="2082800" cy="2092325"/>
          </a:xfrm>
          <a:solidFill>
            <a:schemeClr val="tx1"/>
          </a:solidFill>
        </p:grpSpPr>
        <p:sp>
          <p:nvSpPr>
            <p:cNvPr id="50" name="Freeform 125"/>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51" name="Freeform 126"/>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sp>
          <p:nvSpPr>
            <p:cNvPr id="52" name="Freeform 127"/>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84447" tIns="42223" rIns="84447" bIns="42223" numCol="1" anchor="t" anchorCtr="0" compatLnSpc="1">
              <a:prstTxWarp prst="textNoShape">
                <a:avLst/>
              </a:prstTxWarp>
            </a:bodyPr>
            <a:lstStyle/>
            <a:p>
              <a:endParaRPr lang="en-US" sz="1662">
                <a:solidFill>
                  <a:srgbClr val="13294B"/>
                </a:solidFill>
              </a:endParaRPr>
            </a:p>
          </p:txBody>
        </p:sp>
      </p:grpSp>
      <p:sp>
        <p:nvSpPr>
          <p:cNvPr id="53" name="TextBox 177"/>
          <p:cNvSpPr txBox="1"/>
          <p:nvPr/>
        </p:nvSpPr>
        <p:spPr>
          <a:xfrm>
            <a:off x="4623509" y="6019360"/>
            <a:ext cx="873805" cy="547201"/>
          </a:xfrm>
          <a:prstGeom prst="rect">
            <a:avLst/>
          </a:prstGeom>
          <a:noFill/>
        </p:spPr>
        <p:txBody>
          <a:bodyPr wrap="square" rtlCol="0">
            <a:spAutoFit/>
          </a:bodyPr>
          <a:lstStyle/>
          <a:p>
            <a:pPr algn="ctr"/>
            <a:r>
              <a:rPr lang="en-US" sz="1478" kern="0" dirty="0">
                <a:solidFill>
                  <a:srgbClr val="13294B"/>
                </a:solidFill>
                <a:latin typeface="+mj-lt"/>
                <a:cs typeface="Arial" panose="020B0604020202020204" pitchFamily="34" charset="0"/>
              </a:rPr>
              <a:t>ID</a:t>
            </a:r>
          </a:p>
          <a:p>
            <a:pPr algn="ctr"/>
            <a:r>
              <a:rPr lang="en-US" sz="1478" kern="0" dirty="0">
                <a:solidFill>
                  <a:srgbClr val="13294B"/>
                </a:solidFill>
                <a:latin typeface="+mj-lt"/>
                <a:cs typeface="Arial" panose="020B0604020202020204" pitchFamily="34" charset="0"/>
              </a:rPr>
              <a:t>online</a:t>
            </a:r>
            <a:endParaRPr lang="en-US" sz="1478" dirty="0">
              <a:solidFill>
                <a:srgbClr val="13294B"/>
              </a:solidFill>
              <a:latin typeface="+mj-lt"/>
              <a:cs typeface="Arial" panose="020B0604020202020204" pitchFamily="34" charset="0"/>
            </a:endParaRPr>
          </a:p>
        </p:txBody>
      </p:sp>
      <p:sp>
        <p:nvSpPr>
          <p:cNvPr id="54" name="Rectangle 180"/>
          <p:cNvSpPr/>
          <p:nvPr/>
        </p:nvSpPr>
        <p:spPr>
          <a:xfrm>
            <a:off x="3752294" y="4055161"/>
            <a:ext cx="1577856" cy="603883"/>
          </a:xfrm>
          <a:prstGeom prst="rect">
            <a:avLst/>
          </a:prstGeom>
        </p:spPr>
        <p:txBody>
          <a:bodyPr wrap="square">
            <a:spAutoFit/>
          </a:bodyPr>
          <a:lstStyle/>
          <a:p>
            <a:pPr lvl="0" algn="ctr"/>
            <a:r>
              <a:rPr lang="it-IT" sz="1662" b="1" kern="0" dirty="0">
                <a:ln w="10541" cmpd="sng">
                  <a:solidFill>
                    <a:srgbClr val="7D7D7D">
                      <a:tint val="100000"/>
                      <a:shade val="100000"/>
                      <a:satMod val="110000"/>
                    </a:srgbClr>
                  </a:solidFill>
                  <a:prstDash val="solid"/>
                </a:ln>
                <a:solidFill>
                  <a:srgbClr val="13294B"/>
                </a:solidFill>
                <a:cs typeface="Arial" panose="020B0604020202020204" pitchFamily="34" charset="0"/>
              </a:rPr>
              <a:t>DATO</a:t>
            </a:r>
          </a:p>
          <a:p>
            <a:pPr lvl="0" algn="ctr"/>
            <a:r>
              <a:rPr lang="it-IT" sz="1662" b="1" kern="0" dirty="0">
                <a:ln w="10541" cmpd="sng">
                  <a:solidFill>
                    <a:srgbClr val="7D7D7D">
                      <a:tint val="100000"/>
                      <a:shade val="100000"/>
                      <a:satMod val="110000"/>
                    </a:srgbClr>
                  </a:solidFill>
                  <a:prstDash val="solid"/>
                </a:ln>
                <a:solidFill>
                  <a:srgbClr val="13294B"/>
                </a:solidFill>
                <a:cs typeface="Arial" panose="020B0604020202020204" pitchFamily="34" charset="0"/>
              </a:rPr>
              <a:t>PERSONALE</a:t>
            </a:r>
            <a:endParaRPr lang="en-US" sz="1662" b="1" dirty="0">
              <a:ln w="10541" cmpd="sng">
                <a:solidFill>
                  <a:srgbClr val="7D7D7D">
                    <a:tint val="100000"/>
                    <a:shade val="100000"/>
                    <a:satMod val="110000"/>
                  </a:srgbClr>
                </a:solidFill>
                <a:prstDash val="solid"/>
              </a:ln>
              <a:solidFill>
                <a:srgbClr val="13294B"/>
              </a:solidFill>
            </a:endParaRPr>
          </a:p>
        </p:txBody>
      </p:sp>
      <p:sp>
        <p:nvSpPr>
          <p:cNvPr id="55" name="Rectangle 183"/>
          <p:cNvSpPr/>
          <p:nvPr/>
        </p:nvSpPr>
        <p:spPr>
          <a:xfrm>
            <a:off x="488349" y="2653891"/>
            <a:ext cx="2231551" cy="1456937"/>
          </a:xfrm>
          <a:prstGeom prst="rect">
            <a:avLst/>
          </a:prstGeom>
        </p:spPr>
        <p:txBody>
          <a:bodyPr wrap="square">
            <a:spAutoFit/>
          </a:bodyPr>
          <a:lstStyle/>
          <a:p>
            <a:pPr algn="ctr">
              <a:spcAft>
                <a:spcPts val="554"/>
              </a:spcAft>
            </a:pPr>
            <a:r>
              <a:rPr lang="it-IT" sz="1478" kern="0" dirty="0">
                <a:solidFill>
                  <a:srgbClr val="13294B"/>
                </a:solidFill>
                <a:latin typeface="+mj-lt"/>
                <a:cs typeface="Arial" panose="020B0604020202020204" pitchFamily="34" charset="0"/>
              </a:rPr>
              <a:t>Qualsiasi informazione concernente una persona fisica identificata o identificabile, l'"interessato"</a:t>
            </a:r>
            <a:endParaRPr lang="en-US" sz="1478" kern="0" dirty="0">
              <a:solidFill>
                <a:srgbClr val="13294B"/>
              </a:solidFill>
              <a:latin typeface="+mj-lt"/>
              <a:cs typeface="Arial" panose="020B0604020202020204" pitchFamily="34" charset="0"/>
            </a:endParaRPr>
          </a:p>
        </p:txBody>
      </p:sp>
      <p:sp>
        <p:nvSpPr>
          <p:cNvPr id="56" name="Rectangle 184"/>
          <p:cNvSpPr/>
          <p:nvPr/>
        </p:nvSpPr>
        <p:spPr>
          <a:xfrm>
            <a:off x="6402891" y="2613266"/>
            <a:ext cx="2134198" cy="1229504"/>
          </a:xfrm>
          <a:prstGeom prst="rect">
            <a:avLst/>
          </a:prstGeom>
        </p:spPr>
        <p:txBody>
          <a:bodyPr wrap="square">
            <a:spAutoFit/>
          </a:bodyPr>
          <a:lstStyle/>
          <a:p>
            <a:pPr algn="ctr"/>
            <a:r>
              <a:rPr lang="it-IT" sz="1478" kern="0" dirty="0">
                <a:solidFill>
                  <a:srgbClr val="13294B"/>
                </a:solidFill>
                <a:latin typeface="+mj-lt"/>
                <a:cs typeface="Arial" panose="020B0604020202020204" pitchFamily="34" charset="0"/>
              </a:rPr>
              <a:t>Qualsiasi informazione</a:t>
            </a:r>
          </a:p>
          <a:p>
            <a:pPr algn="ctr"/>
            <a:r>
              <a:rPr lang="it-IT" sz="1478" kern="0" dirty="0">
                <a:solidFill>
                  <a:srgbClr val="13294B"/>
                </a:solidFill>
                <a:latin typeface="+mj-lt"/>
                <a:cs typeface="Arial" panose="020B0604020202020204" pitchFamily="34" charset="0"/>
              </a:rPr>
              <a:t>riconducibile ad una persona, alla sua vita privata, professionale o pubblica</a:t>
            </a:r>
            <a:endParaRPr lang="en-US" sz="1478" kern="0" dirty="0">
              <a:solidFill>
                <a:srgbClr val="13294B"/>
              </a:solidFill>
              <a:latin typeface="+mj-lt"/>
              <a:cs typeface="Arial" panose="020B0604020202020204" pitchFamily="34" charset="0"/>
            </a:endParaRPr>
          </a:p>
        </p:txBody>
      </p:sp>
      <p:grpSp>
        <p:nvGrpSpPr>
          <p:cNvPr id="57" name="Group 195"/>
          <p:cNvGrpSpPr>
            <a:grpSpLocks noChangeAspect="1"/>
          </p:cNvGrpSpPr>
          <p:nvPr/>
        </p:nvGrpSpPr>
        <p:grpSpPr>
          <a:xfrm>
            <a:off x="4632005" y="5255089"/>
            <a:ext cx="338066" cy="253340"/>
            <a:chOff x="5942013" y="3200400"/>
            <a:chExt cx="2559050" cy="1917701"/>
          </a:xfrm>
        </p:grpSpPr>
        <p:sp>
          <p:nvSpPr>
            <p:cNvPr id="58" name="Rectangle 5"/>
            <p:cNvSpPr>
              <a:spLocks noChangeArrowheads="1"/>
            </p:cNvSpPr>
            <p:nvPr/>
          </p:nvSpPr>
          <p:spPr bwMode="auto">
            <a:xfrm>
              <a:off x="5997575" y="3255964"/>
              <a:ext cx="2449512" cy="1429810"/>
            </a:xfrm>
            <a:prstGeom prst="rect">
              <a:avLst/>
            </a:prstGeom>
            <a:solidFill>
              <a:srgbClr val="FFFFFF">
                <a:lumMod val="95000"/>
              </a:srgbClr>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grpSp>
          <p:nvGrpSpPr>
            <p:cNvPr id="59" name="Group 38"/>
            <p:cNvGrpSpPr/>
            <p:nvPr/>
          </p:nvGrpSpPr>
          <p:grpSpPr>
            <a:xfrm>
              <a:off x="5942013" y="3200400"/>
              <a:ext cx="2559050" cy="1917701"/>
              <a:chOff x="5942013" y="3200400"/>
              <a:chExt cx="2559050" cy="1917701"/>
            </a:xfrm>
          </p:grpSpPr>
          <p:sp>
            <p:nvSpPr>
              <p:cNvPr id="65" name="Freeform 6"/>
              <p:cNvSpPr>
                <a:spLocks noEditPoints="1"/>
              </p:cNvSpPr>
              <p:nvPr/>
            </p:nvSpPr>
            <p:spPr bwMode="auto">
              <a:xfrm>
                <a:off x="5942013" y="3200400"/>
                <a:ext cx="2559050" cy="1917701"/>
              </a:xfrm>
              <a:custGeom>
                <a:avLst/>
                <a:gdLst>
                  <a:gd name="T0" fmla="*/ 1184 w 1199"/>
                  <a:gd name="T1" fmla="*/ 0 h 898"/>
                  <a:gd name="T2" fmla="*/ 451 w 1199"/>
                  <a:gd name="T3" fmla="*/ 0 h 898"/>
                  <a:gd name="T4" fmla="*/ 351 w 1199"/>
                  <a:gd name="T5" fmla="*/ 0 h 898"/>
                  <a:gd name="T6" fmla="*/ 307 w 1199"/>
                  <a:gd name="T7" fmla="*/ 0 h 898"/>
                  <a:gd name="T8" fmla="*/ 179 w 1199"/>
                  <a:gd name="T9" fmla="*/ 0 h 898"/>
                  <a:gd name="T10" fmla="*/ 15 w 1199"/>
                  <a:gd name="T11" fmla="*/ 0 h 898"/>
                  <a:gd name="T12" fmla="*/ 0 w 1199"/>
                  <a:gd name="T13" fmla="*/ 15 h 898"/>
                  <a:gd name="T14" fmla="*/ 0 w 1199"/>
                  <a:gd name="T15" fmla="*/ 762 h 898"/>
                  <a:gd name="T16" fmla="*/ 15 w 1199"/>
                  <a:gd name="T17" fmla="*/ 777 h 898"/>
                  <a:gd name="T18" fmla="*/ 556 w 1199"/>
                  <a:gd name="T19" fmla="*/ 777 h 898"/>
                  <a:gd name="T20" fmla="*/ 556 w 1199"/>
                  <a:gd name="T21" fmla="*/ 866 h 898"/>
                  <a:gd name="T22" fmla="*/ 382 w 1199"/>
                  <a:gd name="T23" fmla="*/ 866 h 898"/>
                  <a:gd name="T24" fmla="*/ 382 w 1199"/>
                  <a:gd name="T25" fmla="*/ 898 h 898"/>
                  <a:gd name="T26" fmla="*/ 817 w 1199"/>
                  <a:gd name="T27" fmla="*/ 898 h 898"/>
                  <a:gd name="T28" fmla="*/ 817 w 1199"/>
                  <a:gd name="T29" fmla="*/ 866 h 898"/>
                  <a:gd name="T30" fmla="*/ 643 w 1199"/>
                  <a:gd name="T31" fmla="*/ 866 h 898"/>
                  <a:gd name="T32" fmla="*/ 643 w 1199"/>
                  <a:gd name="T33" fmla="*/ 777 h 898"/>
                  <a:gd name="T34" fmla="*/ 1184 w 1199"/>
                  <a:gd name="T35" fmla="*/ 777 h 898"/>
                  <a:gd name="T36" fmla="*/ 1199 w 1199"/>
                  <a:gd name="T37" fmla="*/ 762 h 898"/>
                  <a:gd name="T38" fmla="*/ 1199 w 1199"/>
                  <a:gd name="T39" fmla="*/ 15 h 898"/>
                  <a:gd name="T40" fmla="*/ 1184 w 1199"/>
                  <a:gd name="T41" fmla="*/ 0 h 898"/>
                  <a:gd name="T42" fmla="*/ 1152 w 1199"/>
                  <a:gd name="T43" fmla="*/ 442 h 898"/>
                  <a:gd name="T44" fmla="*/ 1152 w 1199"/>
                  <a:gd name="T45" fmla="*/ 726 h 898"/>
                  <a:gd name="T46" fmla="*/ 47 w 1199"/>
                  <a:gd name="T47" fmla="*/ 726 h 898"/>
                  <a:gd name="T48" fmla="*/ 47 w 1199"/>
                  <a:gd name="T49" fmla="*/ 570 h 898"/>
                  <a:gd name="T50" fmla="*/ 47 w 1199"/>
                  <a:gd name="T51" fmla="*/ 51 h 898"/>
                  <a:gd name="T52" fmla="*/ 179 w 1199"/>
                  <a:gd name="T53" fmla="*/ 51 h 898"/>
                  <a:gd name="T54" fmla="*/ 309 w 1199"/>
                  <a:gd name="T55" fmla="*/ 51 h 898"/>
                  <a:gd name="T56" fmla="*/ 354 w 1199"/>
                  <a:gd name="T57" fmla="*/ 51 h 898"/>
                  <a:gd name="T58" fmla="*/ 451 w 1199"/>
                  <a:gd name="T59" fmla="*/ 51 h 898"/>
                  <a:gd name="T60" fmla="*/ 1152 w 1199"/>
                  <a:gd name="T61" fmla="*/ 51 h 898"/>
                  <a:gd name="T62" fmla="*/ 1152 w 1199"/>
                  <a:gd name="T63" fmla="*/ 442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9" h="898">
                    <a:moveTo>
                      <a:pt x="1184" y="0"/>
                    </a:moveTo>
                    <a:cubicBezTo>
                      <a:pt x="451" y="0"/>
                      <a:pt x="451" y="0"/>
                      <a:pt x="451" y="0"/>
                    </a:cubicBezTo>
                    <a:cubicBezTo>
                      <a:pt x="351" y="0"/>
                      <a:pt x="351" y="0"/>
                      <a:pt x="351" y="0"/>
                    </a:cubicBezTo>
                    <a:cubicBezTo>
                      <a:pt x="307" y="0"/>
                      <a:pt x="307" y="0"/>
                      <a:pt x="307" y="0"/>
                    </a:cubicBezTo>
                    <a:cubicBezTo>
                      <a:pt x="179" y="0"/>
                      <a:pt x="179" y="0"/>
                      <a:pt x="179" y="0"/>
                    </a:cubicBezTo>
                    <a:cubicBezTo>
                      <a:pt x="15" y="0"/>
                      <a:pt x="15" y="0"/>
                      <a:pt x="15" y="0"/>
                    </a:cubicBezTo>
                    <a:cubicBezTo>
                      <a:pt x="7" y="0"/>
                      <a:pt x="0" y="7"/>
                      <a:pt x="0" y="15"/>
                    </a:cubicBezTo>
                    <a:cubicBezTo>
                      <a:pt x="0" y="762"/>
                      <a:pt x="0" y="762"/>
                      <a:pt x="0" y="762"/>
                    </a:cubicBezTo>
                    <a:cubicBezTo>
                      <a:pt x="0" y="770"/>
                      <a:pt x="7" y="777"/>
                      <a:pt x="15" y="777"/>
                    </a:cubicBezTo>
                    <a:cubicBezTo>
                      <a:pt x="556" y="777"/>
                      <a:pt x="556" y="777"/>
                      <a:pt x="556" y="777"/>
                    </a:cubicBezTo>
                    <a:cubicBezTo>
                      <a:pt x="556" y="866"/>
                      <a:pt x="556" y="866"/>
                      <a:pt x="556" y="866"/>
                    </a:cubicBezTo>
                    <a:cubicBezTo>
                      <a:pt x="382" y="866"/>
                      <a:pt x="382" y="866"/>
                      <a:pt x="382" y="866"/>
                    </a:cubicBezTo>
                    <a:cubicBezTo>
                      <a:pt x="382" y="898"/>
                      <a:pt x="382" y="898"/>
                      <a:pt x="382" y="898"/>
                    </a:cubicBezTo>
                    <a:cubicBezTo>
                      <a:pt x="817" y="898"/>
                      <a:pt x="817" y="898"/>
                      <a:pt x="817" y="898"/>
                    </a:cubicBezTo>
                    <a:cubicBezTo>
                      <a:pt x="817" y="866"/>
                      <a:pt x="817" y="866"/>
                      <a:pt x="817" y="866"/>
                    </a:cubicBezTo>
                    <a:cubicBezTo>
                      <a:pt x="643" y="866"/>
                      <a:pt x="643" y="866"/>
                      <a:pt x="643" y="866"/>
                    </a:cubicBezTo>
                    <a:cubicBezTo>
                      <a:pt x="643" y="777"/>
                      <a:pt x="643" y="777"/>
                      <a:pt x="643" y="777"/>
                    </a:cubicBezTo>
                    <a:cubicBezTo>
                      <a:pt x="1184" y="777"/>
                      <a:pt x="1184" y="777"/>
                      <a:pt x="1184" y="777"/>
                    </a:cubicBezTo>
                    <a:cubicBezTo>
                      <a:pt x="1192" y="777"/>
                      <a:pt x="1199" y="770"/>
                      <a:pt x="1199" y="762"/>
                    </a:cubicBezTo>
                    <a:cubicBezTo>
                      <a:pt x="1199" y="15"/>
                      <a:pt x="1199" y="15"/>
                      <a:pt x="1199" y="15"/>
                    </a:cubicBezTo>
                    <a:cubicBezTo>
                      <a:pt x="1199" y="7"/>
                      <a:pt x="1192" y="0"/>
                      <a:pt x="1184" y="0"/>
                    </a:cubicBezTo>
                    <a:close/>
                    <a:moveTo>
                      <a:pt x="1152" y="442"/>
                    </a:moveTo>
                    <a:cubicBezTo>
                      <a:pt x="1152" y="726"/>
                      <a:pt x="1152" y="726"/>
                      <a:pt x="1152" y="726"/>
                    </a:cubicBezTo>
                    <a:cubicBezTo>
                      <a:pt x="47" y="726"/>
                      <a:pt x="47" y="726"/>
                      <a:pt x="47" y="726"/>
                    </a:cubicBezTo>
                    <a:cubicBezTo>
                      <a:pt x="47" y="570"/>
                      <a:pt x="47" y="570"/>
                      <a:pt x="47" y="570"/>
                    </a:cubicBezTo>
                    <a:cubicBezTo>
                      <a:pt x="47" y="51"/>
                      <a:pt x="47" y="51"/>
                      <a:pt x="47" y="51"/>
                    </a:cubicBezTo>
                    <a:cubicBezTo>
                      <a:pt x="179" y="51"/>
                      <a:pt x="179" y="51"/>
                      <a:pt x="179" y="51"/>
                    </a:cubicBezTo>
                    <a:cubicBezTo>
                      <a:pt x="309" y="51"/>
                      <a:pt x="309" y="51"/>
                      <a:pt x="309" y="51"/>
                    </a:cubicBezTo>
                    <a:cubicBezTo>
                      <a:pt x="354" y="51"/>
                      <a:pt x="354" y="51"/>
                      <a:pt x="354" y="51"/>
                    </a:cubicBezTo>
                    <a:cubicBezTo>
                      <a:pt x="451" y="51"/>
                      <a:pt x="451" y="51"/>
                      <a:pt x="451" y="51"/>
                    </a:cubicBezTo>
                    <a:cubicBezTo>
                      <a:pt x="1152" y="51"/>
                      <a:pt x="1152" y="51"/>
                      <a:pt x="1152" y="51"/>
                    </a:cubicBezTo>
                    <a:lnTo>
                      <a:pt x="1152" y="442"/>
                    </a:lnTo>
                    <a:close/>
                  </a:path>
                </a:pathLst>
              </a:custGeom>
              <a:solidFill>
                <a:schemeClr val="tx1"/>
              </a:solidFill>
              <a:ln>
                <a:noFill/>
              </a:ln>
            </p:spPr>
            <p:txBody>
              <a:bodyPr vert="horz" wrap="square" lIns="84447" tIns="42223" rIns="84447" bIns="42223" numCol="1" anchor="t" anchorCtr="0" compatLnSpc="1">
                <a:prstTxWarp prst="textNoShape">
                  <a:avLst/>
                </a:prstTxWarp>
              </a:bodyPr>
              <a:lstStyle/>
              <a:p>
                <a:pPr defTabSz="844448">
                  <a:defRPr/>
                </a:pPr>
                <a:endParaRPr lang="en-US" sz="1662" kern="0">
                  <a:solidFill>
                    <a:srgbClr val="13294B"/>
                  </a:solidFill>
                </a:endParaRPr>
              </a:p>
            </p:txBody>
          </p:sp>
          <p:sp>
            <p:nvSpPr>
              <p:cNvPr id="66" name="Rectangle 204"/>
              <p:cNvSpPr/>
              <p:nvPr/>
            </p:nvSpPr>
            <p:spPr>
              <a:xfrm>
                <a:off x="6018212" y="4677346"/>
                <a:ext cx="2438400" cy="123254"/>
              </a:xfrm>
              <a:prstGeom prst="rect">
                <a:avLst/>
              </a:prstGeom>
              <a:solidFill>
                <a:schemeClr val="tx1"/>
              </a:solidFill>
              <a:ln w="25400" cap="flat" cmpd="sng" algn="ctr">
                <a:noFill/>
                <a:prstDash val="solid"/>
              </a:ln>
              <a:effectLst/>
            </p:spPr>
            <p:txBody>
              <a:bodyPr rtlCol="0" anchor="ctr"/>
              <a:lstStyle/>
              <a:p>
                <a:pPr algn="ctr" defTabSz="844448">
                  <a:defRPr/>
                </a:pPr>
                <a:endParaRPr lang="en-US" sz="1662" kern="0">
                  <a:solidFill>
                    <a:srgbClr val="13294B"/>
                  </a:solidFill>
                  <a:latin typeface="Calibri"/>
                </a:endParaRPr>
              </a:p>
            </p:txBody>
          </p:sp>
        </p:grpSp>
        <p:sp>
          <p:nvSpPr>
            <p:cNvPr id="60" name="Rectangle 198"/>
            <p:cNvSpPr/>
            <p:nvPr/>
          </p:nvSpPr>
          <p:spPr>
            <a:xfrm>
              <a:off x="6109687" y="3381103"/>
              <a:ext cx="2224416" cy="381000"/>
            </a:xfrm>
            <a:prstGeom prst="rect">
              <a:avLst/>
            </a:prstGeom>
            <a:solidFill>
              <a:schemeClr val="tx1"/>
            </a:solidFill>
            <a:ln w="25400" cap="flat" cmpd="sng" algn="ctr">
              <a:noFill/>
              <a:prstDash val="solid"/>
            </a:ln>
            <a:effectLst/>
          </p:spPr>
          <p:txBody>
            <a:bodyPr rtlCol="0" anchor="ctr"/>
            <a:lstStyle/>
            <a:p>
              <a:pPr algn="ctr" defTabSz="844448">
                <a:defRPr/>
              </a:pPr>
              <a:endParaRPr lang="en-US" sz="1662" kern="0">
                <a:solidFill>
                  <a:srgbClr val="13294B"/>
                </a:solidFill>
                <a:latin typeface="Calibri"/>
              </a:endParaRPr>
            </a:p>
          </p:txBody>
        </p:sp>
        <p:grpSp>
          <p:nvGrpSpPr>
            <p:cNvPr id="61" name="Group 43"/>
            <p:cNvGrpSpPr/>
            <p:nvPr/>
          </p:nvGrpSpPr>
          <p:grpSpPr>
            <a:xfrm>
              <a:off x="7879091" y="4742609"/>
              <a:ext cx="521368" cy="45719"/>
              <a:chOff x="7770812" y="4724400"/>
              <a:chExt cx="521368" cy="76200"/>
            </a:xfrm>
          </p:grpSpPr>
          <p:sp>
            <p:nvSpPr>
              <p:cNvPr id="62" name="Rectangle 200"/>
              <p:cNvSpPr/>
              <p:nvPr/>
            </p:nvSpPr>
            <p:spPr>
              <a:xfrm>
                <a:off x="7770812" y="4724400"/>
                <a:ext cx="152400" cy="76200"/>
              </a:xfrm>
              <a:prstGeom prst="rect">
                <a:avLst/>
              </a:prstGeom>
              <a:solidFill>
                <a:schemeClr val="bg1">
                  <a:lumMod val="95000"/>
                </a:schemeClr>
              </a:solidFill>
              <a:ln w="25400" cap="flat" cmpd="sng" algn="ctr">
                <a:noFill/>
                <a:prstDash val="solid"/>
              </a:ln>
              <a:effectLst/>
            </p:spPr>
            <p:txBody>
              <a:bodyPr rtlCol="0" anchor="ctr"/>
              <a:lstStyle/>
              <a:p>
                <a:pPr algn="ctr" defTabSz="844448">
                  <a:defRPr/>
                </a:pPr>
                <a:endParaRPr lang="en-US" sz="1662" kern="0">
                  <a:solidFill>
                    <a:srgbClr val="13294B"/>
                  </a:solidFill>
                  <a:latin typeface="Calibri"/>
                </a:endParaRPr>
              </a:p>
            </p:txBody>
          </p:sp>
          <p:sp>
            <p:nvSpPr>
              <p:cNvPr id="63" name="Rectangle 201"/>
              <p:cNvSpPr/>
              <p:nvPr/>
            </p:nvSpPr>
            <p:spPr>
              <a:xfrm>
                <a:off x="7955296" y="4724400"/>
                <a:ext cx="152400" cy="76200"/>
              </a:xfrm>
              <a:prstGeom prst="rect">
                <a:avLst/>
              </a:prstGeom>
              <a:solidFill>
                <a:schemeClr val="bg1">
                  <a:lumMod val="95000"/>
                </a:schemeClr>
              </a:solidFill>
              <a:ln w="25400" cap="flat" cmpd="sng" algn="ctr">
                <a:noFill/>
                <a:prstDash val="solid"/>
              </a:ln>
              <a:effectLst/>
            </p:spPr>
            <p:txBody>
              <a:bodyPr rtlCol="0" anchor="ctr"/>
              <a:lstStyle/>
              <a:p>
                <a:pPr algn="ctr" defTabSz="844448">
                  <a:defRPr/>
                </a:pPr>
                <a:endParaRPr lang="en-US" sz="1662" kern="0">
                  <a:solidFill>
                    <a:srgbClr val="13294B"/>
                  </a:solidFill>
                  <a:latin typeface="Calibri"/>
                </a:endParaRPr>
              </a:p>
            </p:txBody>
          </p:sp>
          <p:sp>
            <p:nvSpPr>
              <p:cNvPr id="64" name="Rectangle 202"/>
              <p:cNvSpPr/>
              <p:nvPr/>
            </p:nvSpPr>
            <p:spPr>
              <a:xfrm>
                <a:off x="8139780" y="4724400"/>
                <a:ext cx="152400" cy="76200"/>
              </a:xfrm>
              <a:prstGeom prst="rect">
                <a:avLst/>
              </a:prstGeom>
              <a:solidFill>
                <a:schemeClr val="bg1">
                  <a:lumMod val="95000"/>
                </a:schemeClr>
              </a:solidFill>
              <a:ln w="25400" cap="flat" cmpd="sng" algn="ctr">
                <a:noFill/>
                <a:prstDash val="solid"/>
              </a:ln>
              <a:effectLst/>
            </p:spPr>
            <p:txBody>
              <a:bodyPr rtlCol="0" anchor="ctr"/>
              <a:lstStyle/>
              <a:p>
                <a:pPr algn="ctr" defTabSz="844448">
                  <a:defRPr/>
                </a:pPr>
                <a:endParaRPr lang="en-US" sz="1662" kern="0">
                  <a:solidFill>
                    <a:srgbClr val="13294B"/>
                  </a:solidFill>
                  <a:latin typeface="Calibri"/>
                </a:endParaRPr>
              </a:p>
            </p:txBody>
          </p:sp>
        </p:grpSp>
      </p:grpSp>
      <p:sp>
        <p:nvSpPr>
          <p:cNvPr id="67" name="TextBox 207"/>
          <p:cNvSpPr txBox="1"/>
          <p:nvPr/>
        </p:nvSpPr>
        <p:spPr>
          <a:xfrm>
            <a:off x="5974792" y="4492653"/>
            <a:ext cx="2222089" cy="774636"/>
          </a:xfrm>
          <a:prstGeom prst="rect">
            <a:avLst/>
          </a:prstGeom>
          <a:noFill/>
        </p:spPr>
        <p:txBody>
          <a:bodyPr wrap="square" rtlCol="0">
            <a:spAutoFit/>
          </a:bodyPr>
          <a:lstStyle/>
          <a:p>
            <a:pPr algn="ctr"/>
            <a:r>
              <a:rPr lang="it-IT" sz="1478" kern="0" dirty="0">
                <a:solidFill>
                  <a:srgbClr val="13294B"/>
                </a:solidFill>
                <a:latin typeface="+mj-lt"/>
                <a:cs typeface="Arial" panose="020B0604020202020204" pitchFamily="34" charset="0"/>
              </a:rPr>
              <a:t>elementi caratteristici dell’identità economica, culturale o sociale </a:t>
            </a:r>
            <a:endParaRPr lang="en-US" sz="1478" dirty="0">
              <a:solidFill>
                <a:srgbClr val="13294B"/>
              </a:solidFill>
              <a:latin typeface="+mj-lt"/>
              <a:cs typeface="Arial" panose="020B0604020202020204" pitchFamily="34" charset="0"/>
            </a:endParaRPr>
          </a:p>
        </p:txBody>
      </p:sp>
    </p:spTree>
    <p:extLst>
      <p:ext uri="{BB962C8B-B14F-4D97-AF65-F5344CB8AC3E}">
        <p14:creationId xmlns:p14="http://schemas.microsoft.com/office/powerpoint/2010/main" val="1423236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Natura dei Dati</a:t>
            </a:r>
          </a:p>
        </p:txBody>
      </p:sp>
      <p:sp>
        <p:nvSpPr>
          <p:cNvPr id="4" name="Text Placeholder 3"/>
          <p:cNvSpPr txBox="1">
            <a:spLocks/>
          </p:cNvSpPr>
          <p:nvPr/>
        </p:nvSpPr>
        <p:spPr>
          <a:xfrm>
            <a:off x="276225" y="1857165"/>
            <a:ext cx="8683970" cy="3913315"/>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it-IT" sz="2000" b="1" dirty="0">
                <a:solidFill>
                  <a:srgbClr val="13294B"/>
                </a:solidFill>
                <a:uFill>
                  <a:solidFill>
                    <a:srgbClr val="C00000"/>
                  </a:solidFill>
                </a:uFill>
              </a:rPr>
              <a:t>Qualsiasi informazione </a:t>
            </a:r>
            <a:r>
              <a:rPr lang="it-IT" sz="2000" dirty="0">
                <a:solidFill>
                  <a:srgbClr val="13294B"/>
                </a:solidFill>
                <a:uFill>
                  <a:solidFill>
                    <a:srgbClr val="C00000"/>
                  </a:solidFill>
                </a:uFill>
              </a:rPr>
              <a:t>può essere ritenuta un dato personale, </a:t>
            </a:r>
            <a:r>
              <a:rPr lang="it-IT" sz="2000" i="1" dirty="0">
                <a:solidFill>
                  <a:srgbClr val="13294B"/>
                </a:solidFill>
                <a:uFill>
                  <a:solidFill>
                    <a:srgbClr val="C00000"/>
                  </a:solidFill>
                </a:uFill>
              </a:rPr>
              <a:t>a condizione che si riferisca a una persona fisica</a:t>
            </a:r>
            <a:r>
              <a:rPr lang="it-IT" sz="2000" baseline="30000" dirty="0">
                <a:solidFill>
                  <a:srgbClr val="13294B"/>
                </a:solidFill>
                <a:uFill>
                  <a:solidFill>
                    <a:srgbClr val="C00000"/>
                  </a:solidFill>
                </a:uFill>
              </a:rPr>
              <a:t> </a:t>
            </a:r>
            <a:r>
              <a:rPr lang="it-IT" sz="2000" dirty="0">
                <a:solidFill>
                  <a:srgbClr val="3EB1C8"/>
                </a:solidFill>
                <a:uFill>
                  <a:solidFill>
                    <a:srgbClr val="C00000"/>
                  </a:solidFill>
                </a:uFill>
              </a:rPr>
              <a:t>(non deceduta, identificabile)</a:t>
            </a:r>
            <a:r>
              <a:rPr lang="it-IT" sz="2000" dirty="0">
                <a:solidFill>
                  <a:srgbClr val="3EB1C8"/>
                </a:solidFill>
              </a:rPr>
              <a:t>.</a:t>
            </a:r>
            <a:endParaRPr lang="it-IT" sz="2000" dirty="0">
              <a:solidFill>
                <a:srgbClr val="3EB1C8"/>
              </a:solidFill>
              <a:uFill>
                <a:solidFill>
                  <a:srgbClr val="C00000"/>
                </a:solidFill>
              </a:uFill>
            </a:endParaRPr>
          </a:p>
          <a:p>
            <a:pPr>
              <a:lnSpc>
                <a:spcPct val="150000"/>
              </a:lnSpc>
            </a:pPr>
            <a:r>
              <a:rPr lang="it-IT" sz="2000" dirty="0">
                <a:solidFill>
                  <a:srgbClr val="13294B"/>
                </a:solidFill>
                <a:uFill>
                  <a:solidFill>
                    <a:srgbClr val="C00000"/>
                  </a:solidFill>
                </a:uFill>
              </a:rPr>
              <a:t>I dati personali riguardano le </a:t>
            </a:r>
            <a:r>
              <a:rPr lang="it-IT" sz="2000" b="1" dirty="0">
                <a:solidFill>
                  <a:srgbClr val="13294B"/>
                </a:solidFill>
                <a:uFill>
                  <a:solidFill>
                    <a:srgbClr val="C00000"/>
                  </a:solidFill>
                </a:uFill>
              </a:rPr>
              <a:t>informazioni sulla vita privata di una persona</a:t>
            </a:r>
          </a:p>
          <a:p>
            <a:pPr>
              <a:lnSpc>
                <a:spcPct val="150000"/>
              </a:lnSpc>
            </a:pPr>
            <a:r>
              <a:rPr lang="it-IT" sz="2000" dirty="0">
                <a:solidFill>
                  <a:srgbClr val="13294B"/>
                </a:solidFill>
                <a:uFill>
                  <a:solidFill>
                    <a:srgbClr val="C00000"/>
                  </a:solidFill>
                </a:uFill>
              </a:rPr>
              <a:t>nonché quelle sulla sua </a:t>
            </a:r>
            <a:r>
              <a:rPr lang="it-IT" sz="2000" b="1" dirty="0">
                <a:solidFill>
                  <a:srgbClr val="13294B"/>
                </a:solidFill>
                <a:uFill>
                  <a:solidFill>
                    <a:srgbClr val="C00000"/>
                  </a:solidFill>
                </a:uFill>
              </a:rPr>
              <a:t>vita professionale o pubblica</a:t>
            </a:r>
            <a:r>
              <a:rPr lang="it-IT" sz="2000" dirty="0">
                <a:solidFill>
                  <a:srgbClr val="13294B"/>
                </a:solidFill>
                <a:uFill>
                  <a:solidFill>
                    <a:srgbClr val="C00000"/>
                  </a:solidFill>
                </a:uFill>
              </a:rPr>
              <a:t>.</a:t>
            </a:r>
          </a:p>
          <a:p>
            <a:pPr>
              <a:lnSpc>
                <a:spcPct val="150000"/>
              </a:lnSpc>
            </a:pPr>
            <a:r>
              <a:rPr lang="it-IT" sz="2000" dirty="0">
                <a:solidFill>
                  <a:srgbClr val="13294B"/>
                </a:solidFill>
                <a:uFill>
                  <a:solidFill>
                    <a:srgbClr val="C00000"/>
                  </a:solidFill>
                </a:uFill>
              </a:rPr>
              <a:t>I dati riguardano le persone </a:t>
            </a:r>
            <a:r>
              <a:rPr lang="it-IT" sz="2000" b="1" dirty="0">
                <a:solidFill>
                  <a:srgbClr val="13294B"/>
                </a:solidFill>
                <a:uFill>
                  <a:solidFill>
                    <a:srgbClr val="C00000"/>
                  </a:solidFill>
                </a:uFill>
              </a:rPr>
              <a:t>anche quando sono rivelati indirettamente </a:t>
            </a:r>
            <a:r>
              <a:rPr lang="it-IT" sz="2000" dirty="0">
                <a:solidFill>
                  <a:srgbClr val="13294B"/>
                </a:solidFill>
                <a:uFill>
                  <a:solidFill>
                    <a:srgbClr val="C00000"/>
                  </a:solidFill>
                </a:uFill>
              </a:rPr>
              <a:t>dal contenuto delle informazioni su tale persona. </a:t>
            </a:r>
          </a:p>
        </p:txBody>
      </p:sp>
    </p:spTree>
    <p:extLst>
      <p:ext uri="{BB962C8B-B14F-4D97-AF65-F5344CB8AC3E}">
        <p14:creationId xmlns:p14="http://schemas.microsoft.com/office/powerpoint/2010/main" val="1475119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Formato dei Dati</a:t>
            </a:r>
          </a:p>
        </p:txBody>
      </p:sp>
      <p:sp>
        <p:nvSpPr>
          <p:cNvPr id="5" name="Text Placeholder 3"/>
          <p:cNvSpPr txBox="1">
            <a:spLocks/>
          </p:cNvSpPr>
          <p:nvPr/>
        </p:nvSpPr>
        <p:spPr>
          <a:xfrm>
            <a:off x="276225" y="1722254"/>
            <a:ext cx="8683970" cy="4374980"/>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it-IT" sz="2000" dirty="0">
                <a:solidFill>
                  <a:srgbClr val="13294B"/>
                </a:solidFill>
                <a:uFill>
                  <a:solidFill>
                    <a:srgbClr val="C00000"/>
                  </a:solidFill>
                </a:uFill>
              </a:rPr>
              <a:t>La forma in cui i dati personali sono conservati o utilizzati non è rilevante.</a:t>
            </a:r>
          </a:p>
          <a:p>
            <a:pPr>
              <a:lnSpc>
                <a:spcPct val="150000"/>
              </a:lnSpc>
            </a:pPr>
            <a:r>
              <a:rPr lang="it-IT" sz="2000" b="1" dirty="0">
                <a:solidFill>
                  <a:srgbClr val="13294B"/>
                </a:solidFill>
                <a:uFill>
                  <a:solidFill>
                    <a:srgbClr val="C00000"/>
                  </a:solidFill>
                </a:uFill>
              </a:rPr>
              <a:t>comunicazioni</a:t>
            </a:r>
            <a:r>
              <a:rPr lang="it-IT" sz="2000" dirty="0">
                <a:solidFill>
                  <a:srgbClr val="13294B"/>
                </a:solidFill>
                <a:uFill>
                  <a:solidFill>
                    <a:srgbClr val="C00000"/>
                  </a:solidFill>
                </a:uFill>
              </a:rPr>
              <a:t> scritte o orali possono contenere dati personali e lo stesso vale per le </a:t>
            </a:r>
            <a:r>
              <a:rPr lang="it-IT" sz="2000" b="1" dirty="0">
                <a:solidFill>
                  <a:srgbClr val="13294B"/>
                </a:solidFill>
                <a:uFill>
                  <a:solidFill>
                    <a:srgbClr val="C00000"/>
                  </a:solidFill>
                </a:uFill>
              </a:rPr>
              <a:t>immagini</a:t>
            </a:r>
            <a:r>
              <a:rPr lang="it-IT" sz="2000" dirty="0">
                <a:solidFill>
                  <a:srgbClr val="13294B"/>
                </a:solidFill>
                <a:uFill>
                  <a:solidFill>
                    <a:srgbClr val="C00000"/>
                  </a:solidFill>
                </a:uFill>
              </a:rPr>
              <a:t>, compresi i filmati o i </a:t>
            </a:r>
            <a:r>
              <a:rPr lang="it-IT" sz="2000" b="1" dirty="0">
                <a:solidFill>
                  <a:srgbClr val="13294B"/>
                </a:solidFill>
                <a:uFill>
                  <a:solidFill>
                    <a:srgbClr val="C00000"/>
                  </a:solidFill>
                </a:uFill>
              </a:rPr>
              <a:t>suoni </a:t>
            </a:r>
            <a:r>
              <a:rPr lang="it-IT" sz="2000" dirty="0">
                <a:solidFill>
                  <a:srgbClr val="13294B"/>
                </a:solidFill>
                <a:uFill>
                  <a:solidFill>
                    <a:srgbClr val="C00000"/>
                  </a:solidFill>
                </a:uFill>
              </a:rPr>
              <a:t>rilevati da impianti televisivi a circuito chiuso (CCTV);</a:t>
            </a:r>
          </a:p>
          <a:p>
            <a:pPr>
              <a:lnSpc>
                <a:spcPct val="150000"/>
              </a:lnSpc>
            </a:pPr>
            <a:r>
              <a:rPr lang="it-IT" sz="2000" dirty="0">
                <a:solidFill>
                  <a:srgbClr val="13294B"/>
                </a:solidFill>
                <a:uFill>
                  <a:solidFill>
                    <a:srgbClr val="C00000"/>
                  </a:solidFill>
                </a:uFill>
              </a:rPr>
              <a:t>informazioni </a:t>
            </a:r>
            <a:r>
              <a:rPr lang="it-IT" sz="2000" b="1" dirty="0">
                <a:solidFill>
                  <a:srgbClr val="13294B"/>
                </a:solidFill>
                <a:uFill>
                  <a:solidFill>
                    <a:srgbClr val="C00000"/>
                  </a:solidFill>
                </a:uFill>
              </a:rPr>
              <a:t>registrate elettronicamente</a:t>
            </a:r>
            <a:r>
              <a:rPr lang="it-IT" sz="2000" dirty="0">
                <a:solidFill>
                  <a:srgbClr val="13294B"/>
                </a:solidFill>
                <a:uFill>
                  <a:solidFill>
                    <a:srgbClr val="C00000"/>
                  </a:solidFill>
                </a:uFill>
              </a:rPr>
              <a:t>, come anche le informazioni </a:t>
            </a:r>
            <a:r>
              <a:rPr lang="it-IT" sz="2000" b="1" dirty="0">
                <a:solidFill>
                  <a:srgbClr val="13294B"/>
                </a:solidFill>
                <a:uFill>
                  <a:solidFill>
                    <a:srgbClr val="C00000"/>
                  </a:solidFill>
                </a:uFill>
              </a:rPr>
              <a:t>in formato cartaceo</a:t>
            </a:r>
            <a:r>
              <a:rPr lang="it-IT" sz="2000" dirty="0">
                <a:solidFill>
                  <a:srgbClr val="13294B"/>
                </a:solidFill>
                <a:uFill>
                  <a:solidFill>
                    <a:srgbClr val="C00000"/>
                  </a:solidFill>
                </a:uFill>
              </a:rPr>
              <a:t>, possono costituire dati personali;</a:t>
            </a:r>
          </a:p>
          <a:p>
            <a:pPr>
              <a:lnSpc>
                <a:spcPct val="150000"/>
              </a:lnSpc>
            </a:pPr>
            <a:r>
              <a:rPr lang="it-IT" sz="2000" dirty="0">
                <a:solidFill>
                  <a:srgbClr val="13294B"/>
                </a:solidFill>
                <a:uFill>
                  <a:solidFill>
                    <a:srgbClr val="C00000"/>
                  </a:solidFill>
                </a:uFill>
              </a:rPr>
              <a:t>i </a:t>
            </a:r>
            <a:r>
              <a:rPr lang="it-IT" sz="2000" b="1" dirty="0">
                <a:solidFill>
                  <a:srgbClr val="13294B"/>
                </a:solidFill>
                <a:uFill>
                  <a:solidFill>
                    <a:srgbClr val="C00000"/>
                  </a:solidFill>
                </a:uFill>
              </a:rPr>
              <a:t>campioni cellulari </a:t>
            </a:r>
            <a:r>
              <a:rPr lang="it-IT" sz="2000" dirty="0">
                <a:solidFill>
                  <a:srgbClr val="13294B"/>
                </a:solidFill>
                <a:uFill>
                  <a:solidFill>
                    <a:srgbClr val="C00000"/>
                  </a:solidFill>
                </a:uFill>
              </a:rPr>
              <a:t>di tessuti umani possono costituire dati personali, dal momento che contengono il DNA di una persona.</a:t>
            </a:r>
          </a:p>
        </p:txBody>
      </p:sp>
    </p:spTree>
    <p:extLst>
      <p:ext uri="{BB962C8B-B14F-4D97-AF65-F5344CB8AC3E}">
        <p14:creationId xmlns:p14="http://schemas.microsoft.com/office/powerpoint/2010/main" val="16615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dirty="0">
                <a:solidFill>
                  <a:schemeClr val="bg1"/>
                </a:solidFill>
              </a:rPr>
              <a:t>I Partecipanti</a:t>
            </a:r>
          </a:p>
        </p:txBody>
      </p:sp>
      <p:sp>
        <p:nvSpPr>
          <p:cNvPr id="4" name="Rectangle 4"/>
          <p:cNvSpPr>
            <a:spLocks noChangeArrowheads="1"/>
          </p:cNvSpPr>
          <p:nvPr/>
        </p:nvSpPr>
        <p:spPr bwMode="auto">
          <a:xfrm>
            <a:off x="276225" y="1732535"/>
            <a:ext cx="8717280" cy="4219377"/>
          </a:xfrm>
          <a:prstGeom prst="rect">
            <a:avLst/>
          </a:prstGeom>
          <a:solidFill>
            <a:srgbClr val="FFFFFF">
              <a:alpha val="79999"/>
            </a:srgbClr>
          </a:solidFill>
          <a:ln w="28440" cap="sq">
            <a:solidFill>
              <a:srgbClr val="333F4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9pPr>
          </a:lstStyle>
          <a:p>
            <a:pPr algn="just" eaLnBrk="1" fontAlgn="base" hangingPunct="1">
              <a:spcBef>
                <a:spcPct val="0"/>
              </a:spcBef>
              <a:spcAft>
                <a:spcPct val="0"/>
              </a:spcAft>
              <a:buSzPct val="100000"/>
            </a:pPr>
            <a:endParaRPr lang="it-IT" altLang="it-IT" sz="2400" b="1" dirty="0">
              <a:solidFill>
                <a:srgbClr val="000000"/>
              </a:solidFill>
              <a:latin typeface="Trebuchet MS" pitchFamily="34" charset="0"/>
            </a:endParaRPr>
          </a:p>
          <a:p>
            <a:pPr eaLnBrk="1" fontAlgn="base" hangingPunct="1">
              <a:spcBef>
                <a:spcPct val="0"/>
              </a:spcBef>
              <a:spcAft>
                <a:spcPct val="0"/>
              </a:spcAft>
              <a:buSzPct val="100000"/>
            </a:pPr>
            <a:r>
              <a:rPr lang="it-IT" altLang="it-IT" sz="2400" b="1" dirty="0">
                <a:solidFill>
                  <a:srgbClr val="333F48"/>
                </a:solidFill>
                <a:latin typeface="+mn-lt"/>
              </a:rPr>
              <a:t> </a:t>
            </a:r>
            <a:r>
              <a:rPr lang="it-IT" altLang="it-IT" sz="4000" b="1" dirty="0">
                <a:solidFill>
                  <a:srgbClr val="3EB1C8"/>
                </a:solidFill>
                <a:latin typeface="+mn-lt"/>
                <a:ea typeface="+mn-ea"/>
                <a:cs typeface="+mn-cs"/>
              </a:rPr>
              <a:t>PIACERE DI CONOSCERVI!</a:t>
            </a:r>
          </a:p>
          <a:p>
            <a:pPr algn="just" eaLnBrk="1" fontAlgn="base" hangingPunct="1">
              <a:spcBef>
                <a:spcPct val="0"/>
              </a:spcBef>
              <a:spcAft>
                <a:spcPct val="0"/>
              </a:spcAft>
              <a:buSzPct val="100000"/>
            </a:pPr>
            <a:endParaRPr lang="it-IT" altLang="it-IT" sz="2400" b="1" dirty="0">
              <a:solidFill>
                <a:srgbClr val="333F48"/>
              </a:solidFill>
              <a:latin typeface="+mn-lt"/>
            </a:endParaRPr>
          </a:p>
          <a:p>
            <a:pPr eaLnBrk="1" fontAlgn="base" hangingPunct="1">
              <a:spcBef>
                <a:spcPct val="0"/>
              </a:spcBef>
              <a:spcAft>
                <a:spcPct val="0"/>
              </a:spcAft>
              <a:buSzPct val="100000"/>
            </a:pPr>
            <a:r>
              <a:rPr lang="it-IT" altLang="it-IT" sz="2400" b="1" dirty="0">
                <a:solidFill>
                  <a:srgbClr val="333F48"/>
                </a:solidFill>
                <a:latin typeface="+mn-lt"/>
              </a:rPr>
              <a:t> </a:t>
            </a:r>
            <a:r>
              <a:rPr lang="it-IT" altLang="it-IT" sz="2800" b="1" dirty="0">
                <a:solidFill>
                  <a:srgbClr val="13294B"/>
                </a:solidFill>
                <a:effectLst>
                  <a:outerShdw blurRad="38100" dist="38100" dir="2700000" algn="tl">
                    <a:srgbClr val="000000">
                      <a:alpha val="43137"/>
                    </a:srgbClr>
                  </a:outerShdw>
                </a:effectLst>
                <a:latin typeface="+mn-lt"/>
                <a:ea typeface="+mn-ea"/>
                <a:cs typeface="+mn-cs"/>
              </a:rPr>
              <a:t>Diteci qualcosa di voi:</a:t>
            </a:r>
          </a:p>
          <a:p>
            <a:pPr eaLnBrk="1" fontAlgn="base" hangingPunct="1">
              <a:spcBef>
                <a:spcPct val="0"/>
              </a:spcBef>
              <a:spcAft>
                <a:spcPct val="0"/>
              </a:spcAft>
              <a:buSzPct val="100000"/>
            </a:pPr>
            <a:endParaRPr lang="it-IT" altLang="it-IT" sz="1500" b="1" dirty="0">
              <a:solidFill>
                <a:srgbClr val="13294B"/>
              </a:solidFill>
              <a:effectLst>
                <a:outerShdw blurRad="38100" dist="38100" dir="2700000" algn="tl">
                  <a:srgbClr val="000000">
                    <a:alpha val="43137"/>
                  </a:srgbClr>
                </a:outerShdw>
              </a:effectLst>
              <a:latin typeface="+mn-lt"/>
              <a:ea typeface="+mn-ea"/>
              <a:cs typeface="+mn-cs"/>
            </a:endParaRPr>
          </a:p>
          <a:p>
            <a:pPr marL="742950" lvl="1" indent="-285750" eaLnBrk="1" fontAlgn="base" hangingPunct="1">
              <a:spcBef>
                <a:spcPct val="0"/>
              </a:spcBef>
              <a:spcAft>
                <a:spcPct val="0"/>
              </a:spcAft>
              <a:buClr>
                <a:srgbClr val="0076A5"/>
              </a:buClr>
              <a:buSzPct val="100000"/>
              <a:buFont typeface="Wingdings" panose="05000000000000000000" pitchFamily="2" charset="2"/>
              <a:buChar char="§"/>
            </a:pPr>
            <a:r>
              <a:rPr lang="it-IT" altLang="it-IT" sz="2400" b="1" dirty="0">
                <a:solidFill>
                  <a:srgbClr val="0076A5"/>
                </a:solidFill>
                <a:latin typeface="+mn-lt"/>
                <a:ea typeface="+mn-ea"/>
                <a:cs typeface="+mn-cs"/>
              </a:rPr>
              <a:t>Nome</a:t>
            </a:r>
          </a:p>
          <a:p>
            <a:pPr marL="742950" lvl="1" indent="-285750" eaLnBrk="1" fontAlgn="base" hangingPunct="1">
              <a:spcBef>
                <a:spcPct val="0"/>
              </a:spcBef>
              <a:spcAft>
                <a:spcPct val="0"/>
              </a:spcAft>
              <a:buClr>
                <a:srgbClr val="0076A5"/>
              </a:buClr>
              <a:buSzPct val="100000"/>
              <a:buFont typeface="Wingdings" panose="05000000000000000000" pitchFamily="2" charset="2"/>
              <a:buChar char="§"/>
            </a:pPr>
            <a:r>
              <a:rPr lang="it-IT" altLang="it-IT" sz="2400" b="1" dirty="0">
                <a:solidFill>
                  <a:srgbClr val="0076A5"/>
                </a:solidFill>
                <a:latin typeface="+mn-lt"/>
                <a:ea typeface="+mn-ea"/>
                <a:cs typeface="+mn-cs"/>
              </a:rPr>
              <a:t>Posizione</a:t>
            </a:r>
          </a:p>
          <a:p>
            <a:pPr marL="742950" lvl="1" indent="-285750" eaLnBrk="1" fontAlgn="base" hangingPunct="1">
              <a:spcBef>
                <a:spcPct val="0"/>
              </a:spcBef>
              <a:spcAft>
                <a:spcPct val="0"/>
              </a:spcAft>
              <a:buClr>
                <a:srgbClr val="0076A5"/>
              </a:buClr>
              <a:buSzPct val="100000"/>
              <a:buFont typeface="Wingdings" panose="05000000000000000000" pitchFamily="2" charset="2"/>
              <a:buChar char="§"/>
            </a:pPr>
            <a:r>
              <a:rPr lang="it-IT" altLang="it-IT" sz="2400" b="1" dirty="0">
                <a:solidFill>
                  <a:srgbClr val="0076A5"/>
                </a:solidFill>
                <a:latin typeface="+mn-lt"/>
                <a:ea typeface="+mn-ea"/>
                <a:cs typeface="+mn-cs"/>
              </a:rPr>
              <a:t>Compagnia</a:t>
            </a:r>
          </a:p>
          <a:p>
            <a:pPr marL="742950" lvl="1" indent="-285750" eaLnBrk="1" fontAlgn="base" hangingPunct="1">
              <a:spcBef>
                <a:spcPct val="0"/>
              </a:spcBef>
              <a:spcAft>
                <a:spcPct val="0"/>
              </a:spcAft>
              <a:buClr>
                <a:srgbClr val="0076A5"/>
              </a:buClr>
              <a:buSzPct val="100000"/>
              <a:buFont typeface="Wingdings" panose="05000000000000000000" pitchFamily="2" charset="2"/>
              <a:buChar char="§"/>
            </a:pPr>
            <a:r>
              <a:rPr lang="en-US" altLang="it-IT" sz="2400" b="1" dirty="0" err="1">
                <a:solidFill>
                  <a:srgbClr val="0076A5"/>
                </a:solidFill>
                <a:latin typeface="+mn-lt"/>
                <a:ea typeface="+mn-ea"/>
                <a:cs typeface="+mn-cs"/>
              </a:rPr>
              <a:t>Esperienza</a:t>
            </a:r>
            <a:endParaRPr lang="en-US" altLang="it-IT" sz="2400" b="1" dirty="0">
              <a:solidFill>
                <a:srgbClr val="0076A5"/>
              </a:solidFill>
              <a:latin typeface="+mn-lt"/>
              <a:ea typeface="+mn-ea"/>
              <a:cs typeface="+mn-cs"/>
            </a:endParaRPr>
          </a:p>
          <a:p>
            <a:pPr marL="742950" lvl="1" indent="-285750" eaLnBrk="1" fontAlgn="base" hangingPunct="1">
              <a:spcBef>
                <a:spcPct val="0"/>
              </a:spcBef>
              <a:spcAft>
                <a:spcPct val="0"/>
              </a:spcAft>
              <a:buClr>
                <a:srgbClr val="0076A5"/>
              </a:buClr>
              <a:buSzPct val="100000"/>
              <a:buFont typeface="Wingdings" panose="05000000000000000000" pitchFamily="2" charset="2"/>
              <a:buChar char="§"/>
            </a:pPr>
            <a:r>
              <a:rPr lang="en-US" altLang="it-IT" sz="2400" b="1" dirty="0" err="1">
                <a:solidFill>
                  <a:srgbClr val="0076A5"/>
                </a:solidFill>
                <a:latin typeface="+mn-lt"/>
                <a:ea typeface="+mn-ea"/>
                <a:cs typeface="+mn-cs"/>
              </a:rPr>
              <a:t>Aspettative</a:t>
            </a:r>
            <a:endParaRPr lang="en-US" altLang="it-IT" sz="2400" b="1" dirty="0">
              <a:solidFill>
                <a:srgbClr val="0076A5"/>
              </a:solidFill>
              <a:latin typeface="+mn-lt"/>
              <a:ea typeface="+mn-ea"/>
              <a:cs typeface="+mn-cs"/>
            </a:endParaRPr>
          </a:p>
        </p:txBody>
      </p:sp>
      <p:pic>
        <p:nvPicPr>
          <p:cNvPr id="5" name="Picture 4"/>
          <p:cNvPicPr>
            <a:picLocks noChangeAspect="1"/>
          </p:cNvPicPr>
          <p:nvPr/>
        </p:nvPicPr>
        <p:blipFill>
          <a:blip r:embed="rId2"/>
          <a:stretch>
            <a:fillRect/>
          </a:stretch>
        </p:blipFill>
        <p:spPr>
          <a:xfrm>
            <a:off x="5072785" y="2775425"/>
            <a:ext cx="3627434" cy="29812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6390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Le «Informazioni Anonime»</a:t>
            </a:r>
          </a:p>
        </p:txBody>
      </p:sp>
      <p:sp>
        <p:nvSpPr>
          <p:cNvPr id="5" name="Segnaposto contenuto 2">
            <a:extLst>
              <a:ext uri="{FF2B5EF4-FFF2-40B4-BE49-F238E27FC236}">
                <a16:creationId xmlns:a16="http://schemas.microsoft.com/office/drawing/2014/main" id="{EDCBA084-BE23-4264-9489-0F5B44C9A7B3}"/>
              </a:ext>
            </a:extLst>
          </p:cNvPr>
          <p:cNvSpPr txBox="1">
            <a:spLocks/>
          </p:cNvSpPr>
          <p:nvPr/>
        </p:nvSpPr>
        <p:spPr>
          <a:xfrm>
            <a:off x="276225" y="1752234"/>
            <a:ext cx="8683970" cy="4093428"/>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it-IT" sz="2000" dirty="0">
                <a:solidFill>
                  <a:srgbClr val="13294B"/>
                </a:solidFill>
              </a:rPr>
              <a:t>quelle informazioni che </a:t>
            </a:r>
            <a:r>
              <a:rPr lang="it-IT" sz="2000" i="1" dirty="0">
                <a:solidFill>
                  <a:srgbClr val="3EB1C8"/>
                </a:solidFill>
              </a:rPr>
              <a:t>non</a:t>
            </a:r>
            <a:r>
              <a:rPr lang="it-IT" sz="2000" dirty="0">
                <a:solidFill>
                  <a:srgbClr val="13294B"/>
                </a:solidFill>
              </a:rPr>
              <a:t> si riferiscono </a:t>
            </a:r>
            <a:r>
              <a:rPr lang="it-IT" sz="2000" dirty="0">
                <a:solidFill>
                  <a:srgbClr val="13294B"/>
                </a:solidFill>
                <a:uFill>
                  <a:solidFill>
                    <a:srgbClr val="C00000"/>
                  </a:solidFill>
                </a:uFill>
              </a:rPr>
              <a:t>a una persona fisica identificata</a:t>
            </a:r>
            <a:r>
              <a:rPr lang="it-IT" sz="2000" dirty="0">
                <a:solidFill>
                  <a:srgbClr val="13294B"/>
                </a:solidFill>
              </a:rPr>
              <a:t> o </a:t>
            </a:r>
            <a:r>
              <a:rPr lang="it-IT" sz="2000" dirty="0">
                <a:solidFill>
                  <a:srgbClr val="13294B"/>
                </a:solidFill>
                <a:uFill>
                  <a:solidFill>
                    <a:srgbClr val="C00000"/>
                  </a:solidFill>
                </a:uFill>
              </a:rPr>
              <a:t>identificabile,</a:t>
            </a:r>
          </a:p>
          <a:p>
            <a:pPr>
              <a:lnSpc>
                <a:spcPct val="150000"/>
              </a:lnSpc>
            </a:pPr>
            <a:r>
              <a:rPr lang="it-IT" sz="2000" dirty="0">
                <a:solidFill>
                  <a:srgbClr val="13294B"/>
                </a:solidFill>
                <a:uFill>
                  <a:solidFill>
                    <a:srgbClr val="C00000"/>
                  </a:solidFill>
                </a:uFill>
              </a:rPr>
              <a:t>oppure dati personali resi sufficientemente anonimi</a:t>
            </a:r>
          </a:p>
          <a:p>
            <a:pPr lvl="1">
              <a:lnSpc>
                <a:spcPct val="150000"/>
              </a:lnSpc>
            </a:pPr>
            <a:r>
              <a:rPr lang="it-IT" sz="2000" dirty="0">
                <a:solidFill>
                  <a:srgbClr val="13294B"/>
                </a:solidFill>
                <a:uFill>
                  <a:solidFill>
                    <a:srgbClr val="C00000"/>
                  </a:solidFill>
                </a:uFill>
              </a:rPr>
              <a:t>da impedire</a:t>
            </a:r>
          </a:p>
          <a:p>
            <a:pPr lvl="1">
              <a:lnSpc>
                <a:spcPct val="150000"/>
              </a:lnSpc>
            </a:pPr>
            <a:r>
              <a:rPr lang="it-IT" sz="2000" dirty="0">
                <a:solidFill>
                  <a:srgbClr val="13294B"/>
                </a:solidFill>
                <a:uFill>
                  <a:solidFill>
                    <a:srgbClr val="C00000"/>
                  </a:solidFill>
                </a:uFill>
              </a:rPr>
              <a:t>o da non consentire più l’identificazione dell’interessato</a:t>
            </a:r>
          </a:p>
          <a:p>
            <a:pPr>
              <a:lnSpc>
                <a:spcPct val="150000"/>
              </a:lnSpc>
            </a:pPr>
            <a:r>
              <a:rPr lang="it-IT" sz="2000" dirty="0">
                <a:solidFill>
                  <a:srgbClr val="13294B"/>
                </a:solidFill>
                <a:uFill>
                  <a:solidFill>
                    <a:srgbClr val="C00000"/>
                  </a:solidFill>
                </a:uFill>
              </a:rPr>
              <a:t>Il Regolamento </a:t>
            </a:r>
            <a:r>
              <a:rPr lang="it-IT" sz="2000" b="1" dirty="0">
                <a:solidFill>
                  <a:srgbClr val="13294B"/>
                </a:solidFill>
                <a:uFill>
                  <a:solidFill>
                    <a:srgbClr val="C00000"/>
                  </a:solidFill>
                </a:uFill>
              </a:rPr>
              <a:t>non si applica </a:t>
            </a:r>
            <a:r>
              <a:rPr lang="it-IT" sz="2000" dirty="0">
                <a:solidFill>
                  <a:srgbClr val="13294B"/>
                </a:solidFill>
                <a:uFill>
                  <a:solidFill>
                    <a:srgbClr val="C00000"/>
                  </a:solidFill>
                </a:uFill>
              </a:rPr>
              <a:t>al trattamento di tali informazioni anonime,</a:t>
            </a:r>
          </a:p>
          <a:p>
            <a:pPr lvl="1">
              <a:lnSpc>
                <a:spcPct val="150000"/>
              </a:lnSpc>
            </a:pPr>
            <a:r>
              <a:rPr lang="it-IT" sz="2000" dirty="0">
                <a:solidFill>
                  <a:srgbClr val="13294B"/>
                </a:solidFill>
                <a:uFill>
                  <a:solidFill>
                    <a:srgbClr val="C00000"/>
                  </a:solidFill>
                </a:uFill>
              </a:rPr>
              <a:t>anche per finalità statistiche o di ricerca</a:t>
            </a:r>
          </a:p>
        </p:txBody>
      </p:sp>
    </p:spTree>
    <p:extLst>
      <p:ext uri="{BB962C8B-B14F-4D97-AF65-F5344CB8AC3E}">
        <p14:creationId xmlns:p14="http://schemas.microsoft.com/office/powerpoint/2010/main" val="938560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Le</a:t>
            </a:r>
            <a:r>
              <a:rPr lang="it-IT" dirty="0">
                <a:solidFill>
                  <a:srgbClr val="C00000"/>
                </a:solidFill>
              </a:rPr>
              <a:t> </a:t>
            </a:r>
            <a:r>
              <a:rPr lang="it-IT" dirty="0"/>
              <a:t>«Categorie Particolari di Dati Personali»</a:t>
            </a:r>
          </a:p>
        </p:txBody>
      </p:sp>
      <p:sp>
        <p:nvSpPr>
          <p:cNvPr id="4" name="Segnaposto contenuto 2">
            <a:extLst>
              <a:ext uri="{FF2B5EF4-FFF2-40B4-BE49-F238E27FC236}">
                <a16:creationId xmlns:a16="http://schemas.microsoft.com/office/drawing/2014/main" id="{EDCBA084-BE23-4264-9489-0F5B44C9A7B3}"/>
              </a:ext>
            </a:extLst>
          </p:cNvPr>
          <p:cNvSpPr txBox="1">
            <a:spLocks/>
          </p:cNvSpPr>
          <p:nvPr/>
        </p:nvSpPr>
        <p:spPr>
          <a:xfrm>
            <a:off x="276225" y="1857166"/>
            <a:ext cx="8683970" cy="4093428"/>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it-IT" sz="2000" dirty="0">
                <a:solidFill>
                  <a:srgbClr val="13294B"/>
                </a:solidFill>
              </a:rPr>
              <a:t>Sono </a:t>
            </a:r>
            <a:r>
              <a:rPr lang="it-IT" sz="2000" dirty="0" err="1">
                <a:solidFill>
                  <a:srgbClr val="13294B"/>
                </a:solidFill>
              </a:rPr>
              <a:t>d.p.</a:t>
            </a:r>
            <a:r>
              <a:rPr lang="it-IT" sz="2000" dirty="0">
                <a:solidFill>
                  <a:srgbClr val="13294B"/>
                </a:solidFill>
              </a:rPr>
              <a:t>, per loro natura, </a:t>
            </a:r>
            <a:r>
              <a:rPr lang="it-IT" sz="2000" b="1" dirty="0">
                <a:solidFill>
                  <a:srgbClr val="13294B"/>
                </a:solidFill>
              </a:rPr>
              <a:t>particolarmente sensibili </a:t>
            </a:r>
            <a:r>
              <a:rPr lang="it-IT" sz="2000" dirty="0">
                <a:solidFill>
                  <a:srgbClr val="13294B"/>
                </a:solidFill>
              </a:rPr>
              <a:t>sotto il profilo dei </a:t>
            </a:r>
            <a:r>
              <a:rPr lang="it-IT" sz="2000" dirty="0">
                <a:solidFill>
                  <a:srgbClr val="3EB1C8"/>
                </a:solidFill>
              </a:rPr>
              <a:t>diritti e delle libertà fondamentali, </a:t>
            </a:r>
          </a:p>
          <a:p>
            <a:pPr>
              <a:lnSpc>
                <a:spcPct val="150000"/>
              </a:lnSpc>
            </a:pPr>
            <a:r>
              <a:rPr lang="it-IT" sz="2000" dirty="0">
                <a:solidFill>
                  <a:srgbClr val="13294B"/>
                </a:solidFill>
              </a:rPr>
              <a:t>perché il trattamento di essi </a:t>
            </a:r>
            <a:r>
              <a:rPr lang="it-IT" sz="2000" b="1" dirty="0">
                <a:solidFill>
                  <a:srgbClr val="13294B"/>
                </a:solidFill>
              </a:rPr>
              <a:t>comporta </a:t>
            </a:r>
            <a:r>
              <a:rPr lang="it-IT" sz="2000" b="1" i="1" dirty="0">
                <a:solidFill>
                  <a:srgbClr val="13294B"/>
                </a:solidFill>
              </a:rPr>
              <a:t>rischi significativi</a:t>
            </a:r>
            <a:r>
              <a:rPr lang="it-IT" sz="2000" i="1" dirty="0">
                <a:solidFill>
                  <a:srgbClr val="13294B"/>
                </a:solidFill>
              </a:rPr>
              <a:t> </a:t>
            </a:r>
            <a:r>
              <a:rPr lang="it-IT" sz="2000" dirty="0">
                <a:solidFill>
                  <a:srgbClr val="13294B"/>
                </a:solidFill>
              </a:rPr>
              <a:t>per i diritti e le libertà fondamentali;</a:t>
            </a:r>
          </a:p>
          <a:p>
            <a:pPr>
              <a:lnSpc>
                <a:spcPct val="150000"/>
              </a:lnSpc>
            </a:pPr>
            <a:r>
              <a:rPr lang="it-IT" sz="2000" dirty="0">
                <a:solidFill>
                  <a:srgbClr val="13294B"/>
                </a:solidFill>
              </a:rPr>
              <a:t>pertanto essi meritano </a:t>
            </a:r>
            <a:r>
              <a:rPr lang="it-IT" sz="2000" b="1" dirty="0">
                <a:solidFill>
                  <a:srgbClr val="13294B"/>
                </a:solidFill>
              </a:rPr>
              <a:t>una specifica protezione</a:t>
            </a:r>
            <a:r>
              <a:rPr lang="it-IT" sz="2000" dirty="0">
                <a:solidFill>
                  <a:srgbClr val="13294B"/>
                </a:solidFill>
              </a:rPr>
              <a:t>.</a:t>
            </a:r>
          </a:p>
          <a:p>
            <a:pPr>
              <a:lnSpc>
                <a:spcPct val="150000"/>
              </a:lnSpc>
            </a:pPr>
            <a:endParaRPr lang="it-IT" sz="2000" dirty="0">
              <a:solidFill>
                <a:srgbClr val="13294B"/>
              </a:solidFill>
            </a:endParaRPr>
          </a:p>
          <a:p>
            <a:pPr marL="0" indent="0" algn="ctr">
              <a:lnSpc>
                <a:spcPct val="150000"/>
              </a:lnSpc>
              <a:buFont typeface="Arial"/>
              <a:buNone/>
            </a:pPr>
            <a:r>
              <a:rPr lang="it-IT" sz="2000" b="1" dirty="0">
                <a:solidFill>
                  <a:srgbClr val="13294B"/>
                </a:solidFill>
              </a:rPr>
              <a:t>Il RGPD </a:t>
            </a:r>
            <a:r>
              <a:rPr lang="it-IT" sz="2000" dirty="0">
                <a:solidFill>
                  <a:srgbClr val="13294B"/>
                </a:solidFill>
              </a:rPr>
              <a:t>(Art. 9 c.1) </a:t>
            </a:r>
            <a:r>
              <a:rPr lang="it-IT" sz="2000" b="1" dirty="0">
                <a:solidFill>
                  <a:srgbClr val="13294B"/>
                </a:solidFill>
              </a:rPr>
              <a:t>pone </a:t>
            </a:r>
            <a:r>
              <a:rPr lang="it-IT" sz="2000" b="1" i="1" dirty="0">
                <a:solidFill>
                  <a:srgbClr val="13294B"/>
                </a:solidFill>
              </a:rPr>
              <a:t>in via generale</a:t>
            </a:r>
          </a:p>
          <a:p>
            <a:pPr marL="0" indent="0" algn="ctr">
              <a:lnSpc>
                <a:spcPct val="150000"/>
              </a:lnSpc>
              <a:buFont typeface="Arial"/>
              <a:buNone/>
            </a:pPr>
            <a:r>
              <a:rPr lang="it-IT" sz="2000" b="1" dirty="0">
                <a:solidFill>
                  <a:srgbClr val="13294B"/>
                </a:solidFill>
              </a:rPr>
              <a:t>il </a:t>
            </a:r>
            <a:r>
              <a:rPr lang="it-IT" sz="2000" b="1" dirty="0">
                <a:solidFill>
                  <a:srgbClr val="3EB1C8"/>
                </a:solidFill>
                <a:uFill>
                  <a:solidFill>
                    <a:srgbClr val="C00000"/>
                  </a:solidFill>
                </a:uFill>
              </a:rPr>
              <a:t>divieto</a:t>
            </a:r>
            <a:r>
              <a:rPr lang="it-IT" sz="2000" b="1" dirty="0">
                <a:solidFill>
                  <a:srgbClr val="13294B"/>
                </a:solidFill>
              </a:rPr>
              <a:t> di trattare queste categorie di </a:t>
            </a:r>
            <a:r>
              <a:rPr lang="it-IT" sz="2000" b="1" dirty="0" err="1">
                <a:solidFill>
                  <a:srgbClr val="13294B"/>
                </a:solidFill>
              </a:rPr>
              <a:t>d.p.</a:t>
            </a:r>
            <a:endParaRPr lang="it-IT" sz="2000" b="1" dirty="0">
              <a:solidFill>
                <a:srgbClr val="13294B"/>
              </a:solidFill>
            </a:endParaRPr>
          </a:p>
        </p:txBody>
      </p:sp>
    </p:spTree>
    <p:extLst>
      <p:ext uri="{BB962C8B-B14F-4D97-AF65-F5344CB8AC3E}">
        <p14:creationId xmlns:p14="http://schemas.microsoft.com/office/powerpoint/2010/main" val="1482961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Le «categorie particolari di dati personali» /2</a:t>
            </a:r>
          </a:p>
        </p:txBody>
      </p:sp>
      <p:sp>
        <p:nvSpPr>
          <p:cNvPr id="4" name="Segnaposto contenuto 2">
            <a:extLst>
              <a:ext uri="{FF2B5EF4-FFF2-40B4-BE49-F238E27FC236}">
                <a16:creationId xmlns:a16="http://schemas.microsoft.com/office/drawing/2014/main" id="{EDCBA084-BE23-4264-9489-0F5B44C9A7B3}"/>
              </a:ext>
            </a:extLst>
          </p:cNvPr>
          <p:cNvSpPr txBox="1">
            <a:spLocks/>
          </p:cNvSpPr>
          <p:nvPr/>
        </p:nvSpPr>
        <p:spPr>
          <a:xfrm>
            <a:off x="276225" y="1662293"/>
            <a:ext cx="8683970" cy="4536627"/>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400" dirty="0"/>
              <a:t>sono i dati personali che rivelano:</a:t>
            </a:r>
          </a:p>
          <a:p>
            <a:pPr lvl="1"/>
            <a:r>
              <a:rPr lang="it-IT" sz="2000" dirty="0">
                <a:solidFill>
                  <a:prstClr val="black"/>
                </a:solidFill>
                <a:latin typeface="Arial Nova Light"/>
              </a:rPr>
              <a:t>l’</a:t>
            </a:r>
            <a:r>
              <a:rPr lang="it-IT" sz="2000" dirty="0">
                <a:solidFill>
                  <a:srgbClr val="3EB1C8"/>
                </a:solidFill>
                <a:uFill>
                  <a:solidFill>
                    <a:srgbClr val="C00000"/>
                  </a:solidFill>
                </a:uFill>
                <a:latin typeface="Arial Nova Light"/>
              </a:rPr>
              <a:t>origine razziale</a:t>
            </a:r>
            <a:r>
              <a:rPr lang="it-IT" sz="2000" dirty="0">
                <a:solidFill>
                  <a:srgbClr val="3EB1C8"/>
                </a:solidFill>
                <a:latin typeface="Arial Nova Light"/>
              </a:rPr>
              <a:t> </a:t>
            </a:r>
            <a:r>
              <a:rPr lang="it-IT" sz="2000" dirty="0">
                <a:solidFill>
                  <a:prstClr val="black"/>
                </a:solidFill>
                <a:latin typeface="Arial Nova Light"/>
              </a:rPr>
              <a:t>o </a:t>
            </a:r>
            <a:r>
              <a:rPr lang="it-IT" sz="2000" dirty="0">
                <a:solidFill>
                  <a:srgbClr val="3EB1C8"/>
                </a:solidFill>
                <a:uFill>
                  <a:solidFill>
                    <a:srgbClr val="C00000"/>
                  </a:solidFill>
                </a:uFill>
                <a:latin typeface="Arial Nova Light"/>
              </a:rPr>
              <a:t>etnica</a:t>
            </a:r>
            <a:r>
              <a:rPr lang="it-IT" sz="2000" dirty="0">
                <a:solidFill>
                  <a:prstClr val="black"/>
                </a:solidFill>
                <a:latin typeface="Arial Nova Light"/>
              </a:rPr>
              <a:t>,</a:t>
            </a:r>
          </a:p>
          <a:p>
            <a:pPr lvl="1"/>
            <a:r>
              <a:rPr lang="it-IT" sz="2000" dirty="0">
                <a:solidFill>
                  <a:prstClr val="black"/>
                </a:solidFill>
                <a:latin typeface="Arial Nova Light"/>
              </a:rPr>
              <a:t>le </a:t>
            </a:r>
            <a:r>
              <a:rPr lang="it-IT" sz="2000" dirty="0">
                <a:solidFill>
                  <a:srgbClr val="3EB1C8"/>
                </a:solidFill>
                <a:uFill>
                  <a:solidFill>
                    <a:srgbClr val="C00000"/>
                  </a:solidFill>
                </a:uFill>
                <a:latin typeface="Arial Nova Light"/>
              </a:rPr>
              <a:t>opinioni</a:t>
            </a:r>
            <a:r>
              <a:rPr lang="it-IT" sz="2000" dirty="0">
                <a:solidFill>
                  <a:prstClr val="black"/>
                </a:solidFill>
                <a:latin typeface="Arial Nova Light"/>
              </a:rPr>
              <a:t> politiche,</a:t>
            </a:r>
          </a:p>
          <a:p>
            <a:pPr lvl="1"/>
            <a:r>
              <a:rPr lang="it-IT" sz="2000" dirty="0">
                <a:solidFill>
                  <a:prstClr val="black"/>
                </a:solidFill>
                <a:latin typeface="Arial Nova Light"/>
              </a:rPr>
              <a:t>le convinzioni </a:t>
            </a:r>
            <a:r>
              <a:rPr lang="it-IT" sz="2000" dirty="0">
                <a:solidFill>
                  <a:srgbClr val="3EB1C8"/>
                </a:solidFill>
                <a:uFill>
                  <a:solidFill>
                    <a:srgbClr val="C00000"/>
                  </a:solidFill>
                </a:uFill>
                <a:latin typeface="Arial Nova Light"/>
              </a:rPr>
              <a:t>religiose</a:t>
            </a:r>
            <a:r>
              <a:rPr lang="it-IT" sz="2000" dirty="0">
                <a:solidFill>
                  <a:prstClr val="black"/>
                </a:solidFill>
                <a:latin typeface="Arial Nova Light"/>
              </a:rPr>
              <a:t> o </a:t>
            </a:r>
            <a:r>
              <a:rPr lang="it-IT" sz="2000" dirty="0">
                <a:solidFill>
                  <a:srgbClr val="3EB1C8"/>
                </a:solidFill>
                <a:uFill>
                  <a:solidFill>
                    <a:srgbClr val="C00000"/>
                  </a:solidFill>
                </a:uFill>
                <a:latin typeface="Arial Nova Light"/>
              </a:rPr>
              <a:t>filosofiche</a:t>
            </a:r>
            <a:r>
              <a:rPr lang="it-IT" sz="2000" dirty="0">
                <a:solidFill>
                  <a:prstClr val="black"/>
                </a:solidFill>
                <a:latin typeface="Arial Nova Light"/>
              </a:rPr>
              <a:t>,</a:t>
            </a:r>
          </a:p>
          <a:p>
            <a:pPr lvl="1"/>
            <a:r>
              <a:rPr lang="it-IT" sz="2000" dirty="0">
                <a:solidFill>
                  <a:prstClr val="black"/>
                </a:solidFill>
                <a:latin typeface="Arial Nova Light"/>
              </a:rPr>
              <a:t>o l’appartenenza </a:t>
            </a:r>
            <a:r>
              <a:rPr lang="it-IT" sz="2000" dirty="0">
                <a:solidFill>
                  <a:srgbClr val="3EB1C8"/>
                </a:solidFill>
                <a:uFill>
                  <a:solidFill>
                    <a:srgbClr val="C00000"/>
                  </a:solidFill>
                </a:uFill>
                <a:latin typeface="Arial Nova Light"/>
              </a:rPr>
              <a:t>sindacale</a:t>
            </a:r>
            <a:r>
              <a:rPr lang="it-IT" sz="2000" dirty="0">
                <a:solidFill>
                  <a:prstClr val="black"/>
                </a:solidFill>
                <a:latin typeface="Arial Nova Light"/>
              </a:rPr>
              <a:t>,</a:t>
            </a:r>
          </a:p>
          <a:p>
            <a:pPr lvl="1"/>
            <a:endParaRPr lang="it-IT" sz="2000" dirty="0">
              <a:solidFill>
                <a:prstClr val="black"/>
              </a:solidFill>
              <a:latin typeface="Arial Nova Light"/>
            </a:endParaRPr>
          </a:p>
          <a:p>
            <a:r>
              <a:rPr lang="it-IT" sz="2400" dirty="0">
                <a:solidFill>
                  <a:prstClr val="black"/>
                </a:solidFill>
                <a:latin typeface="Arial Nova Light"/>
              </a:rPr>
              <a:t>nonché i dati personali:</a:t>
            </a:r>
          </a:p>
          <a:p>
            <a:pPr lvl="1"/>
            <a:r>
              <a:rPr lang="it-IT" sz="2000" dirty="0">
                <a:solidFill>
                  <a:srgbClr val="3EB1C8"/>
                </a:solidFill>
                <a:uFill>
                  <a:solidFill>
                    <a:srgbClr val="C00000"/>
                  </a:solidFill>
                </a:uFill>
                <a:latin typeface="Arial Nova Light"/>
              </a:rPr>
              <a:t>dati genetici (Art.4 c.13)</a:t>
            </a:r>
            <a:endParaRPr lang="it-IT" sz="2000" dirty="0">
              <a:solidFill>
                <a:srgbClr val="3EB1C8"/>
              </a:solidFill>
              <a:latin typeface="Arial Nova Light"/>
            </a:endParaRPr>
          </a:p>
          <a:p>
            <a:pPr lvl="1"/>
            <a:r>
              <a:rPr lang="it-IT" sz="2000" dirty="0">
                <a:solidFill>
                  <a:srgbClr val="3EB1C8"/>
                </a:solidFill>
                <a:uFill>
                  <a:solidFill>
                    <a:srgbClr val="C00000"/>
                  </a:solidFill>
                </a:uFill>
                <a:latin typeface="Arial Nova Light"/>
              </a:rPr>
              <a:t>biometrici</a:t>
            </a:r>
            <a:r>
              <a:rPr lang="it-IT" sz="2000" dirty="0">
                <a:solidFill>
                  <a:srgbClr val="3EB1C8"/>
                </a:solidFill>
                <a:latin typeface="Arial Nova Light"/>
              </a:rPr>
              <a:t> </a:t>
            </a:r>
            <a:r>
              <a:rPr lang="it-IT" sz="2000" dirty="0">
                <a:solidFill>
                  <a:prstClr val="black"/>
                </a:solidFill>
                <a:latin typeface="Arial Nova Light"/>
              </a:rPr>
              <a:t>intesi a identificare in modo univoco una persona fisica (Art.4 c.14)</a:t>
            </a:r>
          </a:p>
          <a:p>
            <a:pPr lvl="1"/>
            <a:r>
              <a:rPr lang="it-IT" sz="2000" dirty="0">
                <a:solidFill>
                  <a:prstClr val="black"/>
                </a:solidFill>
                <a:latin typeface="Arial Nova Light"/>
              </a:rPr>
              <a:t>relativi alla </a:t>
            </a:r>
            <a:r>
              <a:rPr lang="it-IT" sz="2000" dirty="0">
                <a:solidFill>
                  <a:srgbClr val="3EB1C8"/>
                </a:solidFill>
                <a:uFill>
                  <a:solidFill>
                    <a:srgbClr val="C00000"/>
                  </a:solidFill>
                </a:uFill>
                <a:latin typeface="Arial Nova Light"/>
              </a:rPr>
              <a:t>salute</a:t>
            </a:r>
            <a:r>
              <a:rPr lang="it-IT" sz="2000" dirty="0">
                <a:solidFill>
                  <a:srgbClr val="3EB1C8"/>
                </a:solidFill>
                <a:latin typeface="Arial Nova Light"/>
              </a:rPr>
              <a:t> </a:t>
            </a:r>
            <a:r>
              <a:rPr lang="it-IT" sz="2000" dirty="0">
                <a:solidFill>
                  <a:prstClr val="black"/>
                </a:solidFill>
                <a:latin typeface="Arial Nova Light"/>
              </a:rPr>
              <a:t>fisica e mentale (Art.4 c.15)</a:t>
            </a:r>
          </a:p>
          <a:p>
            <a:pPr lvl="1"/>
            <a:r>
              <a:rPr lang="it-IT" sz="2000" dirty="0">
                <a:solidFill>
                  <a:prstClr val="black"/>
                </a:solidFill>
                <a:latin typeface="Arial Nova Light"/>
              </a:rPr>
              <a:t>relativi alla </a:t>
            </a:r>
            <a:r>
              <a:rPr lang="it-IT" sz="2000" dirty="0">
                <a:solidFill>
                  <a:srgbClr val="3EB1C8"/>
                </a:solidFill>
                <a:uFill>
                  <a:solidFill>
                    <a:srgbClr val="C00000"/>
                  </a:solidFill>
                </a:uFill>
                <a:latin typeface="Arial Nova Light"/>
              </a:rPr>
              <a:t>vita sessuale</a:t>
            </a:r>
            <a:r>
              <a:rPr lang="it-IT" sz="2000" dirty="0">
                <a:solidFill>
                  <a:srgbClr val="3EB1C8"/>
                </a:solidFill>
                <a:latin typeface="Arial Nova Light"/>
              </a:rPr>
              <a:t> </a:t>
            </a:r>
            <a:r>
              <a:rPr lang="it-IT" sz="2000" dirty="0">
                <a:solidFill>
                  <a:prstClr val="black"/>
                </a:solidFill>
                <a:latin typeface="Arial Nova Light"/>
              </a:rPr>
              <a:t>o all’</a:t>
            </a:r>
            <a:r>
              <a:rPr lang="it-IT" sz="2000" dirty="0">
                <a:solidFill>
                  <a:srgbClr val="3EB1C8"/>
                </a:solidFill>
                <a:uFill>
                  <a:solidFill>
                    <a:srgbClr val="C00000"/>
                  </a:solidFill>
                </a:uFill>
                <a:latin typeface="Arial Nova Light"/>
              </a:rPr>
              <a:t>orientamento sessuale.</a:t>
            </a:r>
            <a:endParaRPr lang="it-IT" sz="2000" dirty="0">
              <a:solidFill>
                <a:srgbClr val="3EB1C8"/>
              </a:solidFill>
              <a:latin typeface="Arial Nova Light"/>
            </a:endParaRPr>
          </a:p>
        </p:txBody>
      </p:sp>
    </p:spTree>
    <p:extLst>
      <p:ext uri="{BB962C8B-B14F-4D97-AF65-F5344CB8AC3E}">
        <p14:creationId xmlns:p14="http://schemas.microsoft.com/office/powerpoint/2010/main" val="21673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a:xfrm>
            <a:off x="276224" y="277516"/>
            <a:ext cx="8043317" cy="984376"/>
          </a:xfrm>
        </p:spPr>
        <p:txBody>
          <a:bodyPr/>
          <a:lstStyle/>
          <a:p>
            <a:r>
              <a:rPr lang="it-IT" dirty="0"/>
              <a:t>Deroghe al Divieto generale di trattare le</a:t>
            </a:r>
            <a:r>
              <a:rPr lang="it-IT" dirty="0">
                <a:solidFill>
                  <a:srgbClr val="C00000"/>
                </a:solidFill>
              </a:rPr>
              <a:t> </a:t>
            </a:r>
            <a:r>
              <a:rPr lang="it-IT" dirty="0"/>
              <a:t>Categorie Particolari di dati personali</a:t>
            </a:r>
          </a:p>
        </p:txBody>
      </p:sp>
      <p:sp>
        <p:nvSpPr>
          <p:cNvPr id="4" name="Segnaposto contenuto 2">
            <a:extLst>
              <a:ext uri="{FF2B5EF4-FFF2-40B4-BE49-F238E27FC236}">
                <a16:creationId xmlns:a16="http://schemas.microsoft.com/office/drawing/2014/main" id="{EDCBA084-BE23-4264-9489-0F5B44C9A7B3}"/>
              </a:ext>
            </a:extLst>
          </p:cNvPr>
          <p:cNvSpPr txBox="1">
            <a:spLocks/>
          </p:cNvSpPr>
          <p:nvPr/>
        </p:nvSpPr>
        <p:spPr>
          <a:xfrm>
            <a:off x="276224" y="1707264"/>
            <a:ext cx="8683970" cy="4302716"/>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sz="2400" b="1" dirty="0">
                <a:solidFill>
                  <a:srgbClr val="13294B"/>
                </a:solidFill>
                <a:latin typeface="Arial Nova Light"/>
              </a:rPr>
              <a:t>Art. 9 c.2 RGPD</a:t>
            </a:r>
          </a:p>
          <a:p>
            <a:r>
              <a:rPr lang="it-IT" sz="2400" dirty="0">
                <a:solidFill>
                  <a:srgbClr val="13294B"/>
                </a:solidFill>
                <a:latin typeface="Arial Nova Light"/>
              </a:rPr>
              <a:t>stabilisce </a:t>
            </a:r>
            <a:r>
              <a:rPr lang="it-IT" sz="2400" b="1" dirty="0">
                <a:solidFill>
                  <a:srgbClr val="13294B"/>
                </a:solidFill>
                <a:latin typeface="Arial Nova Light"/>
              </a:rPr>
              <a:t>espresse e </a:t>
            </a:r>
            <a:r>
              <a:rPr lang="it-IT" sz="2400" b="1" i="1" dirty="0">
                <a:solidFill>
                  <a:srgbClr val="13294B"/>
                </a:solidFill>
                <a:uFill>
                  <a:solidFill>
                    <a:srgbClr val="C00000"/>
                  </a:solidFill>
                </a:uFill>
                <a:latin typeface="Arial Nova Light"/>
              </a:rPr>
              <a:t>tassative</a:t>
            </a:r>
            <a:r>
              <a:rPr lang="it-IT" sz="2400" b="1" dirty="0">
                <a:solidFill>
                  <a:srgbClr val="13294B"/>
                </a:solidFill>
                <a:latin typeface="Arial Nova Light"/>
              </a:rPr>
              <a:t> </a:t>
            </a:r>
            <a:r>
              <a:rPr lang="it-IT" sz="2400" b="1" dirty="0">
                <a:solidFill>
                  <a:srgbClr val="3EB1C8"/>
                </a:solidFill>
                <a:latin typeface="Arial Nova Light"/>
              </a:rPr>
              <a:t>deroghe</a:t>
            </a:r>
            <a:r>
              <a:rPr lang="it-IT" sz="2400" b="1" dirty="0">
                <a:solidFill>
                  <a:srgbClr val="13294B"/>
                </a:solidFill>
                <a:latin typeface="Arial Nova Light"/>
              </a:rPr>
              <a:t> al divieto </a:t>
            </a:r>
            <a:r>
              <a:rPr lang="it-IT" sz="2400" dirty="0">
                <a:solidFill>
                  <a:srgbClr val="13294B"/>
                </a:solidFill>
                <a:latin typeface="Arial Nova Light"/>
              </a:rPr>
              <a:t>di cui sopra, per esempio:</a:t>
            </a:r>
          </a:p>
          <a:p>
            <a:pPr lvl="1"/>
            <a:r>
              <a:rPr lang="it-IT" sz="2400" dirty="0">
                <a:solidFill>
                  <a:srgbClr val="13294B"/>
                </a:solidFill>
                <a:latin typeface="Arial Nova Light"/>
              </a:rPr>
              <a:t>in </a:t>
            </a:r>
            <a:r>
              <a:rPr lang="it-IT" sz="2400" dirty="0">
                <a:solidFill>
                  <a:srgbClr val="13294B"/>
                </a:solidFill>
                <a:uFill>
                  <a:solidFill>
                    <a:srgbClr val="C00000"/>
                  </a:solidFill>
                </a:uFill>
                <a:latin typeface="Arial Nova Light"/>
              </a:rPr>
              <a:t>casi specifici</a:t>
            </a:r>
            <a:r>
              <a:rPr lang="it-IT" sz="2400" dirty="0">
                <a:solidFill>
                  <a:srgbClr val="13294B"/>
                </a:solidFill>
                <a:latin typeface="Arial Nova Light"/>
              </a:rPr>
              <a:t> stabiliti dal RGPD</a:t>
            </a:r>
          </a:p>
          <a:p>
            <a:pPr lvl="1"/>
            <a:r>
              <a:rPr lang="it-IT" sz="2400" dirty="0">
                <a:solidFill>
                  <a:srgbClr val="13294B"/>
                </a:solidFill>
                <a:latin typeface="Arial Nova Light"/>
              </a:rPr>
              <a:t>in conformità ad </a:t>
            </a:r>
            <a:r>
              <a:rPr lang="it-IT" sz="2400" dirty="0">
                <a:solidFill>
                  <a:srgbClr val="13294B"/>
                </a:solidFill>
                <a:uFill>
                  <a:solidFill>
                    <a:srgbClr val="C00000"/>
                  </a:solidFill>
                </a:uFill>
                <a:latin typeface="Arial Nova Light"/>
              </a:rPr>
              <a:t>obblighi legali</a:t>
            </a:r>
            <a:r>
              <a:rPr lang="it-IT" sz="2400" dirty="0">
                <a:solidFill>
                  <a:srgbClr val="13294B"/>
                </a:solidFill>
                <a:latin typeface="Arial Nova Light"/>
              </a:rPr>
              <a:t>/</a:t>
            </a:r>
            <a:r>
              <a:rPr lang="it-IT" sz="2400" dirty="0">
                <a:solidFill>
                  <a:srgbClr val="13294B"/>
                </a:solidFill>
                <a:uFill>
                  <a:solidFill>
                    <a:srgbClr val="C00000"/>
                  </a:solidFill>
                </a:uFill>
                <a:latin typeface="Arial Nova Light"/>
              </a:rPr>
              <a:t>contrattuali</a:t>
            </a:r>
          </a:p>
          <a:p>
            <a:pPr lvl="1"/>
            <a:r>
              <a:rPr lang="it-IT" sz="2400" dirty="0">
                <a:solidFill>
                  <a:srgbClr val="13294B"/>
                </a:solidFill>
                <a:latin typeface="Arial Nova Light"/>
              </a:rPr>
              <a:t>nell’</a:t>
            </a:r>
            <a:r>
              <a:rPr lang="it-IT" sz="2400" dirty="0">
                <a:solidFill>
                  <a:srgbClr val="13294B"/>
                </a:solidFill>
                <a:uFill>
                  <a:solidFill>
                    <a:srgbClr val="C00000"/>
                  </a:solidFill>
                </a:uFill>
                <a:latin typeface="Arial Nova Light"/>
              </a:rPr>
              <a:t>interesse pubblico</a:t>
            </a:r>
          </a:p>
          <a:p>
            <a:pPr lvl="1"/>
            <a:r>
              <a:rPr lang="it-IT" sz="2400" dirty="0">
                <a:solidFill>
                  <a:srgbClr val="13294B"/>
                </a:solidFill>
                <a:latin typeface="Arial Nova Light"/>
              </a:rPr>
              <a:t>per l’</a:t>
            </a:r>
            <a:r>
              <a:rPr lang="it-IT" sz="2400" dirty="0">
                <a:solidFill>
                  <a:srgbClr val="13294B"/>
                </a:solidFill>
                <a:uFill>
                  <a:solidFill>
                    <a:srgbClr val="C00000"/>
                  </a:solidFill>
                </a:uFill>
                <a:latin typeface="Arial Nova Light"/>
              </a:rPr>
              <a:t>esercizio di pubblici poteri</a:t>
            </a:r>
          </a:p>
          <a:p>
            <a:pPr lvl="1"/>
            <a:r>
              <a:rPr lang="it-IT" sz="2400" dirty="0">
                <a:solidFill>
                  <a:srgbClr val="13294B"/>
                </a:solidFill>
                <a:latin typeface="Arial Nova Light"/>
              </a:rPr>
              <a:t>per </a:t>
            </a:r>
            <a:r>
              <a:rPr lang="it-IT" sz="2400" dirty="0">
                <a:solidFill>
                  <a:srgbClr val="13294B"/>
                </a:solidFill>
                <a:uFill>
                  <a:solidFill>
                    <a:srgbClr val="C00000"/>
                  </a:solidFill>
                </a:uFill>
                <a:latin typeface="Arial Nova Light"/>
              </a:rPr>
              <a:t>finalità inerenti la salute</a:t>
            </a:r>
          </a:p>
          <a:p>
            <a:pPr lvl="1"/>
            <a:r>
              <a:rPr lang="it-IT" sz="2400" dirty="0">
                <a:solidFill>
                  <a:srgbClr val="13294B"/>
                </a:solidFill>
                <a:latin typeface="Arial Nova Light"/>
              </a:rPr>
              <a:t>per l’</a:t>
            </a:r>
            <a:r>
              <a:rPr lang="it-IT" sz="2400" dirty="0">
                <a:solidFill>
                  <a:srgbClr val="13294B"/>
                </a:solidFill>
                <a:uFill>
                  <a:solidFill>
                    <a:srgbClr val="C00000"/>
                  </a:solidFill>
                </a:uFill>
                <a:latin typeface="Arial Nova Light"/>
              </a:rPr>
              <a:t>esercizio di diritti </a:t>
            </a:r>
            <a:r>
              <a:rPr lang="it-IT" sz="2400" dirty="0">
                <a:solidFill>
                  <a:srgbClr val="13294B"/>
                </a:solidFill>
                <a:latin typeface="Arial Nova Light"/>
              </a:rPr>
              <a:t>in sede giudiziale, </a:t>
            </a:r>
            <a:r>
              <a:rPr lang="it-IT" sz="2400" dirty="0" err="1">
                <a:solidFill>
                  <a:srgbClr val="13294B"/>
                </a:solidFill>
                <a:latin typeface="Arial Nova Light"/>
              </a:rPr>
              <a:t>amm.va</a:t>
            </a:r>
            <a:r>
              <a:rPr lang="it-IT" sz="2400" dirty="0">
                <a:solidFill>
                  <a:srgbClr val="13294B"/>
                </a:solidFill>
                <a:latin typeface="Arial Nova Light"/>
              </a:rPr>
              <a:t> o stragiudiziale</a:t>
            </a:r>
          </a:p>
        </p:txBody>
      </p:sp>
    </p:spTree>
    <p:extLst>
      <p:ext uri="{BB962C8B-B14F-4D97-AF65-F5344CB8AC3E}">
        <p14:creationId xmlns:p14="http://schemas.microsoft.com/office/powerpoint/2010/main" val="1734164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Altri «tipi» di dati personali nominati nel RGPD</a:t>
            </a:r>
          </a:p>
        </p:txBody>
      </p:sp>
      <p:graphicFrame>
        <p:nvGraphicFramePr>
          <p:cNvPr id="4" name="Tabella 3">
            <a:extLst>
              <a:ext uri="{FF2B5EF4-FFF2-40B4-BE49-F238E27FC236}">
                <a16:creationId xmlns:a16="http://schemas.microsoft.com/office/drawing/2014/main" id="{EB5DD974-22DC-4541-94A2-2C1546416B3D}"/>
              </a:ext>
            </a:extLst>
          </p:cNvPr>
          <p:cNvGraphicFramePr>
            <a:graphicFrameLocks noGrp="1"/>
          </p:cNvGraphicFramePr>
          <p:nvPr>
            <p:extLst>
              <p:ext uri="{D42A27DB-BD31-4B8C-83A1-F6EECF244321}">
                <p14:modId xmlns:p14="http://schemas.microsoft.com/office/powerpoint/2010/main" val="2060193806"/>
              </p:ext>
            </p:extLst>
          </p:nvPr>
        </p:nvGraphicFramePr>
        <p:xfrm>
          <a:off x="538709" y="2024047"/>
          <a:ext cx="7971064" cy="4069080"/>
        </p:xfrm>
        <a:graphic>
          <a:graphicData uri="http://schemas.openxmlformats.org/drawingml/2006/table">
            <a:tbl>
              <a:tblPr bandRow="1">
                <a:tableStyleId>{5FD0F851-EC5A-4D38-B0AD-8093EC10F338}</a:tableStyleId>
              </a:tblPr>
              <a:tblGrid>
                <a:gridCol w="3985532">
                  <a:extLst>
                    <a:ext uri="{9D8B030D-6E8A-4147-A177-3AD203B41FA5}">
                      <a16:colId xmlns:a16="http://schemas.microsoft.com/office/drawing/2014/main" val="3314985036"/>
                    </a:ext>
                  </a:extLst>
                </a:gridCol>
                <a:gridCol w="3985532">
                  <a:extLst>
                    <a:ext uri="{9D8B030D-6E8A-4147-A177-3AD203B41FA5}">
                      <a16:colId xmlns:a16="http://schemas.microsoft.com/office/drawing/2014/main" val="6180661"/>
                    </a:ext>
                  </a:extLst>
                </a:gridCol>
              </a:tblGrid>
              <a:tr h="525780">
                <a:tc>
                  <a:txBody>
                    <a:bodyPr/>
                    <a:lstStyle/>
                    <a:p>
                      <a:r>
                        <a:rPr lang="it-IT" sz="2400" dirty="0"/>
                        <a:t>d.p. relativi a persone giuridiche</a:t>
                      </a:r>
                      <a:endParaRPr lang="it-IT" sz="2400" dirty="0">
                        <a:solidFill>
                          <a:srgbClr val="13294B"/>
                        </a:solidFill>
                      </a:endParaRPr>
                    </a:p>
                  </a:txBody>
                  <a:tcPr marL="68580" marR="68580" marT="34290" marB="34290" anchor="ctr"/>
                </a:tc>
                <a:tc>
                  <a:txBody>
                    <a:bodyPr/>
                    <a:lstStyle/>
                    <a:p>
                      <a:r>
                        <a:rPr lang="it-IT" sz="1800" dirty="0"/>
                        <a:t>14° Cons.: </a:t>
                      </a:r>
                      <a:r>
                        <a:rPr lang="it-IT" sz="1800" u="sng" baseline="0" dirty="0">
                          <a:uFill>
                            <a:solidFill>
                              <a:srgbClr val="C00000"/>
                            </a:solidFill>
                          </a:uFill>
                        </a:rPr>
                        <a:t>esclusi</a:t>
                      </a:r>
                      <a:r>
                        <a:rPr lang="it-IT" sz="1800" dirty="0"/>
                        <a:t> dall’ambito di applicazione RGPD</a:t>
                      </a:r>
                      <a:endParaRPr lang="it-IT" sz="1800" dirty="0">
                        <a:solidFill>
                          <a:srgbClr val="13294B"/>
                        </a:solidFill>
                      </a:endParaRPr>
                    </a:p>
                  </a:txBody>
                  <a:tcPr marL="68580" marR="68580" marT="34290" marB="34290" anchor="ctr"/>
                </a:tc>
                <a:extLst>
                  <a:ext uri="{0D108BD9-81ED-4DB2-BD59-A6C34878D82A}">
                    <a16:rowId xmlns:a16="http://schemas.microsoft.com/office/drawing/2014/main" val="4073413582"/>
                  </a:ext>
                </a:extLst>
              </a:tr>
              <a:tr h="342900">
                <a:tc>
                  <a:txBody>
                    <a:bodyPr/>
                    <a:lstStyle/>
                    <a:p>
                      <a:r>
                        <a:rPr lang="it-IT" sz="2400" dirty="0"/>
                        <a:t>d.p. relativi ai minori </a:t>
                      </a:r>
                      <a:endParaRPr lang="it-IT" sz="2400" dirty="0">
                        <a:solidFill>
                          <a:srgbClr val="13294B"/>
                        </a:solidFill>
                      </a:endParaRPr>
                    </a:p>
                  </a:txBody>
                  <a:tcPr marL="68580" marR="68580" marT="34290" marB="34290" anchor="ctr"/>
                </a:tc>
                <a:tc>
                  <a:txBody>
                    <a:bodyPr/>
                    <a:lstStyle/>
                    <a:p>
                      <a:r>
                        <a:rPr lang="it-IT" sz="1800" dirty="0"/>
                        <a:t>38°, 58° e 75° Cons., Artt. 8, 12</a:t>
                      </a:r>
                      <a:endParaRPr lang="it-IT" sz="1800" b="0" dirty="0">
                        <a:solidFill>
                          <a:srgbClr val="13294B"/>
                        </a:solidFill>
                      </a:endParaRPr>
                    </a:p>
                  </a:txBody>
                  <a:tcPr marL="68580" marR="68580" marT="34290" marB="34290" anchor="ctr"/>
                </a:tc>
                <a:extLst>
                  <a:ext uri="{0D108BD9-81ED-4DB2-BD59-A6C34878D82A}">
                    <a16:rowId xmlns:a16="http://schemas.microsoft.com/office/drawing/2014/main" val="1351481649"/>
                  </a:ext>
                </a:extLst>
              </a:tr>
              <a:tr h="342900">
                <a:tc>
                  <a:txBody>
                    <a:bodyPr/>
                    <a:lstStyle/>
                    <a:p>
                      <a:r>
                        <a:rPr lang="it-IT" sz="2400" dirty="0"/>
                        <a:t>d.p. relativi al traffico</a:t>
                      </a:r>
                      <a:endParaRPr lang="it-IT" sz="2400" dirty="0">
                        <a:solidFill>
                          <a:srgbClr val="13294B"/>
                        </a:solidFill>
                      </a:endParaRPr>
                    </a:p>
                  </a:txBody>
                  <a:tcPr marL="68580" marR="68580" marT="34290" marB="34290" anchor="ctr"/>
                </a:tc>
                <a:tc>
                  <a:txBody>
                    <a:bodyPr/>
                    <a:lstStyle/>
                    <a:p>
                      <a:r>
                        <a:rPr lang="it-IT" sz="1800" dirty="0"/>
                        <a:t>49° Cons.</a:t>
                      </a:r>
                      <a:endParaRPr lang="it-IT" sz="1800" dirty="0">
                        <a:solidFill>
                          <a:srgbClr val="13294B"/>
                        </a:solidFill>
                      </a:endParaRPr>
                    </a:p>
                  </a:txBody>
                  <a:tcPr marL="68580" marR="68580" marT="34290" marB="34290" anchor="ctr"/>
                </a:tc>
                <a:extLst>
                  <a:ext uri="{0D108BD9-81ED-4DB2-BD59-A6C34878D82A}">
                    <a16:rowId xmlns:a16="http://schemas.microsoft.com/office/drawing/2014/main" val="3187048531"/>
                  </a:ext>
                </a:extLst>
              </a:tr>
              <a:tr h="356695">
                <a:tc>
                  <a:txBody>
                    <a:bodyPr/>
                    <a:lstStyle/>
                    <a:p>
                      <a:r>
                        <a:rPr lang="it-IT" sz="2400" dirty="0"/>
                        <a:t>d.p. relativi all’ubicazione</a:t>
                      </a:r>
                      <a:endParaRPr lang="it-IT" sz="2400" dirty="0">
                        <a:solidFill>
                          <a:srgbClr val="13294B"/>
                        </a:solidFill>
                      </a:endParaRPr>
                    </a:p>
                  </a:txBody>
                  <a:tcPr marL="68580" marR="68580" marT="34290" marB="34290" anchor="ctr"/>
                </a:tc>
                <a:tc>
                  <a:txBody>
                    <a:bodyPr/>
                    <a:lstStyle/>
                    <a:p>
                      <a:r>
                        <a:rPr lang="it-IT" sz="1800" dirty="0"/>
                        <a:t>71° e 75° Cons., Art.4, n.1) e 4)</a:t>
                      </a:r>
                      <a:endParaRPr lang="it-IT" sz="1800" dirty="0">
                        <a:solidFill>
                          <a:srgbClr val="13294B"/>
                        </a:solidFill>
                      </a:endParaRPr>
                    </a:p>
                  </a:txBody>
                  <a:tcPr marL="68580" marR="68580" marT="34290" marB="34290" anchor="ctr"/>
                </a:tc>
                <a:extLst>
                  <a:ext uri="{0D108BD9-81ED-4DB2-BD59-A6C34878D82A}">
                    <a16:rowId xmlns:a16="http://schemas.microsoft.com/office/drawing/2014/main" val="4183322775"/>
                  </a:ext>
                </a:extLst>
              </a:tr>
              <a:tr h="617220">
                <a:tc>
                  <a:txBody>
                    <a:bodyPr/>
                    <a:lstStyle/>
                    <a:p>
                      <a:r>
                        <a:rPr lang="it-IT" sz="2400" dirty="0"/>
                        <a:t>d.p. relativi a condanne penali e a reati e connesse misure di sicurezza</a:t>
                      </a:r>
                      <a:endParaRPr lang="it-IT" sz="2400" dirty="0">
                        <a:solidFill>
                          <a:srgbClr val="13294B"/>
                        </a:solidFill>
                      </a:endParaRPr>
                    </a:p>
                  </a:txBody>
                  <a:tcPr marL="68580" marR="68580" marT="34290" marB="34290" anchor="ctr"/>
                </a:tc>
                <a:tc>
                  <a:txBody>
                    <a:bodyPr/>
                    <a:lstStyle/>
                    <a:p>
                      <a:r>
                        <a:rPr lang="it-IT" sz="1800" dirty="0"/>
                        <a:t>75°, 80°, 91°, 97° Cons., Artt. 10, 27, 30, 35 e 37</a:t>
                      </a:r>
                      <a:endParaRPr lang="it-IT" sz="1800" dirty="0">
                        <a:solidFill>
                          <a:srgbClr val="13294B"/>
                        </a:solidFill>
                      </a:endParaRPr>
                    </a:p>
                  </a:txBody>
                  <a:tcPr marL="68580" marR="68580" marT="34290" marB="34290" anchor="ctr"/>
                </a:tc>
                <a:extLst>
                  <a:ext uri="{0D108BD9-81ED-4DB2-BD59-A6C34878D82A}">
                    <a16:rowId xmlns:a16="http://schemas.microsoft.com/office/drawing/2014/main" val="490941938"/>
                  </a:ext>
                </a:extLst>
              </a:tr>
              <a:tr h="342900">
                <a:tc>
                  <a:txBody>
                    <a:bodyPr/>
                    <a:lstStyle/>
                    <a:p>
                      <a:r>
                        <a:rPr lang="it-IT" sz="2400" dirty="0"/>
                        <a:t>dati dattiloscopici (impronte digitali)</a:t>
                      </a:r>
                      <a:endParaRPr lang="it-IT" sz="2400" dirty="0">
                        <a:solidFill>
                          <a:srgbClr val="13294B"/>
                        </a:solidFill>
                      </a:endParaRPr>
                    </a:p>
                  </a:txBody>
                  <a:tcPr marL="68580" marR="68580" marT="34290" marB="34290" anchor="ctr"/>
                </a:tc>
                <a:tc>
                  <a:txBody>
                    <a:bodyPr/>
                    <a:lstStyle/>
                    <a:p>
                      <a:r>
                        <a:rPr lang="it-IT" sz="1800" dirty="0"/>
                        <a:t>appartengono alla categoria dei d. biometrici</a:t>
                      </a:r>
                      <a:endParaRPr lang="it-IT" sz="1800" dirty="0">
                        <a:solidFill>
                          <a:srgbClr val="13294B"/>
                        </a:solidFill>
                      </a:endParaRPr>
                    </a:p>
                  </a:txBody>
                  <a:tcPr marL="68580" marR="68580" marT="34290" marB="34290" anchor="ctr"/>
                </a:tc>
                <a:extLst>
                  <a:ext uri="{0D108BD9-81ED-4DB2-BD59-A6C34878D82A}">
                    <a16:rowId xmlns:a16="http://schemas.microsoft.com/office/drawing/2014/main" val="3307698672"/>
                  </a:ext>
                </a:extLst>
              </a:tr>
            </a:tbl>
          </a:graphicData>
        </a:graphic>
      </p:graphicFrame>
    </p:spTree>
    <p:extLst>
      <p:ext uri="{BB962C8B-B14F-4D97-AF65-F5344CB8AC3E}">
        <p14:creationId xmlns:p14="http://schemas.microsoft.com/office/powerpoint/2010/main" val="1571273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Altri «tipi» di dati personali nominati nel RGPD</a:t>
            </a:r>
          </a:p>
        </p:txBody>
      </p:sp>
      <p:graphicFrame>
        <p:nvGraphicFramePr>
          <p:cNvPr id="4" name="Tabella 3">
            <a:extLst>
              <a:ext uri="{FF2B5EF4-FFF2-40B4-BE49-F238E27FC236}">
                <a16:creationId xmlns:a16="http://schemas.microsoft.com/office/drawing/2014/main" id="{EB5DD974-22DC-4541-94A2-2C1546416B3D}"/>
              </a:ext>
            </a:extLst>
          </p:cNvPr>
          <p:cNvGraphicFramePr>
            <a:graphicFrameLocks noGrp="1"/>
          </p:cNvGraphicFramePr>
          <p:nvPr>
            <p:extLst>
              <p:ext uri="{D42A27DB-BD31-4B8C-83A1-F6EECF244321}">
                <p14:modId xmlns:p14="http://schemas.microsoft.com/office/powerpoint/2010/main" val="1008010366"/>
              </p:ext>
            </p:extLst>
          </p:nvPr>
        </p:nvGraphicFramePr>
        <p:xfrm>
          <a:off x="523719" y="1926423"/>
          <a:ext cx="7971064" cy="3909060"/>
        </p:xfrm>
        <a:graphic>
          <a:graphicData uri="http://schemas.openxmlformats.org/drawingml/2006/table">
            <a:tbl>
              <a:tblPr bandRow="1">
                <a:tableStyleId>{5FD0F851-EC5A-4D38-B0AD-8093EC10F338}</a:tableStyleId>
              </a:tblPr>
              <a:tblGrid>
                <a:gridCol w="3985532">
                  <a:extLst>
                    <a:ext uri="{9D8B030D-6E8A-4147-A177-3AD203B41FA5}">
                      <a16:colId xmlns:a16="http://schemas.microsoft.com/office/drawing/2014/main" val="3314985036"/>
                    </a:ext>
                  </a:extLst>
                </a:gridCol>
                <a:gridCol w="3985532">
                  <a:extLst>
                    <a:ext uri="{9D8B030D-6E8A-4147-A177-3AD203B41FA5}">
                      <a16:colId xmlns:a16="http://schemas.microsoft.com/office/drawing/2014/main" val="6180661"/>
                    </a:ext>
                  </a:extLst>
                </a:gridCol>
              </a:tblGrid>
              <a:tr h="342900">
                <a:tc>
                  <a:txBody>
                    <a:bodyPr/>
                    <a:lstStyle/>
                    <a:p>
                      <a:r>
                        <a:rPr lang="it-IT" sz="2400" dirty="0"/>
                        <a:t>dati di contatto</a:t>
                      </a:r>
                    </a:p>
                  </a:txBody>
                  <a:tcPr marL="68580" marR="68580" marT="34290" marB="34290" anchor="ctr"/>
                </a:tc>
                <a:tc>
                  <a:txBody>
                    <a:bodyPr/>
                    <a:lstStyle/>
                    <a:p>
                      <a:r>
                        <a:rPr lang="it-IT" sz="1800" dirty="0"/>
                        <a:t>14° Cons., Art. 13, Artt. 14, 30, 33, 36 e 37</a:t>
                      </a:r>
                    </a:p>
                  </a:txBody>
                  <a:tcPr marL="68580" marR="68580" marT="34290" marB="34290" anchor="ctr"/>
                </a:tc>
                <a:extLst>
                  <a:ext uri="{0D108BD9-81ED-4DB2-BD59-A6C34878D82A}">
                    <a16:rowId xmlns:a16="http://schemas.microsoft.com/office/drawing/2014/main" val="2442315389"/>
                  </a:ext>
                </a:extLst>
              </a:tr>
              <a:tr h="342900">
                <a:tc>
                  <a:txBody>
                    <a:bodyPr/>
                    <a:lstStyle/>
                    <a:p>
                      <a:r>
                        <a:rPr lang="it-IT" sz="2400" dirty="0"/>
                        <a:t>d.p. contenuti in documenti ufficiali </a:t>
                      </a:r>
                    </a:p>
                  </a:txBody>
                  <a:tcPr marL="68580" marR="68580" marT="34290" marB="34290" anchor="ctr"/>
                </a:tc>
                <a:tc>
                  <a:txBody>
                    <a:bodyPr/>
                    <a:lstStyle/>
                    <a:p>
                      <a:r>
                        <a:rPr lang="it-IT" sz="1800" dirty="0"/>
                        <a:t>154° Cons., Art. 86</a:t>
                      </a:r>
                    </a:p>
                  </a:txBody>
                  <a:tcPr marL="68580" marR="68580" marT="34290" marB="34290" anchor="ctr"/>
                </a:tc>
                <a:extLst>
                  <a:ext uri="{0D108BD9-81ED-4DB2-BD59-A6C34878D82A}">
                    <a16:rowId xmlns:a16="http://schemas.microsoft.com/office/drawing/2014/main" val="1114559609"/>
                  </a:ext>
                </a:extLst>
              </a:tr>
              <a:tr h="525780">
                <a:tc>
                  <a:txBody>
                    <a:bodyPr/>
                    <a:lstStyle/>
                    <a:p>
                      <a:r>
                        <a:rPr lang="it-IT" sz="2400" dirty="0"/>
                        <a:t>d.p. delle persone decedute</a:t>
                      </a:r>
                    </a:p>
                  </a:txBody>
                  <a:tcPr marL="68580" marR="68580" marT="34290" marB="34290" anchor="ctr"/>
                </a:tc>
                <a:tc>
                  <a:txBody>
                    <a:bodyPr/>
                    <a:lstStyle/>
                    <a:p>
                      <a:r>
                        <a:rPr lang="it-IT" sz="1800" dirty="0"/>
                        <a:t>27° Cons.: </a:t>
                      </a:r>
                      <a:r>
                        <a:rPr kumimoji="0" lang="it-IT" sz="1800" u="sng" strike="noStrike" kern="1200" cap="none" spc="0" normalizeH="0" baseline="0" noProof="0" dirty="0">
                          <a:ln>
                            <a:noFill/>
                          </a:ln>
                          <a:effectLst/>
                          <a:uLnTx/>
                          <a:uFill>
                            <a:solidFill>
                              <a:srgbClr val="C00000"/>
                            </a:solidFill>
                          </a:uFill>
                        </a:rPr>
                        <a:t>esclusi</a:t>
                      </a:r>
                      <a:r>
                        <a:rPr kumimoji="0" lang="it-IT" sz="1800" u="none" strike="noStrike" kern="1200" cap="none" spc="0" normalizeH="0" baseline="0" noProof="0" dirty="0">
                          <a:ln>
                            <a:noFill/>
                          </a:ln>
                          <a:effectLst/>
                          <a:uLnTx/>
                          <a:uFillTx/>
                        </a:rPr>
                        <a:t> dall’ambito di applicazione RGPD; 158° e 160° Cons.</a:t>
                      </a:r>
                      <a:endParaRPr lang="it-IT" sz="1800" dirty="0"/>
                    </a:p>
                  </a:txBody>
                  <a:tcPr marL="68580" marR="68580" marT="34290" marB="34290" anchor="ctr"/>
                </a:tc>
                <a:extLst>
                  <a:ext uri="{0D108BD9-81ED-4DB2-BD59-A6C34878D82A}">
                    <a16:rowId xmlns:a16="http://schemas.microsoft.com/office/drawing/2014/main" val="3691461176"/>
                  </a:ext>
                </a:extLst>
              </a:tr>
              <a:tr h="617220">
                <a:tc>
                  <a:txBody>
                    <a:bodyPr/>
                    <a:lstStyle/>
                    <a:p>
                      <a:r>
                        <a:rPr lang="it-IT" sz="2400" dirty="0"/>
                        <a:t>d.p. resi manifestamente pubblici dall’interessato</a:t>
                      </a:r>
                    </a:p>
                  </a:txBody>
                  <a:tcPr marL="68580" marR="68580" marT="34290" marB="34290" anchor="ctr"/>
                </a:tc>
                <a:tc>
                  <a:txBody>
                    <a:bodyPr/>
                    <a:lstStyle/>
                    <a:p>
                      <a:r>
                        <a:rPr lang="it-IT" sz="1800" dirty="0"/>
                        <a:t>Art. 9.2.e</a:t>
                      </a:r>
                    </a:p>
                  </a:txBody>
                  <a:tcPr marL="68580" marR="68580" marT="34290" marB="34290" anchor="ctr"/>
                </a:tc>
                <a:extLst>
                  <a:ext uri="{0D108BD9-81ED-4DB2-BD59-A6C34878D82A}">
                    <a16:rowId xmlns:a16="http://schemas.microsoft.com/office/drawing/2014/main" val="2096962493"/>
                  </a:ext>
                </a:extLst>
              </a:tr>
              <a:tr h="342900">
                <a:tc>
                  <a:txBody>
                    <a:bodyPr/>
                    <a:lstStyle/>
                    <a:p>
                      <a:r>
                        <a:rPr lang="it-IT" sz="2400" dirty="0"/>
                        <a:t>d.p. sottoposti a pseudonimizzazione</a:t>
                      </a:r>
                    </a:p>
                  </a:txBody>
                  <a:tcPr marL="68580" marR="68580" marT="34290" marB="34290" anchor="ctr"/>
                </a:tc>
                <a:tc>
                  <a:txBody>
                    <a:bodyPr/>
                    <a:lstStyle/>
                    <a:p>
                      <a:r>
                        <a:rPr lang="it-IT" sz="1800" dirty="0"/>
                        <a:t>26°, 28°, 75°, 78°, 85°, 156°   Cons.</a:t>
                      </a:r>
                    </a:p>
                  </a:txBody>
                  <a:tcPr marL="68580" marR="68580" marT="34290" marB="34290" anchor="ctr"/>
                </a:tc>
                <a:extLst>
                  <a:ext uri="{0D108BD9-81ED-4DB2-BD59-A6C34878D82A}">
                    <a16:rowId xmlns:a16="http://schemas.microsoft.com/office/drawing/2014/main" val="486279370"/>
                  </a:ext>
                </a:extLst>
              </a:tr>
            </a:tbl>
          </a:graphicData>
        </a:graphic>
      </p:graphicFrame>
    </p:spTree>
    <p:extLst>
      <p:ext uri="{BB962C8B-B14F-4D97-AF65-F5344CB8AC3E}">
        <p14:creationId xmlns:p14="http://schemas.microsoft.com/office/powerpoint/2010/main" val="1879977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Categorie di dati personali oggetto di trattamento nella “</a:t>
            </a:r>
            <a:r>
              <a:rPr lang="it-IT" dirty="0">
                <a:solidFill>
                  <a:srgbClr val="C00000"/>
                </a:solidFill>
              </a:rPr>
              <a:t>Scuola</a:t>
            </a:r>
            <a:r>
              <a:rPr lang="it-IT" dirty="0"/>
              <a:t>”</a:t>
            </a:r>
          </a:p>
        </p:txBody>
      </p:sp>
      <p:sp>
        <p:nvSpPr>
          <p:cNvPr id="4" name="Segnaposto contenuto 6">
            <a:extLst>
              <a:ext uri="{FF2B5EF4-FFF2-40B4-BE49-F238E27FC236}">
                <a16:creationId xmlns:a16="http://schemas.microsoft.com/office/drawing/2014/main" id="{76FF0DD0-4C76-44C1-B34B-0C1032A6B0A2}"/>
              </a:ext>
            </a:extLst>
          </p:cNvPr>
          <p:cNvSpPr txBox="1">
            <a:spLocks/>
          </p:cNvSpPr>
          <p:nvPr/>
        </p:nvSpPr>
        <p:spPr>
          <a:xfrm>
            <a:off x="276225" y="1656576"/>
            <a:ext cx="8683970" cy="4529702"/>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it-IT" sz="2400" dirty="0">
                <a:solidFill>
                  <a:srgbClr val="13294B"/>
                </a:solidFill>
              </a:rPr>
              <a:t>Gli istituti scolastici genericamente intesi trattano una mole considerevole di dati personali, di diverse categorie di interessati (personale, allievi, appartenenti alle rispettive famiglie…) e </a:t>
            </a:r>
            <a:r>
              <a:rPr lang="it-IT" sz="2400" dirty="0">
                <a:solidFill>
                  <a:srgbClr val="3EB1C8"/>
                </a:solidFill>
              </a:rPr>
              <a:t>per svariate finalità</a:t>
            </a:r>
            <a:r>
              <a:rPr lang="it-IT" sz="2400" dirty="0">
                <a:solidFill>
                  <a:srgbClr val="13294B"/>
                </a:solidFill>
              </a:rPr>
              <a:t>, istituzionali o meno.</a:t>
            </a:r>
          </a:p>
          <a:p>
            <a:pPr>
              <a:lnSpc>
                <a:spcPct val="150000"/>
              </a:lnSpc>
            </a:pPr>
            <a:r>
              <a:rPr lang="it-IT" sz="2400" dirty="0">
                <a:solidFill>
                  <a:srgbClr val="13294B"/>
                </a:solidFill>
              </a:rPr>
              <a:t>È dato di comune esperienza che nell’ambito scolastico si trattano </a:t>
            </a:r>
            <a:r>
              <a:rPr lang="it-IT" sz="2400" dirty="0">
                <a:solidFill>
                  <a:srgbClr val="3EB1C8"/>
                </a:solidFill>
              </a:rPr>
              <a:t>dati di svariate tipologie</a:t>
            </a:r>
            <a:r>
              <a:rPr lang="it-IT" sz="2400" dirty="0">
                <a:solidFill>
                  <a:srgbClr val="13294B"/>
                </a:solidFill>
              </a:rPr>
              <a:t>, compresi quelli che – secondo la nomenclatura cui ci ha abituato il Codice – vengono definiti come </a:t>
            </a:r>
            <a:r>
              <a:rPr lang="it-IT" sz="2400" i="1" dirty="0">
                <a:solidFill>
                  <a:srgbClr val="3EB1C8"/>
                </a:solidFill>
              </a:rPr>
              <a:t>dati sensibili</a:t>
            </a:r>
            <a:r>
              <a:rPr lang="it-IT" sz="2400" dirty="0">
                <a:solidFill>
                  <a:srgbClr val="13294B"/>
                </a:solidFill>
              </a:rPr>
              <a:t>.</a:t>
            </a:r>
          </a:p>
        </p:txBody>
      </p:sp>
    </p:spTree>
    <p:extLst>
      <p:ext uri="{BB962C8B-B14F-4D97-AF65-F5344CB8AC3E}">
        <p14:creationId xmlns:p14="http://schemas.microsoft.com/office/powerpoint/2010/main" val="815646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i="1" dirty="0"/>
              <a:t>Particolari categorie </a:t>
            </a:r>
            <a:r>
              <a:rPr lang="it-IT" dirty="0"/>
              <a:t>di dati personali nella “</a:t>
            </a:r>
            <a:r>
              <a:rPr lang="it-IT" dirty="0">
                <a:solidFill>
                  <a:srgbClr val="C00000"/>
                </a:solidFill>
              </a:rPr>
              <a:t>Scuola</a:t>
            </a:r>
            <a:r>
              <a:rPr lang="it-IT" dirty="0"/>
              <a:t>”</a:t>
            </a:r>
          </a:p>
        </p:txBody>
      </p:sp>
      <p:sp>
        <p:nvSpPr>
          <p:cNvPr id="4" name="Segnaposto contenuto 6">
            <a:extLst>
              <a:ext uri="{FF2B5EF4-FFF2-40B4-BE49-F238E27FC236}">
                <a16:creationId xmlns:a16="http://schemas.microsoft.com/office/drawing/2014/main" id="{76FF0DD0-4C76-44C1-B34B-0C1032A6B0A2}"/>
              </a:ext>
            </a:extLst>
          </p:cNvPr>
          <p:cNvSpPr txBox="1">
            <a:spLocks/>
          </p:cNvSpPr>
          <p:nvPr/>
        </p:nvSpPr>
        <p:spPr>
          <a:xfrm>
            <a:off x="276225" y="1656576"/>
            <a:ext cx="8683970" cy="3890489"/>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it-IT" sz="2800" dirty="0">
                <a:solidFill>
                  <a:srgbClr val="13294B"/>
                </a:solidFill>
              </a:rPr>
              <a:t>Se la regola, di garanzia, è il divieto generale di trattare tali categorie di dati, </a:t>
            </a:r>
            <a:r>
              <a:rPr lang="it-IT" sz="2800" i="1" dirty="0">
                <a:solidFill>
                  <a:srgbClr val="3EB1C8"/>
                </a:solidFill>
              </a:rPr>
              <a:t>il trattamento consentito di essi è considerato</a:t>
            </a:r>
            <a:r>
              <a:rPr lang="it-IT" sz="2800" dirty="0">
                <a:solidFill>
                  <a:srgbClr val="13294B"/>
                </a:solidFill>
              </a:rPr>
              <a:t>, nel quadro normativo del Regolamento, </a:t>
            </a:r>
            <a:r>
              <a:rPr lang="it-IT" sz="2800" i="1" dirty="0">
                <a:solidFill>
                  <a:srgbClr val="3EB1C8"/>
                </a:solidFill>
              </a:rPr>
              <a:t>quale eccezione</a:t>
            </a:r>
            <a:r>
              <a:rPr lang="it-IT" sz="2800" dirty="0">
                <a:solidFill>
                  <a:srgbClr val="13294B"/>
                </a:solidFill>
              </a:rPr>
              <a:t>. Così, è consentito trattare tali dati se si verifica </a:t>
            </a:r>
            <a:r>
              <a:rPr lang="it-IT" sz="2800" dirty="0">
                <a:solidFill>
                  <a:srgbClr val="C00000"/>
                </a:solidFill>
              </a:rPr>
              <a:t>una delle ipotesi enumerate dall’articolo 9, paragrafo 2</a:t>
            </a:r>
            <a:r>
              <a:rPr lang="it-IT" sz="2800" dirty="0">
                <a:solidFill>
                  <a:srgbClr val="13294B"/>
                </a:solidFill>
              </a:rPr>
              <a:t>.</a:t>
            </a:r>
          </a:p>
        </p:txBody>
      </p:sp>
    </p:spTree>
    <p:extLst>
      <p:ext uri="{BB962C8B-B14F-4D97-AF65-F5344CB8AC3E}">
        <p14:creationId xmlns:p14="http://schemas.microsoft.com/office/powerpoint/2010/main" val="2616516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i="1" dirty="0"/>
              <a:t>Particolari categorie </a:t>
            </a:r>
            <a:r>
              <a:rPr lang="it-IT" dirty="0"/>
              <a:t>di dati personali nella “</a:t>
            </a:r>
            <a:r>
              <a:rPr lang="it-IT" dirty="0">
                <a:solidFill>
                  <a:srgbClr val="C00000"/>
                </a:solidFill>
              </a:rPr>
              <a:t>Scuola</a:t>
            </a:r>
            <a:r>
              <a:rPr lang="it-IT" dirty="0"/>
              <a:t>”</a:t>
            </a:r>
          </a:p>
        </p:txBody>
      </p:sp>
      <p:sp>
        <p:nvSpPr>
          <p:cNvPr id="4" name="Segnaposto contenuto 6">
            <a:extLst>
              <a:ext uri="{FF2B5EF4-FFF2-40B4-BE49-F238E27FC236}">
                <a16:creationId xmlns:a16="http://schemas.microsoft.com/office/drawing/2014/main" id="{76FF0DD0-4C76-44C1-B34B-0C1032A6B0A2}"/>
              </a:ext>
            </a:extLst>
          </p:cNvPr>
          <p:cNvSpPr txBox="1">
            <a:spLocks/>
          </p:cNvSpPr>
          <p:nvPr/>
        </p:nvSpPr>
        <p:spPr>
          <a:xfrm>
            <a:off x="276225" y="1656576"/>
            <a:ext cx="8683970" cy="4455835"/>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it-IT" sz="2400" dirty="0">
                <a:solidFill>
                  <a:srgbClr val="C00000"/>
                </a:solidFill>
              </a:rPr>
              <a:t>Nell’ambito scolastico</a:t>
            </a:r>
            <a:r>
              <a:rPr lang="it-IT" sz="2400" dirty="0">
                <a:solidFill>
                  <a:srgbClr val="13294B"/>
                </a:solidFill>
              </a:rPr>
              <a:t>, sulla base di questi principi, </a:t>
            </a:r>
            <a:r>
              <a:rPr lang="it-IT" sz="2400" i="1" dirty="0">
                <a:solidFill>
                  <a:srgbClr val="13294B"/>
                </a:solidFill>
              </a:rPr>
              <a:t>che devono essere considerati di stretta interpretazione</a:t>
            </a:r>
            <a:r>
              <a:rPr lang="it-IT" sz="2400" dirty="0">
                <a:solidFill>
                  <a:srgbClr val="13294B"/>
                </a:solidFill>
              </a:rPr>
              <a:t>, non sarà difficile rinvenire la legittima base giuridica del trattamento di tali categorie di dati, tra l’altro, nel </a:t>
            </a:r>
            <a:r>
              <a:rPr lang="it-IT" sz="2400" dirty="0">
                <a:solidFill>
                  <a:srgbClr val="3EB1C8"/>
                </a:solidFill>
              </a:rPr>
              <a:t>consenso dell’interessato</a:t>
            </a:r>
            <a:r>
              <a:rPr lang="it-IT" sz="2400" dirty="0">
                <a:solidFill>
                  <a:srgbClr val="13294B"/>
                </a:solidFill>
              </a:rPr>
              <a:t> (rapporti di lavoro, iscrizione alla scuola privata paritaria etc.) ovvero nella </a:t>
            </a:r>
            <a:r>
              <a:rPr lang="it-IT" sz="2400" dirty="0">
                <a:solidFill>
                  <a:srgbClr val="3EB1C8"/>
                </a:solidFill>
              </a:rPr>
              <a:t>necessità del trattamento per motivi di interesse pubblico rilevante </a:t>
            </a:r>
            <a:r>
              <a:rPr lang="it-IT" sz="2400" dirty="0">
                <a:solidFill>
                  <a:srgbClr val="13294B"/>
                </a:solidFill>
              </a:rPr>
              <a:t>(nella scuola pubblica, con riguardo agli alunni).</a:t>
            </a:r>
          </a:p>
        </p:txBody>
      </p:sp>
    </p:spTree>
    <p:extLst>
      <p:ext uri="{BB962C8B-B14F-4D97-AF65-F5344CB8AC3E}">
        <p14:creationId xmlns:p14="http://schemas.microsoft.com/office/powerpoint/2010/main" val="1421063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L’oggetto della Disciplina: il Trattamento dei Dati Personali</a:t>
            </a:r>
          </a:p>
        </p:txBody>
      </p:sp>
      <p:sp>
        <p:nvSpPr>
          <p:cNvPr id="4" name="Segnaposto contenuto 6">
            <a:extLst>
              <a:ext uri="{FF2B5EF4-FFF2-40B4-BE49-F238E27FC236}">
                <a16:creationId xmlns:a16="http://schemas.microsoft.com/office/drawing/2014/main" id="{76FF0DD0-4C76-44C1-B34B-0C1032A6B0A2}"/>
              </a:ext>
            </a:extLst>
          </p:cNvPr>
          <p:cNvSpPr txBox="1">
            <a:spLocks/>
          </p:cNvSpPr>
          <p:nvPr/>
        </p:nvSpPr>
        <p:spPr>
          <a:xfrm>
            <a:off x="276225" y="1656576"/>
            <a:ext cx="8683970" cy="4678204"/>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it-IT" sz="2000" dirty="0">
                <a:solidFill>
                  <a:srgbClr val="13294B"/>
                </a:solidFill>
              </a:rPr>
              <a:t>L’oggetto specifico della disciplina imposta dal RGPD a protezione dei dati personali è il </a:t>
            </a:r>
            <a:r>
              <a:rPr lang="it-IT" sz="2000" b="1" dirty="0">
                <a:solidFill>
                  <a:srgbClr val="13294B"/>
                </a:solidFill>
              </a:rPr>
              <a:t>trattamento</a:t>
            </a:r>
            <a:r>
              <a:rPr lang="it-IT" sz="2000" dirty="0">
                <a:solidFill>
                  <a:srgbClr val="13294B"/>
                </a:solidFill>
              </a:rPr>
              <a:t>, ossia:</a:t>
            </a:r>
          </a:p>
          <a:p>
            <a:pPr marL="0" indent="0" algn="ctr">
              <a:lnSpc>
                <a:spcPct val="150000"/>
              </a:lnSpc>
              <a:buFont typeface="Arial"/>
              <a:buNone/>
            </a:pPr>
            <a:endParaRPr lang="it-IT" sz="2000" b="1" dirty="0">
              <a:solidFill>
                <a:srgbClr val="13294B"/>
              </a:solidFill>
            </a:endParaRPr>
          </a:p>
          <a:p>
            <a:pPr marL="0" indent="0" algn="ctr">
              <a:lnSpc>
                <a:spcPct val="150000"/>
              </a:lnSpc>
              <a:buFont typeface="Arial"/>
              <a:buNone/>
            </a:pPr>
            <a:r>
              <a:rPr lang="it-IT" sz="2000" b="1" dirty="0">
                <a:solidFill>
                  <a:srgbClr val="13294B"/>
                </a:solidFill>
              </a:rPr>
              <a:t>qualsiasi operazione </a:t>
            </a:r>
            <a:r>
              <a:rPr lang="it-IT" sz="2000" dirty="0">
                <a:solidFill>
                  <a:srgbClr val="13294B"/>
                </a:solidFill>
              </a:rPr>
              <a:t>o </a:t>
            </a:r>
            <a:r>
              <a:rPr lang="it-IT" sz="2000" b="1" dirty="0">
                <a:solidFill>
                  <a:srgbClr val="13294B"/>
                </a:solidFill>
              </a:rPr>
              <a:t>insieme di operazioni</a:t>
            </a:r>
            <a:r>
              <a:rPr lang="it-IT" sz="2000" dirty="0">
                <a:solidFill>
                  <a:srgbClr val="13294B"/>
                </a:solidFill>
              </a:rPr>
              <a:t>,</a:t>
            </a:r>
          </a:p>
          <a:p>
            <a:pPr marL="0" indent="0" algn="ctr">
              <a:lnSpc>
                <a:spcPct val="150000"/>
              </a:lnSpc>
              <a:buFont typeface="Arial"/>
              <a:buNone/>
            </a:pPr>
            <a:endParaRPr lang="it-IT" sz="2000" dirty="0">
              <a:solidFill>
                <a:srgbClr val="13294B"/>
              </a:solidFill>
            </a:endParaRPr>
          </a:p>
          <a:p>
            <a:pPr marL="0" indent="0" algn="ctr">
              <a:lnSpc>
                <a:spcPct val="150000"/>
              </a:lnSpc>
              <a:buFont typeface="Arial"/>
              <a:buNone/>
            </a:pPr>
            <a:r>
              <a:rPr lang="it-IT" sz="2000" dirty="0">
                <a:solidFill>
                  <a:srgbClr val="13294B"/>
                </a:solidFill>
              </a:rPr>
              <a:t>compiute </a:t>
            </a:r>
            <a:r>
              <a:rPr lang="it-IT" sz="2000" i="1" dirty="0">
                <a:solidFill>
                  <a:srgbClr val="13294B"/>
                </a:solidFill>
              </a:rPr>
              <a:t>con</a:t>
            </a:r>
            <a:r>
              <a:rPr lang="it-IT" sz="2000" dirty="0">
                <a:solidFill>
                  <a:srgbClr val="13294B"/>
                </a:solidFill>
              </a:rPr>
              <a:t> o </a:t>
            </a:r>
            <a:r>
              <a:rPr lang="it-IT" sz="2000" i="1" dirty="0">
                <a:solidFill>
                  <a:srgbClr val="13294B"/>
                </a:solidFill>
              </a:rPr>
              <a:t>senza</a:t>
            </a:r>
            <a:r>
              <a:rPr lang="it-IT" sz="2000" dirty="0">
                <a:solidFill>
                  <a:srgbClr val="13294B"/>
                </a:solidFill>
              </a:rPr>
              <a:t> l’ausilio di processi automatizzati</a:t>
            </a:r>
          </a:p>
          <a:p>
            <a:pPr marL="0" indent="0" algn="ctr">
              <a:lnSpc>
                <a:spcPct val="150000"/>
              </a:lnSpc>
              <a:buFont typeface="Arial"/>
              <a:buNone/>
            </a:pPr>
            <a:r>
              <a:rPr lang="it-IT" sz="2000" dirty="0">
                <a:solidFill>
                  <a:srgbClr val="13294B"/>
                </a:solidFill>
              </a:rPr>
              <a:t>e </a:t>
            </a:r>
            <a:r>
              <a:rPr lang="it-IT" sz="2000" b="1" dirty="0">
                <a:solidFill>
                  <a:srgbClr val="13294B"/>
                </a:solidFill>
              </a:rPr>
              <a:t>applicate a dati personali </a:t>
            </a:r>
            <a:r>
              <a:rPr lang="it-IT" sz="2000" dirty="0">
                <a:solidFill>
                  <a:srgbClr val="13294B"/>
                </a:solidFill>
              </a:rPr>
              <a:t>o insiemi di dati personali.</a:t>
            </a:r>
          </a:p>
          <a:p>
            <a:pPr marL="0" indent="0" algn="ctr">
              <a:lnSpc>
                <a:spcPct val="150000"/>
              </a:lnSpc>
              <a:buFont typeface="Arial"/>
              <a:buNone/>
            </a:pPr>
            <a:endParaRPr lang="it-IT" sz="2000" dirty="0">
              <a:solidFill>
                <a:srgbClr val="13294B"/>
              </a:solidFill>
            </a:endParaRPr>
          </a:p>
          <a:p>
            <a:pPr marL="0" indent="0" algn="r">
              <a:lnSpc>
                <a:spcPct val="150000"/>
              </a:lnSpc>
              <a:buFont typeface="Arial"/>
              <a:buNone/>
            </a:pPr>
            <a:r>
              <a:rPr lang="it-IT" sz="2000" i="1" dirty="0">
                <a:solidFill>
                  <a:srgbClr val="13294B"/>
                </a:solidFill>
              </a:rPr>
              <a:t>Definizioni - Art. 4 c.2</a:t>
            </a:r>
          </a:p>
        </p:txBody>
      </p:sp>
    </p:spTree>
    <p:extLst>
      <p:ext uri="{BB962C8B-B14F-4D97-AF65-F5344CB8AC3E}">
        <p14:creationId xmlns:p14="http://schemas.microsoft.com/office/powerpoint/2010/main" val="1920778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dirty="0"/>
              <a:t>Organizzazione del Corso</a:t>
            </a:r>
          </a:p>
        </p:txBody>
      </p:sp>
      <p:graphicFrame>
        <p:nvGraphicFramePr>
          <p:cNvPr id="4" name="Table 3"/>
          <p:cNvGraphicFramePr>
            <a:graphicFrameLocks noGrp="1"/>
          </p:cNvGraphicFramePr>
          <p:nvPr>
            <p:extLst>
              <p:ext uri="{D42A27DB-BD31-4B8C-83A1-F6EECF244321}">
                <p14:modId xmlns:p14="http://schemas.microsoft.com/office/powerpoint/2010/main" val="1024077804"/>
              </p:ext>
            </p:extLst>
          </p:nvPr>
        </p:nvGraphicFramePr>
        <p:xfrm>
          <a:off x="276225" y="2023047"/>
          <a:ext cx="8258178" cy="3944494"/>
        </p:xfrm>
        <a:graphic>
          <a:graphicData uri="http://schemas.openxmlformats.org/drawingml/2006/table">
            <a:tbl>
              <a:tblPr firstRow="1" bandRow="1">
                <a:tableStyleId>{3B4B98B0-60AC-42C2-AFA5-B58CD77FA1E5}</a:tableStyleId>
              </a:tblPr>
              <a:tblGrid>
                <a:gridCol w="4413344">
                  <a:extLst>
                    <a:ext uri="{9D8B030D-6E8A-4147-A177-3AD203B41FA5}">
                      <a16:colId xmlns:a16="http://schemas.microsoft.com/office/drawing/2014/main" val="1444649153"/>
                    </a:ext>
                  </a:extLst>
                </a:gridCol>
                <a:gridCol w="3844834">
                  <a:extLst>
                    <a:ext uri="{9D8B030D-6E8A-4147-A177-3AD203B41FA5}">
                      <a16:colId xmlns:a16="http://schemas.microsoft.com/office/drawing/2014/main" val="3697340231"/>
                    </a:ext>
                  </a:extLst>
                </a:gridCol>
              </a:tblGrid>
              <a:tr h="808519">
                <a:tc>
                  <a:txBody>
                    <a:bodyPr/>
                    <a:lstStyle/>
                    <a:p>
                      <a:pPr algn="l"/>
                      <a:r>
                        <a:rPr lang="it-IT" sz="2800" b="1" kern="1200" dirty="0">
                          <a:solidFill>
                            <a:srgbClr val="13294B"/>
                          </a:solidFill>
                          <a:latin typeface="+mj-lt"/>
                          <a:ea typeface="+mj-ea"/>
                          <a:cs typeface="+mj-cs"/>
                        </a:rPr>
                        <a:t>Durata: 1</a:t>
                      </a:r>
                      <a:r>
                        <a:rPr lang="it-IT" sz="2800" b="1" kern="1200" baseline="0" dirty="0">
                          <a:solidFill>
                            <a:srgbClr val="13294B"/>
                          </a:solidFill>
                          <a:latin typeface="+mj-lt"/>
                          <a:ea typeface="+mj-ea"/>
                          <a:cs typeface="+mj-cs"/>
                        </a:rPr>
                        <a:t> Giorno </a:t>
                      </a:r>
                      <a:endParaRPr lang="it-IT" sz="2800" b="1" kern="1200" dirty="0">
                        <a:solidFill>
                          <a:srgbClr val="13294B"/>
                        </a:solidFill>
                        <a:latin typeface="+mj-lt"/>
                        <a:ea typeface="+mj-ea"/>
                        <a:cs typeface="+mj-cs"/>
                      </a:endParaRPr>
                    </a:p>
                  </a:txBody>
                  <a:tcPr anchor="ctr"/>
                </a:tc>
                <a:tc>
                  <a:txBody>
                    <a:bodyPr/>
                    <a:lstStyle/>
                    <a:p>
                      <a:pPr algn="l"/>
                      <a:r>
                        <a:rPr lang="it-IT" sz="2800" b="1" kern="1200" dirty="0">
                          <a:solidFill>
                            <a:srgbClr val="13294B"/>
                          </a:solidFill>
                          <a:latin typeface="+mj-lt"/>
                          <a:ea typeface="+mj-ea"/>
                          <a:cs typeface="+mj-cs"/>
                        </a:rPr>
                        <a:t>8</a:t>
                      </a:r>
                      <a:r>
                        <a:rPr lang="it-IT" sz="2800" b="1" kern="1200" baseline="0" dirty="0">
                          <a:solidFill>
                            <a:srgbClr val="13294B"/>
                          </a:solidFill>
                          <a:latin typeface="+mj-lt"/>
                          <a:ea typeface="+mj-ea"/>
                          <a:cs typeface="+mj-cs"/>
                        </a:rPr>
                        <a:t> Ore</a:t>
                      </a:r>
                      <a:endParaRPr lang="it-IT" sz="2800" b="1" kern="1200" dirty="0">
                        <a:solidFill>
                          <a:srgbClr val="13294B"/>
                        </a:solidFill>
                        <a:latin typeface="+mj-lt"/>
                        <a:ea typeface="+mj-ea"/>
                        <a:cs typeface="+mj-cs"/>
                      </a:endParaRPr>
                    </a:p>
                  </a:txBody>
                  <a:tcPr anchor="ctr"/>
                </a:tc>
                <a:extLst>
                  <a:ext uri="{0D108BD9-81ED-4DB2-BD59-A6C34878D82A}">
                    <a16:rowId xmlns:a16="http://schemas.microsoft.com/office/drawing/2014/main" val="10000"/>
                  </a:ext>
                </a:extLst>
              </a:tr>
              <a:tr h="808519">
                <a:tc>
                  <a:txBody>
                    <a:bodyPr/>
                    <a:lstStyle/>
                    <a:p>
                      <a:pPr algn="l"/>
                      <a:r>
                        <a:rPr lang="it-IT" sz="2800" b="1" kern="1200" dirty="0">
                          <a:solidFill>
                            <a:srgbClr val="13294B"/>
                          </a:solidFill>
                          <a:latin typeface="+mj-lt"/>
                          <a:ea typeface="+mj-ea"/>
                          <a:cs typeface="+mj-cs"/>
                        </a:rPr>
                        <a:t>Documentazione</a:t>
                      </a:r>
                    </a:p>
                  </a:txBody>
                  <a:tcPr anchor="ctr"/>
                </a:tc>
                <a:tc>
                  <a:txBody>
                    <a:bodyPr/>
                    <a:lstStyle/>
                    <a:p>
                      <a:pPr algn="l"/>
                      <a:r>
                        <a:rPr lang="it-IT" sz="2800" b="1" kern="1200" dirty="0">
                          <a:solidFill>
                            <a:srgbClr val="13294B"/>
                          </a:solidFill>
                          <a:latin typeface="+mj-lt"/>
                          <a:ea typeface="+mj-ea"/>
                          <a:cs typeface="+mj-cs"/>
                        </a:rPr>
                        <a:t>Informazioni</a:t>
                      </a:r>
                      <a:r>
                        <a:rPr lang="it-IT" sz="2800" b="1" kern="1200" baseline="0" dirty="0">
                          <a:solidFill>
                            <a:srgbClr val="13294B"/>
                          </a:solidFill>
                          <a:latin typeface="+mj-lt"/>
                          <a:ea typeface="+mj-ea"/>
                          <a:cs typeface="+mj-cs"/>
                        </a:rPr>
                        <a:t> Generali</a:t>
                      </a:r>
                      <a:endParaRPr lang="it-IT" sz="2800" b="1" kern="1200" dirty="0">
                        <a:solidFill>
                          <a:srgbClr val="13294B"/>
                        </a:solidFill>
                        <a:latin typeface="+mj-lt"/>
                        <a:ea typeface="+mj-ea"/>
                        <a:cs typeface="+mj-cs"/>
                      </a:endParaRPr>
                    </a:p>
                  </a:txBody>
                  <a:tcPr anchor="ctr"/>
                </a:tc>
                <a:extLst>
                  <a:ext uri="{0D108BD9-81ED-4DB2-BD59-A6C34878D82A}">
                    <a16:rowId xmlns:a16="http://schemas.microsoft.com/office/drawing/2014/main" val="1395274776"/>
                  </a:ext>
                </a:extLst>
              </a:tr>
              <a:tr h="581864">
                <a:tc>
                  <a:txBody>
                    <a:bodyPr/>
                    <a:lstStyle/>
                    <a:p>
                      <a:pPr algn="l"/>
                      <a:r>
                        <a:rPr lang="it-IT" sz="2800" b="1" dirty="0">
                          <a:solidFill>
                            <a:schemeClr val="bg1"/>
                          </a:solidFill>
                        </a:rPr>
                        <a:t>Presentazione</a:t>
                      </a:r>
                    </a:p>
                  </a:txBody>
                  <a:tcPr>
                    <a:solidFill>
                      <a:srgbClr val="0076A5"/>
                    </a:solidFill>
                  </a:tcPr>
                </a:tc>
                <a:tc>
                  <a:txBody>
                    <a:bodyPr/>
                    <a:lstStyle/>
                    <a:p>
                      <a:pPr algn="l"/>
                      <a:r>
                        <a:rPr lang="it-IT" sz="2800" b="1" dirty="0">
                          <a:solidFill>
                            <a:schemeClr val="bg1"/>
                          </a:solidFill>
                        </a:rPr>
                        <a:t>Regole</a:t>
                      </a:r>
                      <a:r>
                        <a:rPr lang="it-IT" sz="2800" b="1" baseline="0" dirty="0">
                          <a:solidFill>
                            <a:schemeClr val="bg1"/>
                          </a:solidFill>
                        </a:rPr>
                        <a:t> per i Fumatori</a:t>
                      </a:r>
                      <a:endParaRPr lang="it-IT" sz="2800" b="1" dirty="0">
                        <a:solidFill>
                          <a:schemeClr val="bg1"/>
                        </a:solidFill>
                      </a:endParaRPr>
                    </a:p>
                  </a:txBody>
                  <a:tcPr>
                    <a:solidFill>
                      <a:srgbClr val="0076A5"/>
                    </a:solidFill>
                  </a:tcPr>
                </a:tc>
                <a:extLst>
                  <a:ext uri="{0D108BD9-81ED-4DB2-BD59-A6C34878D82A}">
                    <a16:rowId xmlns:a16="http://schemas.microsoft.com/office/drawing/2014/main" val="2869447606"/>
                  </a:ext>
                </a:extLst>
              </a:tr>
              <a:tr h="581864">
                <a:tc>
                  <a:txBody>
                    <a:bodyPr/>
                    <a:lstStyle/>
                    <a:p>
                      <a:pPr algn="l"/>
                      <a:r>
                        <a:rPr lang="it-IT" sz="2800" b="1" dirty="0">
                          <a:solidFill>
                            <a:srgbClr val="3EB1C8"/>
                          </a:solidFill>
                        </a:rPr>
                        <a:t>Strumenti</a:t>
                      </a:r>
                    </a:p>
                  </a:txBody>
                  <a:tcPr>
                    <a:solidFill>
                      <a:schemeClr val="bg1"/>
                    </a:solidFill>
                  </a:tcPr>
                </a:tc>
                <a:tc>
                  <a:txBody>
                    <a:bodyPr/>
                    <a:lstStyle/>
                    <a:p>
                      <a:pPr algn="l"/>
                      <a:r>
                        <a:rPr lang="it-IT" sz="2800" b="1" dirty="0">
                          <a:solidFill>
                            <a:srgbClr val="3EB1C8"/>
                          </a:solidFill>
                        </a:rPr>
                        <a:t>Uso</a:t>
                      </a:r>
                      <a:r>
                        <a:rPr lang="it-IT" sz="2800" b="1" baseline="0" dirty="0">
                          <a:solidFill>
                            <a:srgbClr val="3EB1C8"/>
                          </a:solidFill>
                        </a:rPr>
                        <a:t> dei Cellulari</a:t>
                      </a:r>
                      <a:endParaRPr lang="it-IT" sz="2800" b="1" dirty="0">
                        <a:solidFill>
                          <a:srgbClr val="3EB1C8"/>
                        </a:solidFill>
                      </a:endParaRPr>
                    </a:p>
                  </a:txBody>
                  <a:tcPr>
                    <a:solidFill>
                      <a:schemeClr val="bg1"/>
                    </a:solidFill>
                  </a:tcPr>
                </a:tc>
                <a:extLst>
                  <a:ext uri="{0D108BD9-81ED-4DB2-BD59-A6C34878D82A}">
                    <a16:rowId xmlns:a16="http://schemas.microsoft.com/office/drawing/2014/main" val="213918035"/>
                  </a:ext>
                </a:extLst>
              </a:tr>
              <a:tr h="581864">
                <a:tc>
                  <a:txBody>
                    <a:bodyPr/>
                    <a:lstStyle/>
                    <a:p>
                      <a:pPr algn="l"/>
                      <a:r>
                        <a:rPr lang="it-IT" sz="2800" b="1" dirty="0">
                          <a:solidFill>
                            <a:schemeClr val="bg1"/>
                          </a:solidFill>
                        </a:rPr>
                        <a:t>Altro Materiale Rilevante</a:t>
                      </a:r>
                    </a:p>
                  </a:txBody>
                  <a:tcPr>
                    <a:solidFill>
                      <a:srgbClr val="0076A5"/>
                    </a:solidFill>
                  </a:tcPr>
                </a:tc>
                <a:tc>
                  <a:txBody>
                    <a:bodyPr/>
                    <a:lstStyle/>
                    <a:p>
                      <a:pPr algn="l"/>
                      <a:r>
                        <a:rPr lang="it-IT" sz="2800" b="1" dirty="0">
                          <a:solidFill>
                            <a:schemeClr val="bg1"/>
                          </a:solidFill>
                        </a:rPr>
                        <a:t>Pause</a:t>
                      </a:r>
                      <a:r>
                        <a:rPr lang="it-IT" sz="2800" b="1" baseline="0" dirty="0">
                          <a:solidFill>
                            <a:schemeClr val="bg1"/>
                          </a:solidFill>
                        </a:rPr>
                        <a:t> Caffè</a:t>
                      </a:r>
                      <a:endParaRPr lang="it-IT" sz="2800" b="1" dirty="0">
                        <a:solidFill>
                          <a:schemeClr val="bg1"/>
                        </a:solidFill>
                      </a:endParaRPr>
                    </a:p>
                  </a:txBody>
                  <a:tcPr>
                    <a:solidFill>
                      <a:srgbClr val="0076A5"/>
                    </a:solidFill>
                  </a:tcPr>
                </a:tc>
                <a:extLst>
                  <a:ext uri="{0D108BD9-81ED-4DB2-BD59-A6C34878D82A}">
                    <a16:rowId xmlns:a16="http://schemas.microsoft.com/office/drawing/2014/main" val="1141022565"/>
                  </a:ext>
                </a:extLst>
              </a:tr>
              <a:tr h="581864">
                <a:tc>
                  <a:txBody>
                    <a:bodyPr/>
                    <a:lstStyle/>
                    <a:p>
                      <a:pPr algn="l"/>
                      <a:r>
                        <a:rPr lang="it-IT" sz="2800" b="1" dirty="0">
                          <a:solidFill>
                            <a:srgbClr val="3EB1C8"/>
                          </a:solidFill>
                        </a:rPr>
                        <a:t>Esercizi</a:t>
                      </a:r>
                      <a:r>
                        <a:rPr lang="it-IT" sz="2800" b="1" baseline="0" dirty="0">
                          <a:solidFill>
                            <a:srgbClr val="3EB1C8"/>
                          </a:solidFill>
                        </a:rPr>
                        <a:t> e Casi di Studio</a:t>
                      </a:r>
                      <a:endParaRPr lang="it-IT" sz="2800" b="1" dirty="0">
                        <a:solidFill>
                          <a:srgbClr val="3EB1C8"/>
                        </a:solidFill>
                      </a:endParaRPr>
                    </a:p>
                  </a:txBody>
                  <a:tcPr>
                    <a:solidFill>
                      <a:schemeClr val="bg1"/>
                    </a:solidFill>
                  </a:tcPr>
                </a:tc>
                <a:tc>
                  <a:txBody>
                    <a:bodyPr/>
                    <a:lstStyle/>
                    <a:p>
                      <a:pPr algn="l"/>
                      <a:r>
                        <a:rPr lang="it-IT" sz="2800" b="1" dirty="0">
                          <a:solidFill>
                            <a:srgbClr val="3EB1C8"/>
                          </a:solidFill>
                        </a:rPr>
                        <a:t>Uscite</a:t>
                      </a:r>
                      <a:r>
                        <a:rPr lang="it-IT" sz="2800" b="1" baseline="0" dirty="0">
                          <a:solidFill>
                            <a:srgbClr val="3EB1C8"/>
                          </a:solidFill>
                        </a:rPr>
                        <a:t> d’Emergenza</a:t>
                      </a:r>
                    </a:p>
                  </a:txBody>
                  <a:tcPr>
                    <a:solidFill>
                      <a:schemeClr val="bg1"/>
                    </a:solidFill>
                  </a:tcPr>
                </a:tc>
                <a:extLst>
                  <a:ext uri="{0D108BD9-81ED-4DB2-BD59-A6C34878D82A}">
                    <a16:rowId xmlns:a16="http://schemas.microsoft.com/office/drawing/2014/main" val="1719761327"/>
                  </a:ext>
                </a:extLst>
              </a:tr>
            </a:tbl>
          </a:graphicData>
        </a:graphic>
      </p:graphicFrame>
    </p:spTree>
    <p:extLst>
      <p:ext uri="{BB962C8B-B14F-4D97-AF65-F5344CB8AC3E}">
        <p14:creationId xmlns:p14="http://schemas.microsoft.com/office/powerpoint/2010/main" val="3962085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Il «Trattamento di Dati Personali» /2</a:t>
            </a:r>
          </a:p>
        </p:txBody>
      </p:sp>
      <p:sp>
        <p:nvSpPr>
          <p:cNvPr id="4" name="Segnaposto contenuto 6">
            <a:extLst>
              <a:ext uri="{FF2B5EF4-FFF2-40B4-BE49-F238E27FC236}">
                <a16:creationId xmlns:a16="http://schemas.microsoft.com/office/drawing/2014/main" id="{76FF0DD0-4C76-44C1-B34B-0C1032A6B0A2}"/>
              </a:ext>
            </a:extLst>
          </p:cNvPr>
          <p:cNvSpPr txBox="1">
            <a:spLocks/>
          </p:cNvSpPr>
          <p:nvPr/>
        </p:nvSpPr>
        <p:spPr>
          <a:xfrm>
            <a:off x="296377" y="1647303"/>
            <a:ext cx="8683970" cy="584775"/>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dirty="0">
                <a:solidFill>
                  <a:srgbClr val="13294B"/>
                </a:solidFill>
              </a:rPr>
              <a:t>Esempi tipici di «</a:t>
            </a:r>
            <a:r>
              <a:rPr lang="it-IT" dirty="0">
                <a:solidFill>
                  <a:srgbClr val="3EB1C8"/>
                </a:solidFill>
                <a:uFill>
                  <a:solidFill>
                    <a:srgbClr val="C00000"/>
                  </a:solidFill>
                </a:uFill>
              </a:rPr>
              <a:t>operazioni</a:t>
            </a:r>
            <a:r>
              <a:rPr lang="it-IT" dirty="0">
                <a:solidFill>
                  <a:srgbClr val="13294B"/>
                </a:solidFill>
              </a:rPr>
              <a:t>» di trattamento:</a:t>
            </a:r>
          </a:p>
        </p:txBody>
      </p:sp>
      <p:sp>
        <p:nvSpPr>
          <p:cNvPr id="5" name="Segnaposto contenuto 6">
            <a:extLst>
              <a:ext uri="{FF2B5EF4-FFF2-40B4-BE49-F238E27FC236}">
                <a16:creationId xmlns:a16="http://schemas.microsoft.com/office/drawing/2014/main" id="{907E8E8A-E34A-47D0-A2BA-75A425B96CED}"/>
              </a:ext>
            </a:extLst>
          </p:cNvPr>
          <p:cNvSpPr txBox="1">
            <a:spLocks/>
          </p:cNvSpPr>
          <p:nvPr/>
        </p:nvSpPr>
        <p:spPr>
          <a:xfrm>
            <a:off x="695012" y="2368445"/>
            <a:ext cx="7886700" cy="4150820"/>
          </a:xfrm>
          <a:prstGeom prst="rect">
            <a:avLst/>
          </a:prstGeom>
        </p:spPr>
        <p:txBody>
          <a:bodyPr vert="horz" lIns="68580" tIns="34290" rIns="68580" bIns="3429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solidFill>
                  <a:srgbClr val="13294B"/>
                </a:solidFill>
              </a:rPr>
              <a:t>la raccolta,</a:t>
            </a:r>
          </a:p>
          <a:p>
            <a:r>
              <a:rPr lang="it-IT" sz="2400" dirty="0">
                <a:solidFill>
                  <a:srgbClr val="13294B"/>
                </a:solidFill>
              </a:rPr>
              <a:t>la registrazione,</a:t>
            </a:r>
          </a:p>
          <a:p>
            <a:r>
              <a:rPr lang="it-IT" sz="2400" dirty="0">
                <a:solidFill>
                  <a:srgbClr val="13294B"/>
                </a:solidFill>
              </a:rPr>
              <a:t>l’organizzazione,</a:t>
            </a:r>
          </a:p>
          <a:p>
            <a:r>
              <a:rPr lang="it-IT" sz="2400" dirty="0">
                <a:solidFill>
                  <a:srgbClr val="13294B"/>
                </a:solidFill>
              </a:rPr>
              <a:t>la strutturazione,</a:t>
            </a:r>
          </a:p>
          <a:p>
            <a:r>
              <a:rPr lang="it-IT" sz="2400" dirty="0">
                <a:solidFill>
                  <a:srgbClr val="13294B"/>
                </a:solidFill>
              </a:rPr>
              <a:t>la conservazione,</a:t>
            </a:r>
          </a:p>
          <a:p>
            <a:r>
              <a:rPr lang="it-IT" sz="2400" dirty="0">
                <a:solidFill>
                  <a:srgbClr val="13294B"/>
                </a:solidFill>
              </a:rPr>
              <a:t>l’adattamento o la modifica, </a:t>
            </a:r>
          </a:p>
          <a:p>
            <a:r>
              <a:rPr lang="it-IT" sz="2400" dirty="0">
                <a:solidFill>
                  <a:srgbClr val="13294B"/>
                </a:solidFill>
              </a:rPr>
              <a:t>l’estrazione,</a:t>
            </a:r>
          </a:p>
          <a:p>
            <a:r>
              <a:rPr lang="it-IT" sz="2400" dirty="0">
                <a:solidFill>
                  <a:srgbClr val="13294B"/>
                </a:solidFill>
              </a:rPr>
              <a:t>la consultazione,</a:t>
            </a:r>
          </a:p>
          <a:p>
            <a:r>
              <a:rPr lang="it-IT" sz="2400" dirty="0">
                <a:solidFill>
                  <a:srgbClr val="13294B"/>
                </a:solidFill>
              </a:rPr>
              <a:t>l’uso,</a:t>
            </a:r>
          </a:p>
          <a:p>
            <a:r>
              <a:rPr lang="it-IT" sz="2400" dirty="0">
                <a:solidFill>
                  <a:srgbClr val="13294B"/>
                </a:solidFill>
              </a:rPr>
              <a:t>la comunicazione mediante trasmissione, o</a:t>
            </a:r>
          </a:p>
          <a:p>
            <a:r>
              <a:rPr lang="it-IT" sz="2400" dirty="0">
                <a:solidFill>
                  <a:srgbClr val="13294B"/>
                </a:solidFill>
              </a:rPr>
              <a:t>diffusione</a:t>
            </a:r>
          </a:p>
          <a:p>
            <a:r>
              <a:rPr lang="it-IT" sz="2400" dirty="0">
                <a:solidFill>
                  <a:srgbClr val="13294B"/>
                </a:solidFill>
              </a:rPr>
              <a:t>o qualsiasi altra forma di messa a disposizione,</a:t>
            </a:r>
          </a:p>
          <a:p>
            <a:r>
              <a:rPr lang="it-IT" sz="2400" dirty="0">
                <a:solidFill>
                  <a:srgbClr val="13294B"/>
                </a:solidFill>
              </a:rPr>
              <a:t>il raffronto o l’interconnessione,</a:t>
            </a:r>
          </a:p>
          <a:p>
            <a:r>
              <a:rPr lang="it-IT" sz="2400" dirty="0">
                <a:solidFill>
                  <a:srgbClr val="13294B"/>
                </a:solidFill>
              </a:rPr>
              <a:t>la limitazione,</a:t>
            </a:r>
          </a:p>
          <a:p>
            <a:r>
              <a:rPr lang="it-IT" sz="2400" dirty="0">
                <a:solidFill>
                  <a:srgbClr val="13294B"/>
                </a:solidFill>
              </a:rPr>
              <a:t>la cancellazione o la distruzione</a:t>
            </a:r>
          </a:p>
        </p:txBody>
      </p:sp>
    </p:spTree>
    <p:extLst>
      <p:ext uri="{BB962C8B-B14F-4D97-AF65-F5344CB8AC3E}">
        <p14:creationId xmlns:p14="http://schemas.microsoft.com/office/powerpoint/2010/main" val="347659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a:t>Particolari Forme di Trattamento</a:t>
            </a:r>
          </a:p>
        </p:txBody>
      </p:sp>
      <p:graphicFrame>
        <p:nvGraphicFramePr>
          <p:cNvPr id="4" name="Tabella 3">
            <a:extLst>
              <a:ext uri="{FF2B5EF4-FFF2-40B4-BE49-F238E27FC236}">
                <a16:creationId xmlns:a16="http://schemas.microsoft.com/office/drawing/2014/main" id="{94951518-BC47-4409-A4C1-4896019CB27B}"/>
              </a:ext>
            </a:extLst>
          </p:cNvPr>
          <p:cNvGraphicFramePr>
            <a:graphicFrameLocks noGrp="1"/>
          </p:cNvGraphicFramePr>
          <p:nvPr>
            <p:extLst>
              <p:ext uri="{D42A27DB-BD31-4B8C-83A1-F6EECF244321}">
                <p14:modId xmlns:p14="http://schemas.microsoft.com/office/powerpoint/2010/main" val="977550648"/>
              </p:ext>
            </p:extLst>
          </p:nvPr>
        </p:nvGraphicFramePr>
        <p:xfrm>
          <a:off x="493739" y="2071241"/>
          <a:ext cx="7971064" cy="3858768"/>
        </p:xfrm>
        <a:graphic>
          <a:graphicData uri="http://schemas.openxmlformats.org/drawingml/2006/table">
            <a:tbl>
              <a:tblPr bandRow="1">
                <a:tableStyleId>{5FD0F851-EC5A-4D38-B0AD-8093EC10F338}</a:tableStyleId>
              </a:tblPr>
              <a:tblGrid>
                <a:gridCol w="3985532">
                  <a:extLst>
                    <a:ext uri="{9D8B030D-6E8A-4147-A177-3AD203B41FA5}">
                      <a16:colId xmlns:a16="http://schemas.microsoft.com/office/drawing/2014/main" val="3314985036"/>
                    </a:ext>
                  </a:extLst>
                </a:gridCol>
                <a:gridCol w="3985532">
                  <a:extLst>
                    <a:ext uri="{9D8B030D-6E8A-4147-A177-3AD203B41FA5}">
                      <a16:colId xmlns:a16="http://schemas.microsoft.com/office/drawing/2014/main" val="6180661"/>
                    </a:ext>
                  </a:extLst>
                </a:gridCol>
              </a:tblGrid>
              <a:tr h="754380">
                <a:tc>
                  <a: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2400" u="none" strike="noStrike" kern="1200" cap="none" spc="0" normalizeH="0" baseline="0" noProof="0" dirty="0">
                          <a:ln>
                            <a:noFill/>
                          </a:ln>
                          <a:effectLst/>
                          <a:uLnTx/>
                          <a:uFillTx/>
                        </a:rPr>
                        <a:t>La «limitazione di trattamento»</a:t>
                      </a:r>
                      <a:endPar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marL="68580" marR="68580" marT="34290" marB="34290" anchor="ctr"/>
                </a:tc>
                <a:tc>
                  <a:txBody>
                    <a:bodyPr/>
                    <a:lstStyle/>
                    <a:p>
                      <a:r>
                        <a:rPr lang="it-IT" sz="1600" dirty="0"/>
                        <a:t>il contrassegno dei dati personali conservati con l’obiettivo di limitarne il trattamento in futuro</a:t>
                      </a:r>
                    </a:p>
                  </a:txBody>
                  <a:tcPr marL="68580" marR="68580" marT="34290" marB="34290" anchor="ctr"/>
                </a:tc>
                <a:extLst>
                  <a:ext uri="{0D108BD9-81ED-4DB2-BD59-A6C34878D82A}">
                    <a16:rowId xmlns:a16="http://schemas.microsoft.com/office/drawing/2014/main" val="2442315389"/>
                  </a:ext>
                </a:extLst>
              </a:tr>
              <a:tr h="982980">
                <a:tc>
                  <a: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2400" u="none" strike="noStrike" kern="1200" cap="none" spc="0" normalizeH="0" baseline="0" noProof="0" dirty="0">
                          <a:ln>
                            <a:noFill/>
                          </a:ln>
                          <a:effectLst/>
                          <a:uLnTx/>
                          <a:uFillTx/>
                        </a:rPr>
                        <a:t>La «profilazione»</a:t>
                      </a:r>
                      <a:endPar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marL="68580" marR="68580" marT="34290" marB="34290" anchor="ctr"/>
                </a:tc>
                <a:tc>
                  <a:txBody>
                    <a:bodyPr/>
                    <a:lstStyle/>
                    <a:p>
                      <a:r>
                        <a:rPr lang="it-IT" sz="1600" dirty="0"/>
                        <a:t>qualsiasi forma di trattamento automatizzato di dati personali consistente nell’utilizzo di tali dati personali per valutare determinati aspetti personali relativi a una persona fisica</a:t>
                      </a:r>
                    </a:p>
                  </a:txBody>
                  <a:tcPr marL="68580" marR="68580" marT="34290" marB="34290" anchor="ctr"/>
                </a:tc>
                <a:extLst>
                  <a:ext uri="{0D108BD9-81ED-4DB2-BD59-A6C34878D82A}">
                    <a16:rowId xmlns:a16="http://schemas.microsoft.com/office/drawing/2014/main" val="1114559609"/>
                  </a:ext>
                </a:extLst>
              </a:tr>
              <a:tr h="982980">
                <a:tc>
                  <a: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2400" u="none" strike="noStrike" kern="1200" cap="none" spc="0" normalizeH="0" baseline="0" noProof="0" dirty="0">
                          <a:ln>
                            <a:noFill/>
                          </a:ln>
                          <a:effectLst/>
                          <a:uLnTx/>
                          <a:uFillTx/>
                        </a:rPr>
                        <a:t>La «pseudonimizzazione»</a:t>
                      </a:r>
                      <a:endPar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marL="68580" marR="68580" marT="34290" marB="34290" anchor="ctr"/>
                </a:tc>
                <a:tc>
                  <a:txBody>
                    <a:bodyPr/>
                    <a:lstStyle/>
                    <a:p>
                      <a:r>
                        <a:rPr lang="it-IT" sz="1600" dirty="0"/>
                        <a:t>il trattamento dei dati personali in modo tale che i dati personali non possano più essere attribuiti a un interessato specifico senza l’utilizzo di informazioni aggiuntive</a:t>
                      </a:r>
                    </a:p>
                  </a:txBody>
                  <a:tcPr marL="68580" marR="68580" marT="34290" marB="34290" anchor="ctr"/>
                </a:tc>
                <a:extLst>
                  <a:ext uri="{0D108BD9-81ED-4DB2-BD59-A6C34878D82A}">
                    <a16:rowId xmlns:a16="http://schemas.microsoft.com/office/drawing/2014/main" val="3691461176"/>
                  </a:ext>
                </a:extLst>
              </a:tr>
              <a:tr h="525780">
                <a:tc>
                  <a: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2400" u="none" strike="noStrike" kern="1200" cap="none" spc="0" normalizeH="0" baseline="0" noProof="0" dirty="0">
                          <a:ln>
                            <a:noFill/>
                          </a:ln>
                          <a:effectLst/>
                          <a:uLnTx/>
                          <a:uFillTx/>
                        </a:rPr>
                        <a:t>Il «trasferimento di d.p. all’estero»</a:t>
                      </a:r>
                      <a:endPar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txBody>
                  <a:tcPr marL="68580" marR="68580" marT="34290" marB="34290" anchor="ctr"/>
                </a:tc>
                <a:tc>
                  <a:txBody>
                    <a:bodyPr/>
                    <a:lstStyle/>
                    <a:p>
                      <a:pPr marL="0" indent="0">
                        <a:buFont typeface="Arial" panose="020B0604020202020204" pitchFamily="34" charset="0"/>
                        <a:buNone/>
                      </a:pPr>
                      <a:r>
                        <a:rPr lang="it-IT" sz="1600" dirty="0"/>
                        <a:t>libera circolazione all’interno dell’Ue</a:t>
                      </a:r>
                    </a:p>
                    <a:p>
                      <a:pPr marL="0" indent="0">
                        <a:buFont typeface="Arial" panose="020B0604020202020204" pitchFamily="34" charset="0"/>
                        <a:buNone/>
                      </a:pPr>
                      <a:r>
                        <a:rPr lang="it-IT" sz="1600" dirty="0"/>
                        <a:t>regole stringenti verso Paesi terzi o O.I.</a:t>
                      </a:r>
                    </a:p>
                  </a:txBody>
                  <a:tcPr marL="68580" marR="68580" marT="34290" marB="34290" anchor="ctr"/>
                </a:tc>
                <a:extLst>
                  <a:ext uri="{0D108BD9-81ED-4DB2-BD59-A6C34878D82A}">
                    <a16:rowId xmlns:a16="http://schemas.microsoft.com/office/drawing/2014/main" val="338660724"/>
                  </a:ext>
                </a:extLst>
              </a:tr>
            </a:tbl>
          </a:graphicData>
        </a:graphic>
      </p:graphicFrame>
    </p:spTree>
    <p:extLst>
      <p:ext uri="{BB962C8B-B14F-4D97-AF65-F5344CB8AC3E}">
        <p14:creationId xmlns:p14="http://schemas.microsoft.com/office/powerpoint/2010/main" val="1182813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La «Limitazione di Trattamento» /rinvio</a:t>
            </a:r>
          </a:p>
        </p:txBody>
      </p:sp>
      <p:sp>
        <p:nvSpPr>
          <p:cNvPr id="4" name="Segnaposto contenuto 1">
            <a:extLst>
              <a:ext uri="{FF2B5EF4-FFF2-40B4-BE49-F238E27FC236}">
                <a16:creationId xmlns:a16="http://schemas.microsoft.com/office/drawing/2014/main" id="{0D5CBBB1-342E-443A-9FE5-19AAA0313B72}"/>
              </a:ext>
            </a:extLst>
          </p:cNvPr>
          <p:cNvSpPr>
            <a:spLocks noGrp="1"/>
          </p:cNvSpPr>
          <p:nvPr>
            <p:ph idx="4294967295"/>
          </p:nvPr>
        </p:nvSpPr>
        <p:spPr>
          <a:xfrm>
            <a:off x="276225" y="1722254"/>
            <a:ext cx="8683970" cy="4967514"/>
          </a:xfrm>
          <a:prstGeom prst="rect">
            <a:avLst/>
          </a:prstGeom>
        </p:spPr>
        <p:txBody>
          <a:bodyPr>
            <a:spAutoFit/>
          </a:bodyPr>
          <a:lstStyle/>
          <a:p>
            <a:r>
              <a:rPr lang="it-IT" sz="2000" dirty="0">
                <a:solidFill>
                  <a:srgbClr val="13294B"/>
                </a:solidFill>
              </a:rPr>
              <a:t>È una particolare modalità del trattamento che consiste nel «</a:t>
            </a:r>
            <a:r>
              <a:rPr lang="it-IT" sz="2000" i="1" dirty="0">
                <a:solidFill>
                  <a:srgbClr val="13294B"/>
                </a:solidFill>
              </a:rPr>
              <a:t>contrassegno dei dati personali conservati con l’obiettivo di limitarne il trattamento in futuro</a:t>
            </a:r>
            <a:r>
              <a:rPr lang="it-IT" sz="2000" dirty="0">
                <a:solidFill>
                  <a:srgbClr val="13294B"/>
                </a:solidFill>
              </a:rPr>
              <a:t>».</a:t>
            </a:r>
          </a:p>
          <a:p>
            <a:r>
              <a:rPr lang="it-IT" sz="2000" dirty="0">
                <a:solidFill>
                  <a:srgbClr val="13294B"/>
                </a:solidFill>
              </a:rPr>
              <a:t>Il Regolamento riconosce all’interessato </a:t>
            </a:r>
            <a:r>
              <a:rPr lang="it-IT" sz="2400" dirty="0">
                <a:solidFill>
                  <a:srgbClr val="13294B"/>
                </a:solidFill>
              </a:rPr>
              <a:t>il diritto di ottenere dal </a:t>
            </a:r>
            <a:r>
              <a:rPr lang="it-IT" sz="2400" cap="small" dirty="0">
                <a:solidFill>
                  <a:srgbClr val="13294B"/>
                </a:solidFill>
              </a:rPr>
              <a:t>tdtr</a:t>
            </a:r>
            <a:r>
              <a:rPr lang="it-IT" sz="2400" dirty="0">
                <a:solidFill>
                  <a:srgbClr val="13294B"/>
                </a:solidFill>
              </a:rPr>
              <a:t> la limitazione del tr. </a:t>
            </a:r>
            <a:r>
              <a:rPr lang="it-IT" sz="2000" dirty="0">
                <a:solidFill>
                  <a:srgbClr val="13294B"/>
                </a:solidFill>
              </a:rPr>
              <a:t>in una serie di ipotesi (Art. 18).</a:t>
            </a:r>
            <a:endParaRPr lang="it-IT" sz="2400" dirty="0">
              <a:solidFill>
                <a:srgbClr val="13294B"/>
              </a:solidFill>
            </a:endParaRPr>
          </a:p>
          <a:p>
            <a:r>
              <a:rPr lang="it-IT" sz="2400" dirty="0">
                <a:solidFill>
                  <a:srgbClr val="13294B"/>
                </a:solidFill>
              </a:rPr>
              <a:t>Se il tr. è soggetto a limitazione, </a:t>
            </a:r>
            <a:r>
              <a:rPr lang="it-IT" sz="2400" dirty="0">
                <a:solidFill>
                  <a:srgbClr val="3EB1C8"/>
                </a:solidFill>
                <a:uFill>
                  <a:solidFill>
                    <a:srgbClr val="C00000"/>
                  </a:solidFill>
                </a:uFill>
              </a:rPr>
              <a:t>esso di norma potrà consistere nella mera conservazione</a:t>
            </a:r>
            <a:r>
              <a:rPr lang="it-IT" sz="2400" dirty="0">
                <a:solidFill>
                  <a:srgbClr val="3EB1C8"/>
                </a:solidFill>
              </a:rPr>
              <a:t> </a:t>
            </a:r>
            <a:r>
              <a:rPr lang="it-IT" sz="2400" dirty="0">
                <a:solidFill>
                  <a:srgbClr val="13294B"/>
                </a:solidFill>
              </a:rPr>
              <a:t>dei d.p. </a:t>
            </a:r>
            <a:r>
              <a:rPr lang="it-IT" sz="2000" dirty="0">
                <a:solidFill>
                  <a:srgbClr val="13294B"/>
                </a:solidFill>
              </a:rPr>
              <a:t>(salvo le eccezioni che vedremo)</a:t>
            </a:r>
            <a:r>
              <a:rPr lang="it-IT" sz="2400" dirty="0">
                <a:solidFill>
                  <a:srgbClr val="13294B"/>
                </a:solidFill>
              </a:rPr>
              <a:t>.</a:t>
            </a:r>
          </a:p>
          <a:p>
            <a:r>
              <a:rPr lang="it-IT" sz="2400" b="1" i="1" dirty="0">
                <a:solidFill>
                  <a:srgbClr val="13294B"/>
                </a:solidFill>
              </a:rPr>
              <a:t>Non</a:t>
            </a:r>
            <a:r>
              <a:rPr lang="it-IT" sz="2400" dirty="0">
                <a:solidFill>
                  <a:srgbClr val="13294B"/>
                </a:solidFill>
              </a:rPr>
              <a:t> si deve </a:t>
            </a:r>
            <a:r>
              <a:rPr lang="it-IT" sz="2400" b="1" i="1" dirty="0">
                <a:solidFill>
                  <a:srgbClr val="13294B"/>
                </a:solidFill>
              </a:rPr>
              <a:t>confondere</a:t>
            </a:r>
            <a:r>
              <a:rPr lang="it-IT" sz="2400" dirty="0">
                <a:solidFill>
                  <a:srgbClr val="13294B"/>
                </a:solidFill>
              </a:rPr>
              <a:t> con la «l</a:t>
            </a:r>
            <a:r>
              <a:rPr lang="it-IT" sz="2400" dirty="0">
                <a:solidFill>
                  <a:srgbClr val="3EB1C8"/>
                </a:solidFill>
              </a:rPr>
              <a:t>imitazione della conservazione</a:t>
            </a:r>
            <a:r>
              <a:rPr lang="it-IT" sz="2400" dirty="0">
                <a:solidFill>
                  <a:srgbClr val="13294B"/>
                </a:solidFill>
              </a:rPr>
              <a:t>» </a:t>
            </a:r>
            <a:r>
              <a:rPr lang="it-IT" sz="1800" dirty="0">
                <a:solidFill>
                  <a:srgbClr val="13294B"/>
                </a:solidFill>
              </a:rPr>
              <a:t>(</a:t>
            </a:r>
            <a:r>
              <a:rPr lang="it-IT" sz="1800" dirty="0">
                <a:solidFill>
                  <a:srgbClr val="13294B"/>
                </a:solidFill>
                <a:hlinkClick r:id="" action="ppaction://noaction"/>
              </a:rPr>
              <a:t>ved</a:t>
            </a:r>
            <a:r>
              <a:rPr lang="it-IT" sz="1800" dirty="0">
                <a:solidFill>
                  <a:srgbClr val="13294B"/>
                </a:solidFill>
              </a:rPr>
              <a:t>.) </a:t>
            </a:r>
            <a:r>
              <a:rPr lang="it-IT" sz="2400" dirty="0">
                <a:solidFill>
                  <a:srgbClr val="13294B"/>
                </a:solidFill>
              </a:rPr>
              <a:t>dei d.p., che è uno dei principi generali del trattamento.</a:t>
            </a:r>
          </a:p>
          <a:p>
            <a:endParaRPr lang="it-IT" sz="2400" dirty="0">
              <a:solidFill>
                <a:srgbClr val="13294B"/>
              </a:solidFill>
            </a:endParaRPr>
          </a:p>
          <a:p>
            <a:pPr marL="0" lvl="0" indent="0" algn="r">
              <a:buNone/>
            </a:pPr>
            <a:r>
              <a:rPr lang="it-IT" sz="1800" i="1" dirty="0">
                <a:solidFill>
                  <a:srgbClr val="13294B"/>
                </a:solidFill>
              </a:rPr>
              <a:t>Definizioni - Art. 4 c.3</a:t>
            </a:r>
          </a:p>
        </p:txBody>
      </p:sp>
    </p:spTree>
    <p:extLst>
      <p:ext uri="{BB962C8B-B14F-4D97-AF65-F5344CB8AC3E}">
        <p14:creationId xmlns:p14="http://schemas.microsoft.com/office/powerpoint/2010/main" val="207958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La «</a:t>
            </a:r>
            <a:r>
              <a:rPr lang="it-IT" dirty="0" err="1"/>
              <a:t>Profilazione</a:t>
            </a:r>
            <a:r>
              <a:rPr lang="it-IT" dirty="0"/>
              <a:t>»</a:t>
            </a:r>
          </a:p>
        </p:txBody>
      </p:sp>
      <p:sp>
        <p:nvSpPr>
          <p:cNvPr id="5" name="Segnaposto contenuto 2">
            <a:extLst>
              <a:ext uri="{FF2B5EF4-FFF2-40B4-BE49-F238E27FC236}">
                <a16:creationId xmlns:a16="http://schemas.microsoft.com/office/drawing/2014/main" id="{EDCBA084-BE23-4264-9489-0F5B44C9A7B3}"/>
              </a:ext>
            </a:extLst>
          </p:cNvPr>
          <p:cNvSpPr>
            <a:spLocks noGrp="1"/>
          </p:cNvSpPr>
          <p:nvPr>
            <p:ph idx="4294967295"/>
          </p:nvPr>
        </p:nvSpPr>
        <p:spPr>
          <a:xfrm>
            <a:off x="276225" y="1662294"/>
            <a:ext cx="8683970" cy="1902059"/>
          </a:xfrm>
          <a:prstGeom prst="rect">
            <a:avLst/>
          </a:prstGeom>
        </p:spPr>
        <p:txBody>
          <a:bodyPr>
            <a:spAutoFit/>
          </a:bodyPr>
          <a:lstStyle/>
          <a:p>
            <a:pPr marL="0" indent="0">
              <a:buNone/>
            </a:pPr>
            <a:r>
              <a:rPr lang="it-IT" sz="2000" dirty="0">
                <a:solidFill>
                  <a:srgbClr val="13294B"/>
                </a:solidFill>
              </a:rPr>
              <a:t>È qualsiasi forma di trattamento automatizzato di dati personali consistente nell’utilizzo di tali dati per</a:t>
            </a:r>
          </a:p>
          <a:p>
            <a:pPr marL="0" indent="0" algn="ctr">
              <a:buNone/>
            </a:pPr>
            <a:r>
              <a:rPr lang="it-IT" sz="2800" b="1" i="1" dirty="0">
                <a:solidFill>
                  <a:srgbClr val="13294B"/>
                </a:solidFill>
              </a:rPr>
              <a:t>valutare determinati aspetti personali</a:t>
            </a:r>
          </a:p>
          <a:p>
            <a:pPr marL="0" indent="0">
              <a:buNone/>
            </a:pPr>
            <a:r>
              <a:rPr lang="it-IT" sz="2000" dirty="0">
                <a:solidFill>
                  <a:srgbClr val="13294B"/>
                </a:solidFill>
              </a:rPr>
              <a:t>relativi a una persona fisica, in particolare per analizzare o prevedere aspetti riguardanti</a:t>
            </a:r>
          </a:p>
        </p:txBody>
      </p:sp>
      <p:sp>
        <p:nvSpPr>
          <p:cNvPr id="6" name="CasellaDiTesto 5">
            <a:extLst>
              <a:ext uri="{FF2B5EF4-FFF2-40B4-BE49-F238E27FC236}">
                <a16:creationId xmlns:a16="http://schemas.microsoft.com/office/drawing/2014/main" id="{3FF2A9AB-3809-4BBB-A06C-A7B8861E5BB1}"/>
              </a:ext>
            </a:extLst>
          </p:cNvPr>
          <p:cNvSpPr txBox="1"/>
          <p:nvPr/>
        </p:nvSpPr>
        <p:spPr>
          <a:xfrm>
            <a:off x="544057" y="3745227"/>
            <a:ext cx="8188610" cy="2894126"/>
          </a:xfrm>
          <a:prstGeom prst="rect">
            <a:avLst/>
          </a:prstGeom>
          <a:noFill/>
        </p:spPr>
        <p:txBody>
          <a:bodyPr wrap="square" numCol="2" rtlCol="0">
            <a:spAutoFit/>
          </a:bodyPr>
          <a:lstStyle/>
          <a:p>
            <a:pPr lvl="0" defTabSz="914400">
              <a:lnSpc>
                <a:spcPct val="90000"/>
              </a:lnSpc>
              <a:spcBef>
                <a:spcPts val="1000"/>
              </a:spcBef>
            </a:pPr>
            <a:r>
              <a:rPr lang="it-IT" sz="2400" dirty="0">
                <a:solidFill>
                  <a:srgbClr val="13294B"/>
                </a:solidFill>
                <a:latin typeface="Arial Nova Light" panose="020B0304020202020204" pitchFamily="34" charset="0"/>
              </a:rPr>
              <a:t>il </a:t>
            </a:r>
            <a:r>
              <a:rPr lang="it-IT" sz="2400" dirty="0">
                <a:solidFill>
                  <a:srgbClr val="3EB1C8"/>
                </a:solidFill>
                <a:uFill>
                  <a:solidFill>
                    <a:srgbClr val="C00000"/>
                  </a:solidFill>
                </a:uFill>
                <a:latin typeface="Arial Nova Light" panose="020B0304020202020204" pitchFamily="34" charset="0"/>
              </a:rPr>
              <a:t>rendimento professionale</a:t>
            </a:r>
            <a:r>
              <a:rPr lang="it-IT" sz="2400" dirty="0">
                <a:solidFill>
                  <a:srgbClr val="13294B"/>
                </a:solidFill>
                <a:latin typeface="Arial Nova Light" panose="020B0304020202020204" pitchFamily="34" charset="0"/>
              </a:rPr>
              <a:t>,</a:t>
            </a:r>
          </a:p>
          <a:p>
            <a:pPr lvl="0" defTabSz="914400">
              <a:lnSpc>
                <a:spcPct val="90000"/>
              </a:lnSpc>
              <a:spcBef>
                <a:spcPts val="1000"/>
              </a:spcBef>
            </a:pPr>
            <a:r>
              <a:rPr lang="it-IT" sz="2400" dirty="0">
                <a:solidFill>
                  <a:srgbClr val="13294B"/>
                </a:solidFill>
                <a:latin typeface="Arial Nova Light" panose="020B0304020202020204" pitchFamily="34" charset="0"/>
              </a:rPr>
              <a:t>la </a:t>
            </a:r>
            <a:r>
              <a:rPr lang="it-IT" sz="2400" dirty="0">
                <a:solidFill>
                  <a:srgbClr val="3EB1C8"/>
                </a:solidFill>
                <a:uFill>
                  <a:solidFill>
                    <a:srgbClr val="C00000"/>
                  </a:solidFill>
                </a:uFill>
                <a:latin typeface="Arial Nova Light" panose="020B0304020202020204" pitchFamily="34" charset="0"/>
              </a:rPr>
              <a:t>situazione economica</a:t>
            </a:r>
            <a:r>
              <a:rPr lang="it-IT" sz="2400" dirty="0">
                <a:solidFill>
                  <a:srgbClr val="13294B"/>
                </a:solidFill>
                <a:latin typeface="Arial Nova Light" panose="020B0304020202020204" pitchFamily="34" charset="0"/>
              </a:rPr>
              <a:t>,</a:t>
            </a:r>
          </a:p>
          <a:p>
            <a:pPr lvl="0" defTabSz="914400">
              <a:lnSpc>
                <a:spcPct val="90000"/>
              </a:lnSpc>
              <a:spcBef>
                <a:spcPts val="1000"/>
              </a:spcBef>
            </a:pPr>
            <a:r>
              <a:rPr lang="it-IT" sz="2400" dirty="0">
                <a:solidFill>
                  <a:srgbClr val="13294B"/>
                </a:solidFill>
                <a:latin typeface="Arial Nova Light" panose="020B0304020202020204" pitchFamily="34" charset="0"/>
              </a:rPr>
              <a:t>la</a:t>
            </a:r>
            <a:r>
              <a:rPr lang="it-IT" sz="2400" dirty="0">
                <a:solidFill>
                  <a:srgbClr val="3EB1C8"/>
                </a:solidFill>
                <a:latin typeface="Arial Nova Light" panose="020B0304020202020204" pitchFamily="34" charset="0"/>
              </a:rPr>
              <a:t> </a:t>
            </a:r>
            <a:r>
              <a:rPr lang="it-IT" sz="2400" dirty="0">
                <a:solidFill>
                  <a:srgbClr val="3EB1C8"/>
                </a:solidFill>
                <a:uFill>
                  <a:solidFill>
                    <a:srgbClr val="C00000"/>
                  </a:solidFill>
                </a:uFill>
                <a:latin typeface="Arial Nova Light" panose="020B0304020202020204" pitchFamily="34" charset="0"/>
              </a:rPr>
              <a:t>salute</a:t>
            </a:r>
            <a:r>
              <a:rPr lang="it-IT" sz="2400" dirty="0">
                <a:solidFill>
                  <a:srgbClr val="13294B"/>
                </a:solidFill>
                <a:latin typeface="Arial Nova Light" panose="020B0304020202020204" pitchFamily="34" charset="0"/>
              </a:rPr>
              <a:t>,</a:t>
            </a:r>
          </a:p>
          <a:p>
            <a:pPr lvl="0" defTabSz="914400">
              <a:lnSpc>
                <a:spcPct val="90000"/>
              </a:lnSpc>
              <a:spcBef>
                <a:spcPts val="1000"/>
              </a:spcBef>
            </a:pPr>
            <a:r>
              <a:rPr lang="it-IT" sz="2400" dirty="0">
                <a:solidFill>
                  <a:srgbClr val="13294B"/>
                </a:solidFill>
                <a:latin typeface="Arial Nova Light" panose="020B0304020202020204" pitchFamily="34" charset="0"/>
              </a:rPr>
              <a:t>le </a:t>
            </a:r>
            <a:r>
              <a:rPr lang="it-IT" sz="2400" dirty="0">
                <a:solidFill>
                  <a:srgbClr val="3EB1C8"/>
                </a:solidFill>
                <a:uFill>
                  <a:solidFill>
                    <a:srgbClr val="C00000"/>
                  </a:solidFill>
                </a:uFill>
                <a:latin typeface="Arial Nova Light" panose="020B0304020202020204" pitchFamily="34" charset="0"/>
              </a:rPr>
              <a:t>preferenze personali</a:t>
            </a:r>
            <a:r>
              <a:rPr lang="it-IT" sz="2400" dirty="0">
                <a:solidFill>
                  <a:srgbClr val="13294B"/>
                </a:solidFill>
                <a:uFill>
                  <a:solidFill>
                    <a:srgbClr val="C00000"/>
                  </a:solidFill>
                </a:uFill>
                <a:latin typeface="Arial Nova Light" panose="020B0304020202020204" pitchFamily="34" charset="0"/>
              </a:rPr>
              <a:t>,</a:t>
            </a:r>
          </a:p>
          <a:p>
            <a:pPr lvl="0" defTabSz="914400">
              <a:lnSpc>
                <a:spcPct val="90000"/>
              </a:lnSpc>
              <a:spcBef>
                <a:spcPts val="1000"/>
              </a:spcBef>
            </a:pPr>
            <a:r>
              <a:rPr lang="it-IT" sz="2400" dirty="0">
                <a:solidFill>
                  <a:srgbClr val="13294B"/>
                </a:solidFill>
                <a:latin typeface="Arial Nova Light" panose="020B0304020202020204" pitchFamily="34" charset="0"/>
              </a:rPr>
              <a:t>gli </a:t>
            </a:r>
            <a:r>
              <a:rPr lang="it-IT" sz="2400" dirty="0">
                <a:solidFill>
                  <a:srgbClr val="3EB1C8"/>
                </a:solidFill>
                <a:uFill>
                  <a:solidFill>
                    <a:srgbClr val="C00000"/>
                  </a:solidFill>
                </a:uFill>
                <a:latin typeface="Arial Nova Light" panose="020B0304020202020204" pitchFamily="34" charset="0"/>
              </a:rPr>
              <a:t>interessi</a:t>
            </a:r>
            <a:r>
              <a:rPr lang="it-IT" sz="2400" dirty="0">
                <a:solidFill>
                  <a:srgbClr val="13294B"/>
                </a:solidFill>
                <a:latin typeface="Arial Nova Light" panose="020B0304020202020204" pitchFamily="34" charset="0"/>
              </a:rPr>
              <a:t>, </a:t>
            </a:r>
          </a:p>
          <a:p>
            <a:pPr lvl="0" defTabSz="914400">
              <a:lnSpc>
                <a:spcPct val="90000"/>
              </a:lnSpc>
              <a:spcBef>
                <a:spcPts val="1000"/>
              </a:spcBef>
            </a:pPr>
            <a:r>
              <a:rPr lang="it-IT" sz="2400" dirty="0">
                <a:solidFill>
                  <a:srgbClr val="13294B"/>
                </a:solidFill>
                <a:latin typeface="Arial Nova Light" panose="020B0304020202020204" pitchFamily="34" charset="0"/>
              </a:rPr>
              <a:t> </a:t>
            </a:r>
          </a:p>
          <a:p>
            <a:pPr lvl="0" defTabSz="914400">
              <a:lnSpc>
                <a:spcPct val="90000"/>
              </a:lnSpc>
              <a:spcBef>
                <a:spcPts val="1000"/>
              </a:spcBef>
            </a:pPr>
            <a:r>
              <a:rPr lang="it-IT" sz="2400" dirty="0">
                <a:solidFill>
                  <a:srgbClr val="13294B"/>
                </a:solidFill>
                <a:latin typeface="Arial Nova Light" panose="020B0304020202020204" pitchFamily="34" charset="0"/>
              </a:rPr>
              <a:t>l’</a:t>
            </a:r>
            <a:r>
              <a:rPr lang="it-IT" sz="2400" dirty="0">
                <a:solidFill>
                  <a:srgbClr val="3EB1C8"/>
                </a:solidFill>
                <a:latin typeface="Arial Nova Light" panose="020B0304020202020204" pitchFamily="34" charset="0"/>
              </a:rPr>
              <a:t>affidabilità</a:t>
            </a:r>
          </a:p>
          <a:p>
            <a:pPr lvl="0" defTabSz="914400">
              <a:lnSpc>
                <a:spcPct val="90000"/>
              </a:lnSpc>
              <a:spcBef>
                <a:spcPts val="1000"/>
              </a:spcBef>
            </a:pPr>
            <a:r>
              <a:rPr lang="it-IT" sz="2400" dirty="0">
                <a:solidFill>
                  <a:srgbClr val="13294B"/>
                </a:solidFill>
                <a:latin typeface="Arial Nova Light" panose="020B0304020202020204" pitchFamily="34" charset="0"/>
              </a:rPr>
              <a:t>il </a:t>
            </a:r>
            <a:r>
              <a:rPr lang="it-IT" sz="2400" dirty="0">
                <a:solidFill>
                  <a:srgbClr val="3EB1C8"/>
                </a:solidFill>
                <a:uFill>
                  <a:solidFill>
                    <a:srgbClr val="C00000"/>
                  </a:solidFill>
                </a:uFill>
                <a:latin typeface="Arial Nova Light" panose="020B0304020202020204" pitchFamily="34" charset="0"/>
              </a:rPr>
              <a:t>comportamento,</a:t>
            </a:r>
          </a:p>
          <a:p>
            <a:pPr lvl="0" defTabSz="914400">
              <a:lnSpc>
                <a:spcPct val="90000"/>
              </a:lnSpc>
              <a:spcBef>
                <a:spcPts val="1000"/>
              </a:spcBef>
            </a:pPr>
            <a:r>
              <a:rPr lang="it-IT" sz="2400" dirty="0">
                <a:solidFill>
                  <a:srgbClr val="13294B"/>
                </a:solidFill>
                <a:latin typeface="Arial Nova Light" panose="020B0304020202020204" pitchFamily="34" charset="0"/>
              </a:rPr>
              <a:t>l’</a:t>
            </a:r>
            <a:r>
              <a:rPr lang="it-IT" sz="2400" dirty="0">
                <a:solidFill>
                  <a:srgbClr val="3EB1C8"/>
                </a:solidFill>
                <a:uFill>
                  <a:solidFill>
                    <a:srgbClr val="C00000"/>
                  </a:solidFill>
                </a:uFill>
                <a:latin typeface="Arial Nova Light" panose="020B0304020202020204" pitchFamily="34" charset="0"/>
              </a:rPr>
              <a:t>ubicazione</a:t>
            </a:r>
            <a:r>
              <a:rPr lang="it-IT" sz="2400" dirty="0">
                <a:solidFill>
                  <a:srgbClr val="13294B"/>
                </a:solidFill>
                <a:uFill>
                  <a:solidFill>
                    <a:srgbClr val="C00000"/>
                  </a:solidFill>
                </a:uFill>
                <a:latin typeface="Arial Nova Light" panose="020B0304020202020204" pitchFamily="34" charset="0"/>
              </a:rPr>
              <a:t>,</a:t>
            </a:r>
            <a:r>
              <a:rPr lang="it-IT" sz="2400" dirty="0">
                <a:solidFill>
                  <a:srgbClr val="13294B"/>
                </a:solidFill>
                <a:latin typeface="Arial Nova Light" panose="020B0304020202020204" pitchFamily="34" charset="0"/>
              </a:rPr>
              <a:t> </a:t>
            </a:r>
          </a:p>
          <a:p>
            <a:pPr lvl="0" defTabSz="914400">
              <a:lnSpc>
                <a:spcPct val="90000"/>
              </a:lnSpc>
              <a:spcBef>
                <a:spcPts val="1000"/>
              </a:spcBef>
            </a:pPr>
            <a:r>
              <a:rPr lang="it-IT" sz="2400" dirty="0">
                <a:solidFill>
                  <a:srgbClr val="13294B"/>
                </a:solidFill>
                <a:latin typeface="Arial Nova Light" panose="020B0304020202020204" pitchFamily="34" charset="0"/>
              </a:rPr>
              <a:t>gli </a:t>
            </a:r>
            <a:r>
              <a:rPr lang="it-IT" sz="2400" dirty="0">
                <a:solidFill>
                  <a:srgbClr val="13294B"/>
                </a:solidFill>
                <a:uFill>
                  <a:solidFill>
                    <a:srgbClr val="C00000"/>
                  </a:solidFill>
                </a:uFill>
                <a:latin typeface="Arial Nova Light" panose="020B0304020202020204" pitchFamily="34" charset="0"/>
              </a:rPr>
              <a:t>spostamenti</a:t>
            </a:r>
            <a:r>
              <a:rPr lang="it-IT" sz="2400" dirty="0">
                <a:solidFill>
                  <a:srgbClr val="13294B"/>
                </a:solidFill>
                <a:latin typeface="Arial Nova Light" panose="020B0304020202020204" pitchFamily="34" charset="0"/>
              </a:rPr>
              <a:t> di detta persona fisica.</a:t>
            </a:r>
          </a:p>
          <a:p>
            <a:pPr lvl="0" algn="r" defTabSz="914400">
              <a:lnSpc>
                <a:spcPct val="90000"/>
              </a:lnSpc>
              <a:spcBef>
                <a:spcPts val="1000"/>
              </a:spcBef>
              <a:tabLst>
                <a:tab pos="360000" algn="l"/>
                <a:tab pos="540000" algn="l"/>
              </a:tabLst>
            </a:pPr>
            <a:endParaRPr lang="it-IT" i="1" dirty="0">
              <a:solidFill>
                <a:srgbClr val="13294B"/>
              </a:solidFill>
              <a:latin typeface="Arial Nova Light" panose="020B0304020202020204" pitchFamily="34" charset="0"/>
              <a:cs typeface="Arial Nova Light" panose="020B0304020202020204" pitchFamily="34" charset="0"/>
            </a:endParaRPr>
          </a:p>
          <a:p>
            <a:pPr lvl="0" algn="r" defTabSz="914400">
              <a:lnSpc>
                <a:spcPct val="90000"/>
              </a:lnSpc>
              <a:spcBef>
                <a:spcPts val="1000"/>
              </a:spcBef>
              <a:tabLst>
                <a:tab pos="360000" algn="l"/>
                <a:tab pos="540000" algn="l"/>
              </a:tabLst>
            </a:pPr>
            <a:r>
              <a:rPr lang="it-IT" i="1" dirty="0">
                <a:solidFill>
                  <a:srgbClr val="13294B"/>
                </a:solidFill>
                <a:latin typeface="Arial Nova Light" panose="020B0304020202020204" pitchFamily="34" charset="0"/>
                <a:cs typeface="Arial Nova Light" panose="020B0304020202020204" pitchFamily="34" charset="0"/>
              </a:rPr>
              <a:t>Definizioni - Art. 4 c.4</a:t>
            </a:r>
          </a:p>
        </p:txBody>
      </p:sp>
    </p:spTree>
    <p:extLst>
      <p:ext uri="{BB962C8B-B14F-4D97-AF65-F5344CB8AC3E}">
        <p14:creationId xmlns:p14="http://schemas.microsoft.com/office/powerpoint/2010/main" val="104899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La «</a:t>
            </a:r>
            <a:r>
              <a:rPr lang="it-IT" dirty="0" err="1"/>
              <a:t>pseudonimizzazione</a:t>
            </a:r>
            <a:r>
              <a:rPr lang="it-IT" dirty="0"/>
              <a:t>»</a:t>
            </a:r>
          </a:p>
        </p:txBody>
      </p:sp>
      <p:sp>
        <p:nvSpPr>
          <p:cNvPr id="5" name="Segnaposto contenuto 2">
            <a:extLst>
              <a:ext uri="{FF2B5EF4-FFF2-40B4-BE49-F238E27FC236}">
                <a16:creationId xmlns:a16="http://schemas.microsoft.com/office/drawing/2014/main" id="{EDCBA084-BE23-4264-9489-0F5B44C9A7B3}"/>
              </a:ext>
            </a:extLst>
          </p:cNvPr>
          <p:cNvSpPr>
            <a:spLocks noGrp="1"/>
          </p:cNvSpPr>
          <p:nvPr>
            <p:ph idx="4294967295"/>
          </p:nvPr>
        </p:nvSpPr>
        <p:spPr>
          <a:xfrm>
            <a:off x="276225" y="1662294"/>
            <a:ext cx="8683970" cy="4659737"/>
          </a:xfrm>
          <a:prstGeom prst="rect">
            <a:avLst/>
          </a:prstGeom>
        </p:spPr>
        <p:txBody>
          <a:bodyPr>
            <a:spAutoFit/>
          </a:bodyPr>
          <a:lstStyle/>
          <a:p>
            <a:pPr marL="0" indent="0">
              <a:buNone/>
            </a:pPr>
            <a:r>
              <a:rPr lang="it-IT" sz="2800" dirty="0">
                <a:solidFill>
                  <a:srgbClr val="13294B"/>
                </a:solidFill>
              </a:rPr>
              <a:t>È quella </a:t>
            </a:r>
            <a:r>
              <a:rPr lang="it-IT" sz="2800" b="1" dirty="0">
                <a:solidFill>
                  <a:srgbClr val="13294B"/>
                </a:solidFill>
              </a:rPr>
              <a:t>modalità di trattamento </a:t>
            </a:r>
            <a:r>
              <a:rPr lang="it-IT" sz="2800" dirty="0">
                <a:solidFill>
                  <a:srgbClr val="13294B"/>
                </a:solidFill>
              </a:rPr>
              <a:t>dei dati personali in modo tale che </a:t>
            </a:r>
            <a:r>
              <a:rPr lang="it-IT" sz="2800" dirty="0">
                <a:solidFill>
                  <a:srgbClr val="3EB1C8"/>
                </a:solidFill>
                <a:uFill>
                  <a:solidFill>
                    <a:srgbClr val="C00000"/>
                  </a:solidFill>
                </a:uFill>
              </a:rPr>
              <a:t>i dati personali non possano più essere attribuiti a un interessato specifico senza l’utilizzo di informazioni aggiuntive:</a:t>
            </a:r>
            <a:r>
              <a:rPr lang="it-IT" sz="2800" dirty="0">
                <a:solidFill>
                  <a:srgbClr val="3EB1C8"/>
                </a:solidFill>
              </a:rPr>
              <a:t> </a:t>
            </a:r>
          </a:p>
          <a:p>
            <a:pPr lvl="1"/>
            <a:r>
              <a:rPr lang="it-IT" sz="2400" dirty="0">
                <a:solidFill>
                  <a:srgbClr val="13294B"/>
                </a:solidFill>
              </a:rPr>
              <a:t>a condizione che tali informazioni aggiuntive siano </a:t>
            </a:r>
            <a:r>
              <a:rPr lang="it-IT" sz="2400" dirty="0">
                <a:solidFill>
                  <a:srgbClr val="3EB1C8"/>
                </a:solidFill>
                <a:uFill>
                  <a:solidFill>
                    <a:srgbClr val="C00000"/>
                  </a:solidFill>
                </a:uFill>
              </a:rPr>
              <a:t>conservate separatamente</a:t>
            </a:r>
            <a:r>
              <a:rPr lang="it-IT" sz="2400" dirty="0">
                <a:solidFill>
                  <a:srgbClr val="3EB1C8"/>
                </a:solidFill>
              </a:rPr>
              <a:t> </a:t>
            </a:r>
          </a:p>
          <a:p>
            <a:pPr lvl="1"/>
            <a:r>
              <a:rPr lang="it-IT" sz="2400" dirty="0">
                <a:solidFill>
                  <a:srgbClr val="13294B"/>
                </a:solidFill>
              </a:rPr>
              <a:t>e soggette a </a:t>
            </a:r>
            <a:r>
              <a:rPr lang="it-IT" sz="2400" dirty="0">
                <a:solidFill>
                  <a:srgbClr val="3EB1C8"/>
                </a:solidFill>
                <a:uFill>
                  <a:solidFill>
                    <a:srgbClr val="C00000"/>
                  </a:solidFill>
                </a:uFill>
              </a:rPr>
              <a:t>misure tecniche e organizzative</a:t>
            </a:r>
            <a:r>
              <a:rPr lang="it-IT" sz="2400" dirty="0">
                <a:solidFill>
                  <a:srgbClr val="3EB1C8"/>
                </a:solidFill>
              </a:rPr>
              <a:t> </a:t>
            </a:r>
            <a:r>
              <a:rPr lang="it-IT" sz="2400" dirty="0">
                <a:solidFill>
                  <a:srgbClr val="13294B"/>
                </a:solidFill>
              </a:rPr>
              <a:t>intese a garantire che tali dati personali non siano attribuiti a una persona fisica identificata o identificabile.</a:t>
            </a:r>
          </a:p>
          <a:p>
            <a:pPr lvl="1"/>
            <a:endParaRPr lang="it-IT" sz="2400" b="1" dirty="0"/>
          </a:p>
          <a:p>
            <a:pPr marL="0" lvl="0" indent="0" algn="r">
              <a:buNone/>
            </a:pPr>
            <a:r>
              <a:rPr lang="it-IT" sz="1600" i="1" dirty="0">
                <a:solidFill>
                  <a:prstClr val="black"/>
                </a:solidFill>
              </a:rPr>
              <a:t>Definizioni - Art. 4 c.5</a:t>
            </a:r>
          </a:p>
        </p:txBody>
      </p:sp>
    </p:spTree>
    <p:extLst>
      <p:ext uri="{BB962C8B-B14F-4D97-AF65-F5344CB8AC3E}">
        <p14:creationId xmlns:p14="http://schemas.microsoft.com/office/powerpoint/2010/main" val="516498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Il «trasferimento di </a:t>
            </a:r>
            <a:r>
              <a:rPr lang="it-IT" dirty="0" err="1"/>
              <a:t>d.p.</a:t>
            </a:r>
            <a:r>
              <a:rPr lang="it-IT" dirty="0"/>
              <a:t> all’estero» / rinvio</a:t>
            </a:r>
          </a:p>
        </p:txBody>
      </p:sp>
      <p:sp>
        <p:nvSpPr>
          <p:cNvPr id="5" name="Segnaposto contenuto 1">
            <a:extLst>
              <a:ext uri="{FF2B5EF4-FFF2-40B4-BE49-F238E27FC236}">
                <a16:creationId xmlns:a16="http://schemas.microsoft.com/office/drawing/2014/main" id="{0A2BCBE9-A38C-4738-B249-2AA73D7EDEA0}"/>
              </a:ext>
            </a:extLst>
          </p:cNvPr>
          <p:cNvSpPr>
            <a:spLocks noGrp="1"/>
          </p:cNvSpPr>
          <p:nvPr>
            <p:ph idx="4294967295"/>
          </p:nvPr>
        </p:nvSpPr>
        <p:spPr>
          <a:xfrm>
            <a:off x="276225" y="1392471"/>
            <a:ext cx="8567093" cy="5359865"/>
          </a:xfrm>
          <a:prstGeom prst="rect">
            <a:avLst/>
          </a:prstGeom>
        </p:spPr>
        <p:txBody>
          <a:bodyPr>
            <a:spAutoFit/>
          </a:bodyPr>
          <a:lstStyle/>
          <a:p>
            <a:pPr>
              <a:lnSpc>
                <a:spcPct val="150000"/>
              </a:lnSpc>
            </a:pPr>
            <a:r>
              <a:rPr lang="it-IT" sz="2000" dirty="0">
                <a:solidFill>
                  <a:srgbClr val="13294B"/>
                </a:solidFill>
              </a:rPr>
              <a:t>Nell’ottica del RGPD la circolazione di d.p. all’interno dell’Ue </a:t>
            </a:r>
            <a:r>
              <a:rPr lang="it-IT" sz="2000" b="1" i="1" dirty="0">
                <a:solidFill>
                  <a:srgbClr val="13294B"/>
                </a:solidFill>
              </a:rPr>
              <a:t>non</a:t>
            </a:r>
            <a:r>
              <a:rPr lang="it-IT" sz="2000" dirty="0">
                <a:solidFill>
                  <a:srgbClr val="13294B"/>
                </a:solidFill>
              </a:rPr>
              <a:t> può essere considerata come trasferimento all’estero di d.p.</a:t>
            </a:r>
          </a:p>
          <a:p>
            <a:pPr>
              <a:lnSpc>
                <a:spcPct val="150000"/>
              </a:lnSpc>
            </a:pPr>
            <a:r>
              <a:rPr lang="it-IT" sz="2000" dirty="0">
                <a:solidFill>
                  <a:srgbClr val="13294B"/>
                </a:solidFill>
              </a:rPr>
              <a:t>Assicurare la libera circolazione dei d.p., infatti, è proprio uno dei due obiettivi fondamentali della normativa UE sulla protezione dei dati personali.</a:t>
            </a:r>
          </a:p>
          <a:p>
            <a:pPr>
              <a:lnSpc>
                <a:spcPct val="150000"/>
              </a:lnSpc>
            </a:pPr>
            <a:r>
              <a:rPr lang="it-IT" sz="2000" dirty="0">
                <a:solidFill>
                  <a:srgbClr val="13294B"/>
                </a:solidFill>
              </a:rPr>
              <a:t>«</a:t>
            </a:r>
            <a:r>
              <a:rPr lang="it-IT" sz="2000" i="1" dirty="0">
                <a:solidFill>
                  <a:srgbClr val="3EB1C8"/>
                </a:solidFill>
              </a:rPr>
              <a:t>Estero</a:t>
            </a:r>
            <a:r>
              <a:rPr lang="it-IT" sz="2000" dirty="0">
                <a:solidFill>
                  <a:srgbClr val="13294B"/>
                </a:solidFill>
              </a:rPr>
              <a:t>» pertanto deve essere inteso come Paesi terzi (non facenti parte dell’UE) e </a:t>
            </a:r>
            <a:r>
              <a:rPr lang="it-IT" sz="2000" dirty="0">
                <a:solidFill>
                  <a:srgbClr val="3EB1C8"/>
                </a:solidFill>
              </a:rPr>
              <a:t>Organizzazioni internazionali</a:t>
            </a:r>
            <a:r>
              <a:rPr lang="it-IT" sz="2000" dirty="0">
                <a:solidFill>
                  <a:srgbClr val="13294B"/>
                </a:solidFill>
              </a:rPr>
              <a:t>.</a:t>
            </a:r>
          </a:p>
          <a:p>
            <a:pPr lvl="1">
              <a:lnSpc>
                <a:spcPct val="150000"/>
              </a:lnSpc>
            </a:pPr>
            <a:r>
              <a:rPr lang="it-IT" sz="2000" dirty="0">
                <a:solidFill>
                  <a:srgbClr val="13294B"/>
                </a:solidFill>
              </a:rPr>
              <a:t>Ricordiamo che rappresentanze diplomatiche e consolari degli </a:t>
            </a:r>
            <a:r>
              <a:rPr lang="it-IT" sz="2000" dirty="0" err="1">
                <a:solidFill>
                  <a:srgbClr val="13294B"/>
                </a:solidFill>
              </a:rPr>
              <a:t>St.m</a:t>
            </a:r>
            <a:r>
              <a:rPr lang="it-IT" sz="2000" dirty="0">
                <a:solidFill>
                  <a:srgbClr val="13294B"/>
                </a:solidFill>
              </a:rPr>
              <a:t>. sono considerate come territorio dell’Ue.</a:t>
            </a:r>
          </a:p>
          <a:p>
            <a:pPr>
              <a:lnSpc>
                <a:spcPct val="150000"/>
              </a:lnSpc>
            </a:pPr>
            <a:r>
              <a:rPr lang="it-IT" sz="2000" dirty="0">
                <a:solidFill>
                  <a:srgbClr val="13294B"/>
                </a:solidFill>
              </a:rPr>
              <a:t>La materia è regolata dall’intero Capo V del Regolamento (Artt. 44 – 50).</a:t>
            </a:r>
          </a:p>
        </p:txBody>
      </p:sp>
    </p:spTree>
    <p:extLst>
      <p:ext uri="{BB962C8B-B14F-4D97-AF65-F5344CB8AC3E}">
        <p14:creationId xmlns:p14="http://schemas.microsoft.com/office/powerpoint/2010/main" val="1973820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 Soggetti Impattati dalla Disciplina</a:t>
            </a:r>
          </a:p>
        </p:txBody>
      </p:sp>
      <p:sp>
        <p:nvSpPr>
          <p:cNvPr id="6" name="Segnaposto testo 4">
            <a:extLst>
              <a:ext uri="{FF2B5EF4-FFF2-40B4-BE49-F238E27FC236}">
                <a16:creationId xmlns:a16="http://schemas.microsoft.com/office/drawing/2014/main" id="{9E2CF870-8B71-486E-81BA-FA92B6BE4FEB}"/>
              </a:ext>
            </a:extLst>
          </p:cNvPr>
          <p:cNvSpPr>
            <a:spLocks noGrp="1"/>
          </p:cNvSpPr>
          <p:nvPr>
            <p:ph type="body" idx="4294967295"/>
          </p:nvPr>
        </p:nvSpPr>
        <p:spPr>
          <a:xfrm>
            <a:off x="276225" y="2060094"/>
            <a:ext cx="8373100" cy="3244127"/>
          </a:xfrm>
          <a:prstGeom prst="rect">
            <a:avLst/>
          </a:prstGeom>
        </p:spPr>
        <p:txBody>
          <a:bodyPr/>
          <a:lstStyle/>
          <a:p>
            <a:pPr>
              <a:lnSpc>
                <a:spcPct val="150000"/>
              </a:lnSpc>
            </a:pPr>
            <a:r>
              <a:rPr lang="it-IT" sz="2400" dirty="0">
                <a:solidFill>
                  <a:srgbClr val="13294B"/>
                </a:solidFill>
              </a:rPr>
              <a:t>Interessati</a:t>
            </a:r>
          </a:p>
          <a:p>
            <a:pPr>
              <a:lnSpc>
                <a:spcPct val="150000"/>
              </a:lnSpc>
            </a:pPr>
            <a:r>
              <a:rPr lang="it-IT" sz="2400" dirty="0">
                <a:solidFill>
                  <a:srgbClr val="13294B"/>
                </a:solidFill>
              </a:rPr>
              <a:t>Organizzazione interna</a:t>
            </a:r>
          </a:p>
          <a:p>
            <a:pPr>
              <a:lnSpc>
                <a:spcPct val="150000"/>
              </a:lnSpc>
            </a:pPr>
            <a:r>
              <a:rPr lang="it-IT" sz="2400" dirty="0">
                <a:solidFill>
                  <a:srgbClr val="13294B"/>
                </a:solidFill>
              </a:rPr>
              <a:t>Titolare del trattamento </a:t>
            </a:r>
          </a:p>
          <a:p>
            <a:pPr>
              <a:lnSpc>
                <a:spcPct val="150000"/>
              </a:lnSpc>
            </a:pPr>
            <a:r>
              <a:rPr lang="it-IT" sz="2400" dirty="0">
                <a:solidFill>
                  <a:srgbClr val="13294B"/>
                </a:solidFill>
              </a:rPr>
              <a:t>Responsabile del trattamento</a:t>
            </a:r>
          </a:p>
          <a:p>
            <a:pPr>
              <a:lnSpc>
                <a:spcPct val="150000"/>
              </a:lnSpc>
            </a:pPr>
            <a:r>
              <a:rPr lang="it-IT" sz="2400" dirty="0">
                <a:solidFill>
                  <a:srgbClr val="13294B"/>
                </a:solidFill>
              </a:rPr>
              <a:t>Responsabile della protezione dei dati</a:t>
            </a:r>
          </a:p>
        </p:txBody>
      </p:sp>
    </p:spTree>
    <p:extLst>
      <p:ext uri="{BB962C8B-B14F-4D97-AF65-F5344CB8AC3E}">
        <p14:creationId xmlns:p14="http://schemas.microsoft.com/office/powerpoint/2010/main" val="12885747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 Destinatari della Protezione: l’Interessato al Trattamento</a:t>
            </a:r>
          </a:p>
        </p:txBody>
      </p:sp>
      <p:sp>
        <p:nvSpPr>
          <p:cNvPr id="5" name="Segnaposto contenuto 2">
            <a:extLst>
              <a:ext uri="{FF2B5EF4-FFF2-40B4-BE49-F238E27FC236}">
                <a16:creationId xmlns:a16="http://schemas.microsoft.com/office/drawing/2014/main" id="{CFD38188-7800-489E-B732-02DC92D6C233}"/>
              </a:ext>
            </a:extLst>
          </p:cNvPr>
          <p:cNvSpPr>
            <a:spLocks noGrp="1"/>
          </p:cNvSpPr>
          <p:nvPr>
            <p:ph idx="4294967295"/>
          </p:nvPr>
        </p:nvSpPr>
        <p:spPr>
          <a:xfrm>
            <a:off x="276225" y="1707264"/>
            <a:ext cx="8683970" cy="4401205"/>
          </a:xfrm>
          <a:prstGeom prst="rect">
            <a:avLst/>
          </a:prstGeom>
        </p:spPr>
        <p:txBody>
          <a:bodyPr>
            <a:spAutoFit/>
          </a:bodyPr>
          <a:lstStyle/>
          <a:p>
            <a:r>
              <a:rPr lang="it-IT" sz="2000" dirty="0">
                <a:solidFill>
                  <a:srgbClr val="13294B"/>
                </a:solidFill>
              </a:rPr>
              <a:t>È la </a:t>
            </a:r>
            <a:r>
              <a:rPr lang="it-IT" sz="2000" dirty="0">
                <a:solidFill>
                  <a:srgbClr val="3EB1C8"/>
                </a:solidFill>
              </a:rPr>
              <a:t>persona fisica</a:t>
            </a:r>
            <a:r>
              <a:rPr lang="it-IT" sz="2000" dirty="0">
                <a:solidFill>
                  <a:srgbClr val="13294B"/>
                </a:solidFill>
              </a:rPr>
              <a:t>, </a:t>
            </a:r>
            <a:r>
              <a:rPr lang="it-IT" sz="2000" i="1" dirty="0">
                <a:solidFill>
                  <a:srgbClr val="13294B"/>
                </a:solidFill>
              </a:rPr>
              <a:t>identificata</a:t>
            </a:r>
            <a:r>
              <a:rPr lang="it-IT" sz="2000" dirty="0">
                <a:solidFill>
                  <a:srgbClr val="13294B"/>
                </a:solidFill>
              </a:rPr>
              <a:t> o </a:t>
            </a:r>
            <a:r>
              <a:rPr lang="it-IT" sz="2000" i="1" dirty="0">
                <a:solidFill>
                  <a:srgbClr val="13294B"/>
                </a:solidFill>
              </a:rPr>
              <a:t>identificabile</a:t>
            </a:r>
            <a:r>
              <a:rPr lang="it-IT" sz="2000" dirty="0">
                <a:solidFill>
                  <a:srgbClr val="13294B"/>
                </a:solidFill>
              </a:rPr>
              <a:t>, a cui si riferiscono i dati personali oggetto di un trattamento.</a:t>
            </a:r>
          </a:p>
          <a:p>
            <a:pPr lvl="1"/>
            <a:r>
              <a:rPr lang="it-IT" sz="2000" dirty="0">
                <a:solidFill>
                  <a:srgbClr val="13294B"/>
                </a:solidFill>
              </a:rPr>
              <a:t>Ricordiamo che:</a:t>
            </a:r>
          </a:p>
          <a:p>
            <a:pPr lvl="2"/>
            <a:r>
              <a:rPr lang="it-IT" sz="2000" dirty="0">
                <a:solidFill>
                  <a:srgbClr val="13294B"/>
                </a:solidFill>
              </a:rPr>
              <a:t>il diritto alla protezione dei personali è un diritto fondamentale riconosciuto dalla CEDU, dalla Carta e dal TFUE…</a:t>
            </a:r>
          </a:p>
          <a:p>
            <a:pPr lvl="2"/>
            <a:r>
              <a:rPr lang="it-IT" sz="2000" dirty="0">
                <a:solidFill>
                  <a:srgbClr val="13294B"/>
                </a:solidFill>
              </a:rPr>
              <a:t>… e che </a:t>
            </a:r>
            <a:r>
              <a:rPr lang="it-IT" sz="2000" i="1" dirty="0">
                <a:solidFill>
                  <a:srgbClr val="13294B"/>
                </a:solidFill>
                <a:uFill>
                  <a:solidFill>
                    <a:srgbClr val="C00000"/>
                  </a:solidFill>
                </a:uFill>
              </a:rPr>
              <a:t>il trattamento dei dati personali dovrebbe essere al servizio dell’uomo</a:t>
            </a:r>
            <a:r>
              <a:rPr lang="it-IT" sz="2000" dirty="0">
                <a:solidFill>
                  <a:srgbClr val="13294B"/>
                </a:solidFill>
              </a:rPr>
              <a:t>. </a:t>
            </a:r>
          </a:p>
          <a:p>
            <a:pPr lvl="2"/>
            <a:r>
              <a:rPr lang="it-IT" sz="2000" dirty="0">
                <a:solidFill>
                  <a:srgbClr val="13294B"/>
                </a:solidFill>
              </a:rPr>
              <a:t>Il RGPD, per assicurare un’</a:t>
            </a:r>
            <a:r>
              <a:rPr lang="it-IT" sz="2000" dirty="0">
                <a:solidFill>
                  <a:srgbClr val="13294B"/>
                </a:solidFill>
                <a:uFill>
                  <a:solidFill>
                    <a:srgbClr val="C00000"/>
                  </a:solidFill>
                </a:uFill>
              </a:rPr>
              <a:t>efficace protezione </a:t>
            </a:r>
            <a:r>
              <a:rPr lang="it-IT" sz="2000" dirty="0">
                <a:solidFill>
                  <a:srgbClr val="13294B"/>
                </a:solidFill>
              </a:rPr>
              <a:t>dei d.p. in tutta l’Ue, ha imposto il </a:t>
            </a:r>
            <a:r>
              <a:rPr lang="it-IT" sz="2000" i="1" dirty="0">
                <a:solidFill>
                  <a:srgbClr val="13294B"/>
                </a:solidFill>
              </a:rPr>
              <a:t>rafforzamento</a:t>
            </a:r>
            <a:r>
              <a:rPr lang="it-IT" sz="2000" dirty="0">
                <a:solidFill>
                  <a:srgbClr val="13294B"/>
                </a:solidFill>
              </a:rPr>
              <a:t> e la </a:t>
            </a:r>
            <a:r>
              <a:rPr lang="it-IT" sz="2000" dirty="0">
                <a:solidFill>
                  <a:srgbClr val="13294B"/>
                </a:solidFill>
                <a:uFill>
                  <a:solidFill>
                    <a:srgbClr val="C00000"/>
                  </a:solidFill>
                </a:uFill>
              </a:rPr>
              <a:t>disciplina dettagliata dei diritti</a:t>
            </a:r>
            <a:r>
              <a:rPr lang="it-IT" sz="2000" dirty="0">
                <a:solidFill>
                  <a:srgbClr val="13294B"/>
                </a:solidFill>
              </a:rPr>
              <a:t> degli interessati, con i corrispondenti obblighi di coloro che effettuano e determinano il trattamento dei dati personali.</a:t>
            </a:r>
          </a:p>
          <a:p>
            <a:r>
              <a:rPr lang="it-IT" sz="2000" dirty="0">
                <a:solidFill>
                  <a:srgbClr val="13294B"/>
                </a:solidFill>
              </a:rPr>
              <a:t>Mentre è intuitivo riconoscere la </a:t>
            </a:r>
            <a:r>
              <a:rPr lang="it-IT" sz="2000" dirty="0">
                <a:solidFill>
                  <a:srgbClr val="13294B"/>
                </a:solidFill>
                <a:uFill>
                  <a:solidFill>
                    <a:srgbClr val="C00000"/>
                  </a:solidFill>
                </a:uFill>
              </a:rPr>
              <a:t>persona fisica identificata</a:t>
            </a:r>
            <a:r>
              <a:rPr lang="it-IT" sz="2000" dirty="0">
                <a:solidFill>
                  <a:srgbClr val="13294B"/>
                </a:solidFill>
              </a:rPr>
              <a:t>, occorre soffermarsi sulla nozione di «</a:t>
            </a:r>
            <a:r>
              <a:rPr lang="it-IT" sz="2000" dirty="0">
                <a:solidFill>
                  <a:srgbClr val="3EB1C8"/>
                </a:solidFill>
              </a:rPr>
              <a:t>identificabilità</a:t>
            </a:r>
            <a:r>
              <a:rPr lang="it-IT" sz="2000" dirty="0">
                <a:solidFill>
                  <a:srgbClr val="13294B"/>
                </a:solidFill>
              </a:rPr>
              <a:t>» </a:t>
            </a:r>
            <a:r>
              <a:rPr lang="it-IT" sz="2000" dirty="0">
                <a:solidFill>
                  <a:srgbClr val="13294B"/>
                </a:solidFill>
                <a:ea typeface="Segoe UI Symbol" panose="020B0502040204020203" pitchFamily="34" charset="0"/>
              </a:rPr>
              <a:t>→</a:t>
            </a:r>
            <a:endParaRPr lang="it-IT" sz="2000" dirty="0">
              <a:solidFill>
                <a:srgbClr val="13294B"/>
              </a:solidFill>
            </a:endParaRPr>
          </a:p>
        </p:txBody>
      </p:sp>
    </p:spTree>
    <p:extLst>
      <p:ext uri="{BB962C8B-B14F-4D97-AF65-F5344CB8AC3E}">
        <p14:creationId xmlns:p14="http://schemas.microsoft.com/office/powerpoint/2010/main" val="2140440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La «Identificabilità» della Persona Fisica (interessato)</a:t>
            </a:r>
          </a:p>
        </p:txBody>
      </p:sp>
      <p:sp>
        <p:nvSpPr>
          <p:cNvPr id="5" name="Segnaposto contenuto 2">
            <a:extLst>
              <a:ext uri="{FF2B5EF4-FFF2-40B4-BE49-F238E27FC236}">
                <a16:creationId xmlns:a16="http://schemas.microsoft.com/office/drawing/2014/main" id="{EDCBA084-BE23-4264-9489-0F5B44C9A7B3}"/>
              </a:ext>
            </a:extLst>
          </p:cNvPr>
          <p:cNvSpPr>
            <a:spLocks noGrp="1"/>
          </p:cNvSpPr>
          <p:nvPr>
            <p:ph idx="4294967295"/>
          </p:nvPr>
        </p:nvSpPr>
        <p:spPr>
          <a:xfrm>
            <a:off x="276225" y="1662294"/>
            <a:ext cx="8683970" cy="4967514"/>
          </a:xfrm>
          <a:prstGeom prst="rect">
            <a:avLst/>
          </a:prstGeom>
        </p:spPr>
        <p:txBody>
          <a:bodyPr>
            <a:spAutoFit/>
          </a:bodyPr>
          <a:lstStyle/>
          <a:p>
            <a:r>
              <a:rPr lang="it-IT" sz="2400" dirty="0">
                <a:solidFill>
                  <a:srgbClr val="13294B"/>
                </a:solidFill>
                <a:uFill>
                  <a:solidFill>
                    <a:srgbClr val="C00000"/>
                  </a:solidFill>
                </a:uFill>
              </a:rPr>
              <a:t>si </a:t>
            </a:r>
            <a:r>
              <a:rPr lang="it-IT" sz="2400" dirty="0">
                <a:solidFill>
                  <a:srgbClr val="3EB1C8"/>
                </a:solidFill>
                <a:uFill>
                  <a:solidFill>
                    <a:srgbClr val="C00000"/>
                  </a:solidFill>
                </a:uFill>
              </a:rPr>
              <a:t>considera identificabile </a:t>
            </a:r>
            <a:r>
              <a:rPr lang="it-IT" sz="2400" dirty="0">
                <a:solidFill>
                  <a:srgbClr val="13294B"/>
                </a:solidFill>
                <a:uFill>
                  <a:solidFill>
                    <a:srgbClr val="C00000"/>
                  </a:solidFill>
                </a:uFill>
              </a:rPr>
              <a:t>la persona fisica che può essere identificata, direttamente o </a:t>
            </a:r>
            <a:r>
              <a:rPr lang="it-IT" sz="2400" i="1" dirty="0">
                <a:solidFill>
                  <a:srgbClr val="13294B"/>
                </a:solidFill>
                <a:uFill>
                  <a:solidFill>
                    <a:srgbClr val="C00000"/>
                  </a:solidFill>
                </a:uFill>
              </a:rPr>
              <a:t>indirettamente</a:t>
            </a:r>
            <a:r>
              <a:rPr lang="it-IT" sz="2400" dirty="0">
                <a:solidFill>
                  <a:srgbClr val="13294B"/>
                </a:solidFill>
                <a:uFill>
                  <a:solidFill>
                    <a:srgbClr val="C00000"/>
                  </a:solidFill>
                </a:uFill>
              </a:rPr>
              <a:t>,</a:t>
            </a:r>
          </a:p>
          <a:p>
            <a:pPr lvl="1"/>
            <a:r>
              <a:rPr lang="it-IT" dirty="0">
                <a:solidFill>
                  <a:srgbClr val="13294B"/>
                </a:solidFill>
                <a:uFill>
                  <a:solidFill>
                    <a:srgbClr val="C00000"/>
                  </a:solidFill>
                </a:uFill>
              </a:rPr>
              <a:t>con particolare riferimento a un identificativo</a:t>
            </a:r>
          </a:p>
          <a:p>
            <a:pPr lvl="2"/>
            <a:r>
              <a:rPr lang="it-IT" dirty="0">
                <a:solidFill>
                  <a:srgbClr val="13294B"/>
                </a:solidFill>
                <a:uFill>
                  <a:solidFill>
                    <a:srgbClr val="C00000"/>
                  </a:solidFill>
                </a:uFill>
              </a:rPr>
              <a:t>come il nome,</a:t>
            </a:r>
          </a:p>
          <a:p>
            <a:pPr lvl="2"/>
            <a:r>
              <a:rPr lang="it-IT" dirty="0">
                <a:solidFill>
                  <a:srgbClr val="13294B"/>
                </a:solidFill>
                <a:uFill>
                  <a:solidFill>
                    <a:srgbClr val="C00000"/>
                  </a:solidFill>
                </a:uFill>
              </a:rPr>
              <a:t>un numero di identificazione,</a:t>
            </a:r>
          </a:p>
          <a:p>
            <a:pPr lvl="2"/>
            <a:r>
              <a:rPr lang="it-IT" dirty="0">
                <a:solidFill>
                  <a:srgbClr val="13294B"/>
                </a:solidFill>
                <a:uFill>
                  <a:solidFill>
                    <a:srgbClr val="C00000"/>
                  </a:solidFill>
                </a:uFill>
              </a:rPr>
              <a:t>dati relativi all’ubicazione,</a:t>
            </a:r>
          </a:p>
          <a:p>
            <a:pPr lvl="2"/>
            <a:r>
              <a:rPr lang="it-IT" dirty="0">
                <a:solidFill>
                  <a:srgbClr val="13294B"/>
                </a:solidFill>
                <a:uFill>
                  <a:solidFill>
                    <a:srgbClr val="C00000"/>
                  </a:solidFill>
                </a:uFill>
              </a:rPr>
              <a:t>un identificativo online</a:t>
            </a:r>
          </a:p>
          <a:p>
            <a:pPr lvl="1"/>
            <a:r>
              <a:rPr lang="it-IT" dirty="0">
                <a:solidFill>
                  <a:srgbClr val="13294B"/>
                </a:solidFill>
                <a:uFill>
                  <a:solidFill>
                    <a:srgbClr val="C00000"/>
                  </a:solidFill>
                </a:uFill>
              </a:rPr>
              <a:t>o </a:t>
            </a:r>
            <a:r>
              <a:rPr lang="it-IT" dirty="0">
                <a:solidFill>
                  <a:srgbClr val="3EB1C8"/>
                </a:solidFill>
                <a:uFill>
                  <a:solidFill>
                    <a:srgbClr val="C00000"/>
                  </a:solidFill>
                </a:uFill>
              </a:rPr>
              <a:t>a uno o più elementi caratteristici</a:t>
            </a:r>
          </a:p>
          <a:p>
            <a:pPr lvl="2"/>
            <a:r>
              <a:rPr lang="it-IT" dirty="0">
                <a:solidFill>
                  <a:srgbClr val="13294B"/>
                </a:solidFill>
                <a:uFill>
                  <a:solidFill>
                    <a:srgbClr val="C00000"/>
                  </a:solidFill>
                </a:uFill>
              </a:rPr>
              <a:t>della sua identità fisica, fisiologica,</a:t>
            </a:r>
          </a:p>
          <a:p>
            <a:pPr lvl="2"/>
            <a:r>
              <a:rPr lang="it-IT" dirty="0">
                <a:solidFill>
                  <a:srgbClr val="13294B"/>
                </a:solidFill>
                <a:uFill>
                  <a:solidFill>
                    <a:srgbClr val="C00000"/>
                  </a:solidFill>
                </a:uFill>
              </a:rPr>
              <a:t>genetica, psichica,</a:t>
            </a:r>
          </a:p>
          <a:p>
            <a:pPr lvl="2"/>
            <a:r>
              <a:rPr lang="it-IT" dirty="0">
                <a:solidFill>
                  <a:srgbClr val="13294B"/>
                </a:solidFill>
                <a:uFill>
                  <a:solidFill>
                    <a:srgbClr val="C00000"/>
                  </a:solidFill>
                </a:uFill>
              </a:rPr>
              <a:t>economica, culturale o sociale.</a:t>
            </a:r>
            <a:endParaRPr lang="it-IT" sz="1800" dirty="0">
              <a:solidFill>
                <a:srgbClr val="13294B"/>
              </a:solidFill>
              <a:uFill>
                <a:solidFill>
                  <a:srgbClr val="C00000"/>
                </a:solidFill>
              </a:uFill>
            </a:endParaRPr>
          </a:p>
        </p:txBody>
      </p:sp>
      <p:sp>
        <p:nvSpPr>
          <p:cNvPr id="6" name="Parentesi graffa chiusa 5">
            <a:extLst>
              <a:ext uri="{FF2B5EF4-FFF2-40B4-BE49-F238E27FC236}">
                <a16:creationId xmlns:a16="http://schemas.microsoft.com/office/drawing/2014/main" id="{380DF69E-8D1B-4EF2-916A-275E59DC4939}"/>
              </a:ext>
            </a:extLst>
          </p:cNvPr>
          <p:cNvSpPr/>
          <p:nvPr/>
        </p:nvSpPr>
        <p:spPr>
          <a:xfrm>
            <a:off x="6818651" y="3703093"/>
            <a:ext cx="285750" cy="2706670"/>
          </a:xfrm>
          <a:prstGeom prst="righ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p>
        </p:txBody>
      </p:sp>
      <p:sp>
        <p:nvSpPr>
          <p:cNvPr id="7" name="CasellaDiTesto 6">
            <a:extLst>
              <a:ext uri="{FF2B5EF4-FFF2-40B4-BE49-F238E27FC236}">
                <a16:creationId xmlns:a16="http://schemas.microsoft.com/office/drawing/2014/main" id="{84B376EB-A124-4486-B5A8-459A07BD1833}"/>
              </a:ext>
            </a:extLst>
          </p:cNvPr>
          <p:cNvSpPr txBox="1"/>
          <p:nvPr/>
        </p:nvSpPr>
        <p:spPr>
          <a:xfrm rot="5400000">
            <a:off x="7709132" y="4327450"/>
            <a:ext cx="646331" cy="1457955"/>
          </a:xfrm>
          <a:prstGeom prst="rect">
            <a:avLst/>
          </a:prstGeom>
          <a:solidFill>
            <a:schemeClr val="bg1">
              <a:lumMod val="95000"/>
            </a:schemeClr>
          </a:solidFill>
        </p:spPr>
        <p:txBody>
          <a:bodyPr vert="vert270" wrap="square" rtlCol="0">
            <a:spAutoFit/>
          </a:bodyPr>
          <a:lstStyle/>
          <a:p>
            <a:pPr algn="ctr"/>
            <a:r>
              <a:rPr lang="it-IT" sz="1500" b="1" dirty="0"/>
              <a:t>Sono tutti </a:t>
            </a:r>
            <a:br>
              <a:rPr lang="it-IT" sz="1500" b="1" dirty="0"/>
            </a:br>
            <a:r>
              <a:rPr lang="it-IT" sz="1500" b="1" dirty="0"/>
              <a:t>dati personali</a:t>
            </a:r>
          </a:p>
        </p:txBody>
      </p:sp>
    </p:spTree>
    <p:extLst>
      <p:ext uri="{BB962C8B-B14F-4D97-AF65-F5344CB8AC3E}">
        <p14:creationId xmlns:p14="http://schemas.microsoft.com/office/powerpoint/2010/main" val="1419404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Identificazione Digitale dell’Interessato</a:t>
            </a:r>
          </a:p>
        </p:txBody>
      </p:sp>
      <p:sp>
        <p:nvSpPr>
          <p:cNvPr id="5" name="Segnaposto contenuto 2">
            <a:extLst>
              <a:ext uri="{FF2B5EF4-FFF2-40B4-BE49-F238E27FC236}">
                <a16:creationId xmlns:a16="http://schemas.microsoft.com/office/drawing/2014/main" id="{BCF6B64E-E1B6-4CF3-BB7B-DE6823B17A29}"/>
              </a:ext>
            </a:extLst>
          </p:cNvPr>
          <p:cNvSpPr>
            <a:spLocks noGrp="1"/>
          </p:cNvSpPr>
          <p:nvPr>
            <p:ph idx="4294967295"/>
          </p:nvPr>
        </p:nvSpPr>
        <p:spPr>
          <a:xfrm>
            <a:off x="276225" y="1542371"/>
            <a:ext cx="8683970" cy="5188213"/>
          </a:xfrm>
          <a:prstGeom prst="rect">
            <a:avLst/>
          </a:prstGeom>
        </p:spPr>
        <p:txBody>
          <a:bodyPr/>
          <a:lstStyle/>
          <a:p>
            <a:pPr>
              <a:lnSpc>
                <a:spcPct val="150000"/>
              </a:lnSpc>
            </a:pPr>
            <a:r>
              <a:rPr lang="it-IT" sz="2000" dirty="0">
                <a:solidFill>
                  <a:srgbClr val="13294B"/>
                </a:solidFill>
              </a:rPr>
              <a:t>L’identificazione dovrebbe includere </a:t>
            </a:r>
            <a:r>
              <a:rPr lang="it-IT" sz="2000" dirty="0">
                <a:solidFill>
                  <a:srgbClr val="3EB1C8"/>
                </a:solidFill>
              </a:rPr>
              <a:t>l’identificazione digitale di un interessato</a:t>
            </a:r>
            <a:r>
              <a:rPr lang="it-IT" sz="2000" dirty="0">
                <a:solidFill>
                  <a:srgbClr val="13294B"/>
                </a:solidFill>
              </a:rPr>
              <a:t>, ad esempio </a:t>
            </a:r>
          </a:p>
          <a:p>
            <a:pPr marL="0" indent="0" algn="ctr">
              <a:lnSpc>
                <a:spcPct val="150000"/>
              </a:lnSpc>
              <a:buNone/>
            </a:pPr>
            <a:r>
              <a:rPr lang="it-IT" sz="2000" i="1" dirty="0">
                <a:solidFill>
                  <a:srgbClr val="13294B"/>
                </a:solidFill>
              </a:rPr>
              <a:t>mediante un meccanismo di autenticazione</a:t>
            </a:r>
            <a:r>
              <a:rPr lang="it-IT" sz="2000" dirty="0">
                <a:solidFill>
                  <a:srgbClr val="13294B"/>
                </a:solidFill>
              </a:rPr>
              <a:t> </a:t>
            </a:r>
          </a:p>
          <a:p>
            <a:pPr>
              <a:lnSpc>
                <a:spcPct val="150000"/>
              </a:lnSpc>
            </a:pPr>
            <a:r>
              <a:rPr lang="it-IT" sz="2000" dirty="0">
                <a:solidFill>
                  <a:srgbClr val="13294B"/>
                </a:solidFill>
              </a:rPr>
              <a:t>quali le stesse </a:t>
            </a:r>
            <a:r>
              <a:rPr lang="it-IT" sz="2000" dirty="0">
                <a:solidFill>
                  <a:srgbClr val="3EB1C8"/>
                </a:solidFill>
              </a:rPr>
              <a:t>credenziali</a:t>
            </a:r>
            <a:r>
              <a:rPr lang="it-IT" sz="2000" dirty="0">
                <a:solidFill>
                  <a:srgbClr val="13294B"/>
                </a:solidFill>
              </a:rPr>
              <a:t>, utilizzate dall’interessato per l’accesso (</a:t>
            </a:r>
            <a:r>
              <a:rPr lang="it-IT" sz="2000" i="1" dirty="0">
                <a:solidFill>
                  <a:srgbClr val="13294B"/>
                </a:solidFill>
              </a:rPr>
              <a:t>log in</a:t>
            </a:r>
            <a:r>
              <a:rPr lang="it-IT" sz="2000" dirty="0">
                <a:solidFill>
                  <a:srgbClr val="13294B"/>
                </a:solidFill>
              </a:rPr>
              <a:t>) al servizio on line offerto dal titolare del trattamento.</a:t>
            </a:r>
          </a:p>
          <a:p>
            <a:pPr>
              <a:lnSpc>
                <a:spcPct val="150000"/>
              </a:lnSpc>
            </a:pPr>
            <a:r>
              <a:rPr lang="it-IT" sz="2000" dirty="0">
                <a:solidFill>
                  <a:srgbClr val="13294B"/>
                </a:solidFill>
              </a:rPr>
              <a:t>quali </a:t>
            </a:r>
            <a:r>
              <a:rPr lang="it-IT" sz="2000" dirty="0">
                <a:solidFill>
                  <a:srgbClr val="3EB1C8"/>
                </a:solidFill>
              </a:rPr>
              <a:t>l’indirizzo IP </a:t>
            </a:r>
            <a:r>
              <a:rPr lang="it-IT" sz="2000" dirty="0">
                <a:solidFill>
                  <a:srgbClr val="13294B"/>
                </a:solidFill>
              </a:rPr>
              <a:t>da cui viene effettuato l’accesso i sistemi</a:t>
            </a:r>
          </a:p>
          <a:p>
            <a:pPr>
              <a:lnSpc>
                <a:spcPct val="150000"/>
              </a:lnSpc>
            </a:pPr>
            <a:r>
              <a:rPr lang="it-IT" sz="2000" dirty="0">
                <a:solidFill>
                  <a:srgbClr val="13294B"/>
                </a:solidFill>
              </a:rPr>
              <a:t>analogamente la posizione fisica data dalla </a:t>
            </a:r>
            <a:r>
              <a:rPr lang="it-IT" sz="2000" dirty="0">
                <a:solidFill>
                  <a:srgbClr val="3EB1C8"/>
                </a:solidFill>
              </a:rPr>
              <a:t>geolocalizzazione</a:t>
            </a:r>
            <a:r>
              <a:rPr lang="it-IT" sz="2000" dirty="0">
                <a:solidFill>
                  <a:srgbClr val="13294B"/>
                </a:solidFill>
              </a:rPr>
              <a:t> mediante strumenti messi a disposizione dal titolare (auto, device mobili)</a:t>
            </a:r>
          </a:p>
        </p:txBody>
      </p:sp>
    </p:spTree>
    <p:extLst>
      <p:ext uri="{BB962C8B-B14F-4D97-AF65-F5344CB8AC3E}">
        <p14:creationId xmlns:p14="http://schemas.microsoft.com/office/powerpoint/2010/main" val="168783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dirty="0"/>
              <a:t>Obiettivi</a:t>
            </a:r>
          </a:p>
        </p:txBody>
      </p:sp>
      <p:sp>
        <p:nvSpPr>
          <p:cNvPr id="4" name="Rectangle 3"/>
          <p:cNvSpPr>
            <a:spLocks noChangeArrowheads="1"/>
          </p:cNvSpPr>
          <p:nvPr/>
        </p:nvSpPr>
        <p:spPr bwMode="auto">
          <a:xfrm>
            <a:off x="348344" y="1881052"/>
            <a:ext cx="8473440" cy="4619956"/>
          </a:xfrm>
          <a:prstGeom prst="rect">
            <a:avLst/>
          </a:prstGeom>
          <a:solidFill>
            <a:srgbClr val="FFFFFF">
              <a:alpha val="79999"/>
            </a:srgbClr>
          </a:solidFill>
          <a:ln w="28440" cap="sq">
            <a:solidFill>
              <a:srgbClr val="333F4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o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2pPr>
            <a:lvl3pPr marL="328613" indent="-3270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9pPr>
          </a:lstStyle>
          <a:p>
            <a:pPr>
              <a:lnSpc>
                <a:spcPct val="150000"/>
              </a:lnSpc>
            </a:pPr>
            <a:r>
              <a:rPr lang="it-IT" sz="2000" dirty="0">
                <a:solidFill>
                  <a:srgbClr val="3EB1C8"/>
                </a:solidFill>
              </a:rPr>
              <a:t>I principali obiettivi del corso:</a:t>
            </a:r>
          </a:p>
          <a:p>
            <a:pPr lvl="0">
              <a:lnSpc>
                <a:spcPct val="150000"/>
              </a:lnSpc>
            </a:pPr>
            <a:r>
              <a:rPr lang="it-IT" sz="2000" dirty="0">
                <a:solidFill>
                  <a:srgbClr val="13294B"/>
                </a:solidFill>
              </a:rPr>
              <a:t>Fornire un panorama generale della normativa vigente sulla protezione dei dati personali;</a:t>
            </a:r>
          </a:p>
          <a:p>
            <a:pPr lvl="0">
              <a:lnSpc>
                <a:spcPct val="150000"/>
              </a:lnSpc>
            </a:pPr>
            <a:r>
              <a:rPr lang="it-IT" sz="2000" dirty="0">
                <a:solidFill>
                  <a:srgbClr val="13294B"/>
                </a:solidFill>
              </a:rPr>
              <a:t>Creare una proprietà di linguaggio e di terminologia specifica sulla materia;</a:t>
            </a:r>
          </a:p>
          <a:p>
            <a:pPr lvl="0">
              <a:lnSpc>
                <a:spcPct val="150000"/>
              </a:lnSpc>
            </a:pPr>
            <a:r>
              <a:rPr lang="it-IT" sz="2000" dirty="0">
                <a:solidFill>
                  <a:srgbClr val="13294B"/>
                </a:solidFill>
              </a:rPr>
              <a:t>Sensibilizzare i partecipanti sulla delicatezza delle operazioni di trattamento dei dati personali in qualsiasi momento dello svolgimento delle rispettive mansioni; informare sull’esistenza, nelle attività di trattamento, di rischi specifici per i diritti e le libertà fondamentali degli interessati.</a:t>
            </a:r>
          </a:p>
        </p:txBody>
      </p:sp>
    </p:spTree>
    <p:extLst>
      <p:ext uri="{BB962C8B-B14F-4D97-AF65-F5344CB8AC3E}">
        <p14:creationId xmlns:p14="http://schemas.microsoft.com/office/powerpoint/2010/main" val="750511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Persone Decedute</a:t>
            </a:r>
          </a:p>
        </p:txBody>
      </p:sp>
      <p:sp>
        <p:nvSpPr>
          <p:cNvPr id="5" name="Segnaposto contenuto 2">
            <a:extLst>
              <a:ext uri="{FF2B5EF4-FFF2-40B4-BE49-F238E27FC236}">
                <a16:creationId xmlns:a16="http://schemas.microsoft.com/office/drawing/2014/main" id="{37DCA104-5580-4BCE-80E0-523B32CBB9C1}"/>
              </a:ext>
            </a:extLst>
          </p:cNvPr>
          <p:cNvSpPr>
            <a:spLocks noGrp="1"/>
          </p:cNvSpPr>
          <p:nvPr>
            <p:ph idx="4294967295"/>
          </p:nvPr>
        </p:nvSpPr>
        <p:spPr>
          <a:xfrm>
            <a:off x="276225" y="1502688"/>
            <a:ext cx="8683970" cy="5355312"/>
          </a:xfrm>
          <a:prstGeom prst="rect">
            <a:avLst/>
          </a:prstGeom>
        </p:spPr>
        <p:txBody>
          <a:bodyPr>
            <a:spAutoFit/>
          </a:bodyPr>
          <a:lstStyle/>
          <a:p>
            <a:pPr>
              <a:lnSpc>
                <a:spcPct val="150000"/>
              </a:lnSpc>
            </a:pPr>
            <a:r>
              <a:rPr lang="it-IT" sz="2000" dirty="0">
                <a:solidFill>
                  <a:srgbClr val="13294B"/>
                </a:solidFill>
              </a:rPr>
              <a:t>Il regolamento </a:t>
            </a:r>
            <a:r>
              <a:rPr lang="it-IT" sz="2000" dirty="0">
                <a:solidFill>
                  <a:srgbClr val="3EB1C8"/>
                </a:solidFill>
              </a:rPr>
              <a:t>non si applica </a:t>
            </a:r>
            <a:r>
              <a:rPr lang="it-IT" sz="2000" dirty="0">
                <a:solidFill>
                  <a:srgbClr val="13294B"/>
                </a:solidFill>
              </a:rPr>
              <a:t>ai dati personali delle </a:t>
            </a:r>
            <a:r>
              <a:rPr lang="it-IT" sz="2000" i="1" dirty="0">
                <a:solidFill>
                  <a:srgbClr val="3EB1C8"/>
                </a:solidFill>
              </a:rPr>
              <a:t>persone</a:t>
            </a:r>
            <a:r>
              <a:rPr lang="it-IT" sz="2000" i="1" dirty="0">
                <a:solidFill>
                  <a:srgbClr val="13294B"/>
                </a:solidFill>
              </a:rPr>
              <a:t> decedute</a:t>
            </a:r>
            <a:r>
              <a:rPr lang="it-IT" sz="2000" dirty="0">
                <a:solidFill>
                  <a:srgbClr val="13294B"/>
                </a:solidFill>
              </a:rPr>
              <a:t>, nemmeno nel caso di tr. per finalità di archiviazione, di ricerca storica o di ricerca a fini genealogici.</a:t>
            </a:r>
          </a:p>
          <a:p>
            <a:pPr>
              <a:lnSpc>
                <a:spcPct val="150000"/>
              </a:lnSpc>
            </a:pPr>
            <a:r>
              <a:rPr lang="it-IT" sz="2000" b="1" dirty="0">
                <a:solidFill>
                  <a:srgbClr val="13294B"/>
                </a:solidFill>
                <a:uFill>
                  <a:solidFill>
                    <a:srgbClr val="C00000"/>
                  </a:solidFill>
                </a:uFill>
              </a:rPr>
              <a:t>Gli Stati membri possono prevedere norme</a:t>
            </a:r>
            <a:r>
              <a:rPr lang="it-IT" sz="2000" b="1" dirty="0">
                <a:solidFill>
                  <a:srgbClr val="13294B"/>
                </a:solidFill>
              </a:rPr>
              <a:t> </a:t>
            </a:r>
            <a:r>
              <a:rPr lang="it-IT" sz="2000" dirty="0">
                <a:solidFill>
                  <a:srgbClr val="13294B"/>
                </a:solidFill>
              </a:rPr>
              <a:t>riguardanti il trattamento dei dati personali delle persone decedute:</a:t>
            </a:r>
          </a:p>
          <a:p>
            <a:pPr lvl="1">
              <a:lnSpc>
                <a:spcPct val="150000"/>
              </a:lnSpc>
            </a:pPr>
            <a:r>
              <a:rPr lang="it-IT" sz="2000" dirty="0">
                <a:solidFill>
                  <a:srgbClr val="13294B"/>
                </a:solidFill>
              </a:rPr>
              <a:t>Per es., l’art. 9.3 del Codice della privacy prevede che </a:t>
            </a:r>
            <a:r>
              <a:rPr lang="it-IT" sz="2000" dirty="0">
                <a:solidFill>
                  <a:srgbClr val="3EB1C8"/>
                </a:solidFill>
              </a:rPr>
              <a:t>i diritti dell’interessato</a:t>
            </a:r>
            <a:r>
              <a:rPr lang="it-IT" sz="2000" dirty="0">
                <a:solidFill>
                  <a:srgbClr val="13294B"/>
                </a:solidFill>
              </a:rPr>
              <a:t> (art. 7) «</a:t>
            </a:r>
            <a:r>
              <a:rPr lang="it-IT" sz="2000" i="1" dirty="0">
                <a:solidFill>
                  <a:srgbClr val="13294B"/>
                </a:solidFill>
              </a:rPr>
              <a:t>riferiti a dati personali concernenti persone decedute </a:t>
            </a:r>
            <a:r>
              <a:rPr lang="it-IT" sz="2000" i="1" dirty="0">
                <a:solidFill>
                  <a:srgbClr val="13294B"/>
                </a:solidFill>
                <a:uFill>
                  <a:solidFill>
                    <a:srgbClr val="C00000"/>
                  </a:solidFill>
                </a:uFill>
              </a:rPr>
              <a:t>possono essere esercitati da chi ha un interesse proprio</a:t>
            </a:r>
            <a:r>
              <a:rPr lang="it-IT" sz="2000" i="1" dirty="0">
                <a:solidFill>
                  <a:srgbClr val="13294B"/>
                </a:solidFill>
              </a:rPr>
              <a:t>, o </a:t>
            </a:r>
            <a:r>
              <a:rPr lang="it-IT" sz="2000" i="1" dirty="0">
                <a:solidFill>
                  <a:srgbClr val="13294B"/>
                </a:solidFill>
                <a:uFill>
                  <a:solidFill>
                    <a:srgbClr val="C00000"/>
                  </a:solidFill>
                </a:uFill>
              </a:rPr>
              <a:t>agisce a tutela dell’interessato</a:t>
            </a:r>
            <a:r>
              <a:rPr lang="it-IT" sz="2000" i="1" dirty="0">
                <a:solidFill>
                  <a:srgbClr val="13294B"/>
                </a:solidFill>
              </a:rPr>
              <a:t> o </a:t>
            </a:r>
            <a:r>
              <a:rPr lang="it-IT" sz="2000" i="1" dirty="0">
                <a:solidFill>
                  <a:srgbClr val="13294B"/>
                </a:solidFill>
                <a:uFill>
                  <a:solidFill>
                    <a:srgbClr val="C00000"/>
                  </a:solidFill>
                </a:uFill>
              </a:rPr>
              <a:t>per ragioni familiari meritevoli di protezione</a:t>
            </a:r>
            <a:r>
              <a:rPr lang="it-IT" sz="2000" dirty="0">
                <a:solidFill>
                  <a:srgbClr val="13294B"/>
                </a:solidFill>
              </a:rPr>
              <a:t>».</a:t>
            </a:r>
          </a:p>
          <a:p>
            <a:pPr marL="0" lvl="0" indent="0" algn="r">
              <a:lnSpc>
                <a:spcPct val="150000"/>
              </a:lnSpc>
              <a:buNone/>
            </a:pPr>
            <a:r>
              <a:rPr lang="it-IT" sz="2000" i="1" dirty="0">
                <a:solidFill>
                  <a:srgbClr val="13294B"/>
                </a:solidFill>
              </a:rPr>
              <a:t>Considerando 27</a:t>
            </a:r>
          </a:p>
        </p:txBody>
      </p:sp>
    </p:spTree>
    <p:extLst>
      <p:ext uri="{BB962C8B-B14F-4D97-AF65-F5344CB8AC3E}">
        <p14:creationId xmlns:p14="http://schemas.microsoft.com/office/powerpoint/2010/main" val="622587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Struttura Organizzativa</a:t>
            </a:r>
          </a:p>
        </p:txBody>
      </p:sp>
      <p:sp>
        <p:nvSpPr>
          <p:cNvPr id="5" name="Rectangle 38"/>
          <p:cNvSpPr/>
          <p:nvPr/>
        </p:nvSpPr>
        <p:spPr>
          <a:xfrm>
            <a:off x="526324" y="1479852"/>
            <a:ext cx="8012179" cy="1287532"/>
          </a:xfrm>
          <a:prstGeom prst="rect">
            <a:avLst/>
          </a:prstGeom>
        </p:spPr>
        <p:txBody>
          <a:bodyPr wrap="square">
            <a:spAutoFit/>
          </a:bodyPr>
          <a:lstStyle/>
          <a:p>
            <a:pPr algn="just">
              <a:lnSpc>
                <a:spcPct val="150000"/>
              </a:lnSpc>
            </a:pPr>
            <a:r>
              <a:rPr lang="it-IT" dirty="0">
                <a:solidFill>
                  <a:srgbClr val="13294B"/>
                </a:solidFill>
              </a:rPr>
              <a:t>Si rende necessaria la definizione di una vera e propria funzione organizzativa per la gestione della protezione dei dati personali e dei relativi processi di gestione dei dati in riferimento ai requisiti del regolamento</a:t>
            </a:r>
            <a:endParaRPr lang="en-US" dirty="0">
              <a:solidFill>
                <a:srgbClr val="13294B"/>
              </a:solidFill>
            </a:endParaRPr>
          </a:p>
        </p:txBody>
      </p:sp>
      <p:grpSp>
        <p:nvGrpSpPr>
          <p:cNvPr id="48" name="Gruppo 47">
            <a:extLst>
              <a:ext uri="{FF2B5EF4-FFF2-40B4-BE49-F238E27FC236}">
                <a16:creationId xmlns:a16="http://schemas.microsoft.com/office/drawing/2014/main" id="{307FD7D0-E062-414E-BAEC-205F70F97AFC}"/>
              </a:ext>
            </a:extLst>
          </p:cNvPr>
          <p:cNvGrpSpPr/>
          <p:nvPr/>
        </p:nvGrpSpPr>
        <p:grpSpPr>
          <a:xfrm>
            <a:off x="1196766" y="2767384"/>
            <a:ext cx="6671294" cy="3825201"/>
            <a:chOff x="1228582" y="2113921"/>
            <a:chExt cx="6671294" cy="3825201"/>
          </a:xfrm>
        </p:grpSpPr>
        <p:sp>
          <p:nvSpPr>
            <p:cNvPr id="49" name="Rectangle 5"/>
            <p:cNvSpPr>
              <a:spLocks noChangeArrowheads="1"/>
            </p:cNvSpPr>
            <p:nvPr/>
          </p:nvSpPr>
          <p:spPr bwMode="auto">
            <a:xfrm>
              <a:off x="1883216"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kern="0">
                <a:solidFill>
                  <a:sysClr val="windowText" lastClr="000000"/>
                </a:solidFill>
                <a:latin typeface="Calibri Light" panose="020F0302020204030204"/>
                <a:ea typeface="宋体" pitchFamily="2" charset="-122"/>
              </a:endParaRPr>
            </a:p>
          </p:txBody>
        </p:sp>
        <p:sp>
          <p:nvSpPr>
            <p:cNvPr id="50" name="Rectangle 6"/>
            <p:cNvSpPr>
              <a:spLocks noChangeArrowheads="1"/>
            </p:cNvSpPr>
            <p:nvPr/>
          </p:nvSpPr>
          <p:spPr bwMode="auto">
            <a:xfrm>
              <a:off x="3299780"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Calibri Light" panose="020F0302020204030204"/>
                <a:ea typeface="宋体" pitchFamily="2" charset="-122"/>
              </a:endParaRPr>
            </a:p>
          </p:txBody>
        </p:sp>
        <p:sp>
          <p:nvSpPr>
            <p:cNvPr id="51" name="Rectangle 7"/>
            <p:cNvSpPr>
              <a:spLocks noChangeArrowheads="1"/>
            </p:cNvSpPr>
            <p:nvPr/>
          </p:nvSpPr>
          <p:spPr bwMode="auto">
            <a:xfrm>
              <a:off x="4716343"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Calibri Light" panose="020F0302020204030204"/>
                <a:ea typeface="宋体" pitchFamily="2" charset="-122"/>
              </a:endParaRPr>
            </a:p>
          </p:txBody>
        </p:sp>
        <p:sp>
          <p:nvSpPr>
            <p:cNvPr id="52" name="Rectangle 8"/>
            <p:cNvSpPr>
              <a:spLocks noChangeArrowheads="1"/>
            </p:cNvSpPr>
            <p:nvPr/>
          </p:nvSpPr>
          <p:spPr bwMode="auto">
            <a:xfrm>
              <a:off x="6132907"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Calibri Light" panose="020F0302020204030204"/>
                <a:ea typeface="宋体" pitchFamily="2" charset="-122"/>
              </a:endParaRPr>
            </a:p>
          </p:txBody>
        </p:sp>
        <p:sp>
          <p:nvSpPr>
            <p:cNvPr id="53" name="Rectangle 9"/>
            <p:cNvSpPr>
              <a:spLocks noChangeArrowheads="1"/>
            </p:cNvSpPr>
            <p:nvPr/>
          </p:nvSpPr>
          <p:spPr bwMode="auto">
            <a:xfrm>
              <a:off x="1660478" y="2988578"/>
              <a:ext cx="5808861" cy="395225"/>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defRPr/>
              </a:pPr>
              <a:endParaRPr lang="it-IT" sz="1662" kern="0">
                <a:solidFill>
                  <a:sysClr val="windowText" lastClr="000000"/>
                </a:solidFill>
                <a:latin typeface="Calibri Light" panose="020F0302020204030204"/>
              </a:endParaRPr>
            </a:p>
          </p:txBody>
        </p:sp>
        <p:sp>
          <p:nvSpPr>
            <p:cNvPr id="54" name="AutoShape 10"/>
            <p:cNvSpPr>
              <a:spLocks noChangeArrowheads="1"/>
            </p:cNvSpPr>
            <p:nvPr/>
          </p:nvSpPr>
          <p:spPr bwMode="auto">
            <a:xfrm>
              <a:off x="1228582" y="2113921"/>
              <a:ext cx="6671294" cy="946639"/>
            </a:xfrm>
            <a:prstGeom prst="triangle">
              <a:avLst>
                <a:gd name="adj" fmla="val 50000"/>
              </a:avLst>
            </a:prstGeom>
            <a:solidFill>
              <a:srgbClr val="9A1702"/>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b="1" kern="0" dirty="0">
                <a:solidFill>
                  <a:prstClr val="white"/>
                </a:solidFill>
                <a:latin typeface="Calibri Light" panose="020F0302020204030204"/>
                <a:ea typeface="宋体" pitchFamily="2" charset="-122"/>
              </a:endParaRPr>
            </a:p>
          </p:txBody>
        </p:sp>
        <p:sp>
          <p:nvSpPr>
            <p:cNvPr id="55" name="Rectangle 12"/>
            <p:cNvSpPr>
              <a:spLocks noChangeArrowheads="1"/>
            </p:cNvSpPr>
            <p:nvPr/>
          </p:nvSpPr>
          <p:spPr bwMode="auto">
            <a:xfrm>
              <a:off x="1296798" y="5604648"/>
              <a:ext cx="6537998" cy="334474"/>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endParaRPr lang="it-IT" sz="1662" kern="0">
                <a:solidFill>
                  <a:sysClr val="windowText" lastClr="000000"/>
                </a:solidFill>
                <a:latin typeface="Calibri Light" panose="020F0302020204030204"/>
              </a:endParaRPr>
            </a:p>
          </p:txBody>
        </p:sp>
        <p:sp>
          <p:nvSpPr>
            <p:cNvPr id="56" name="Rectangle 14"/>
            <p:cNvSpPr>
              <a:spLocks noChangeArrowheads="1"/>
            </p:cNvSpPr>
            <p:nvPr/>
          </p:nvSpPr>
          <p:spPr bwMode="auto">
            <a:xfrm>
              <a:off x="2804050" y="2509146"/>
              <a:ext cx="3520357" cy="255776"/>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1662" b="1" dirty="0" err="1">
                  <a:solidFill>
                    <a:prstClr val="white"/>
                  </a:solidFill>
                  <a:latin typeface="Calibri Light" panose="020F0302020204030204"/>
                  <a:ea typeface="Gulim" pitchFamily="34" charset="-127"/>
                </a:rPr>
                <a:t>Organizzazione</a:t>
              </a:r>
              <a:endParaRPr lang="en-US" altLang="ko-KR" sz="1662" b="1" dirty="0">
                <a:solidFill>
                  <a:prstClr val="white"/>
                </a:solidFill>
                <a:latin typeface="Calibri Light" panose="020F0302020204030204"/>
                <a:ea typeface="Gulim" pitchFamily="34" charset="-127"/>
              </a:endParaRPr>
            </a:p>
          </p:txBody>
        </p:sp>
        <p:sp>
          <p:nvSpPr>
            <p:cNvPr id="57" name="Rectangle 15"/>
            <p:cNvSpPr>
              <a:spLocks noChangeArrowheads="1"/>
            </p:cNvSpPr>
            <p:nvPr/>
          </p:nvSpPr>
          <p:spPr bwMode="auto">
            <a:xfrm>
              <a:off x="1881249" y="3769260"/>
              <a:ext cx="1115052" cy="1534651"/>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1662" b="1" dirty="0">
                  <a:solidFill>
                    <a:prstClr val="black"/>
                  </a:solidFill>
                  <a:latin typeface="Calibri Light" panose="020F0302020204030204"/>
                  <a:ea typeface="Gulim" pitchFamily="34" charset="-127"/>
                </a:rPr>
                <a:t>Data Controller </a:t>
              </a:r>
              <a:r>
                <a:rPr lang="en-US" altLang="ko-KR" sz="1662" b="1" i="1" dirty="0" err="1">
                  <a:solidFill>
                    <a:prstClr val="black"/>
                  </a:solidFill>
                  <a:latin typeface="Calibri Light" panose="020F0302020204030204"/>
                  <a:ea typeface="Gulim" pitchFamily="34" charset="-127"/>
                </a:rPr>
                <a:t>Titolare</a:t>
              </a:r>
              <a:r>
                <a:rPr lang="en-US" altLang="ko-KR" sz="1662" b="1" i="1" dirty="0">
                  <a:solidFill>
                    <a:prstClr val="black"/>
                  </a:solidFill>
                  <a:latin typeface="Calibri Light" panose="020F0302020204030204"/>
                  <a:ea typeface="Gulim" pitchFamily="34" charset="-127"/>
                </a:rPr>
                <a:t> del </a:t>
              </a:r>
              <a:r>
                <a:rPr lang="en-US" altLang="ko-KR" sz="1662" b="1" i="1" dirty="0" err="1">
                  <a:solidFill>
                    <a:prstClr val="black"/>
                  </a:solidFill>
                  <a:latin typeface="Calibri Light" panose="020F0302020204030204"/>
                  <a:ea typeface="Gulim" pitchFamily="34" charset="-127"/>
                </a:rPr>
                <a:t>trattamento</a:t>
              </a:r>
              <a:endParaRPr lang="en-US" altLang="ko-KR" sz="1662" b="1" dirty="0">
                <a:solidFill>
                  <a:prstClr val="black"/>
                </a:solidFill>
                <a:latin typeface="Calibri Light" panose="020F0302020204030204"/>
                <a:ea typeface="Gulim" pitchFamily="34" charset="-127"/>
              </a:endParaRPr>
            </a:p>
            <a:p>
              <a:pPr algn="ctr" defTabSz="826856">
                <a:buSzPct val="120000"/>
              </a:pPr>
              <a:endParaRPr lang="it-IT" altLang="ko-KR" sz="1662" b="1" dirty="0">
                <a:solidFill>
                  <a:prstClr val="black"/>
                </a:solidFill>
                <a:latin typeface="Calibri Light" panose="020F0302020204030204"/>
                <a:ea typeface="Gulim" pitchFamily="34" charset="-127"/>
              </a:endParaRPr>
            </a:p>
            <a:p>
              <a:pPr algn="ctr" defTabSz="826856">
                <a:buSzPct val="120000"/>
              </a:pPr>
              <a:r>
                <a:rPr lang="it-IT" altLang="ko-KR" sz="1662" b="1" dirty="0">
                  <a:solidFill>
                    <a:prstClr val="black"/>
                  </a:solidFill>
                  <a:latin typeface="Calibri Light" panose="020F0302020204030204"/>
                  <a:ea typeface="Gulim" pitchFamily="34" charset="-127"/>
                </a:rPr>
                <a:t>DC</a:t>
              </a:r>
              <a:endParaRPr lang="en-US" altLang="ko-KR" sz="1662" b="1" dirty="0">
                <a:solidFill>
                  <a:prstClr val="black"/>
                </a:solidFill>
                <a:latin typeface="Calibri Light" panose="020F0302020204030204"/>
                <a:ea typeface="Gulim" pitchFamily="34" charset="-127"/>
              </a:endParaRPr>
            </a:p>
          </p:txBody>
        </p:sp>
        <p:sp>
          <p:nvSpPr>
            <p:cNvPr id="58" name="Rectangle 16"/>
            <p:cNvSpPr>
              <a:spLocks noChangeArrowheads="1"/>
            </p:cNvSpPr>
            <p:nvPr/>
          </p:nvSpPr>
          <p:spPr bwMode="auto">
            <a:xfrm>
              <a:off x="3264376" y="3599133"/>
              <a:ext cx="1196719" cy="1790427"/>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1662" b="1" dirty="0">
                  <a:solidFill>
                    <a:prstClr val="black"/>
                  </a:solidFill>
                  <a:latin typeface="Calibri Light" panose="020F0302020204030204"/>
                  <a:ea typeface="Gulim" pitchFamily="34" charset="-127"/>
                </a:rPr>
                <a:t>Data Processor</a:t>
              </a:r>
            </a:p>
            <a:p>
              <a:pPr algn="ctr" defTabSz="826856">
                <a:buSzPct val="120000"/>
              </a:pPr>
              <a:r>
                <a:rPr lang="en-US" altLang="ko-KR" sz="1662" b="1" i="1" dirty="0" err="1">
                  <a:solidFill>
                    <a:prstClr val="black"/>
                  </a:solidFill>
                  <a:latin typeface="Calibri Light" panose="020F0302020204030204"/>
                  <a:ea typeface="Gulim" pitchFamily="34" charset="-127"/>
                </a:rPr>
                <a:t>Responsabile</a:t>
              </a:r>
              <a:r>
                <a:rPr lang="en-US" altLang="ko-KR" sz="1662" b="1" i="1" dirty="0">
                  <a:solidFill>
                    <a:prstClr val="black"/>
                  </a:solidFill>
                  <a:latin typeface="Calibri Light" panose="020F0302020204030204"/>
                  <a:ea typeface="Gulim" pitchFamily="34" charset="-127"/>
                </a:rPr>
                <a:t> del </a:t>
              </a:r>
              <a:r>
                <a:rPr lang="en-US" altLang="ko-KR" sz="1662" b="1" i="1" dirty="0" err="1">
                  <a:solidFill>
                    <a:prstClr val="black"/>
                  </a:solidFill>
                  <a:latin typeface="Calibri Light" panose="020F0302020204030204"/>
                  <a:ea typeface="Gulim" pitchFamily="34" charset="-127"/>
                </a:rPr>
                <a:t>trattamento</a:t>
              </a:r>
              <a:endParaRPr lang="en-US" altLang="ko-KR" sz="1662" b="1" dirty="0">
                <a:solidFill>
                  <a:prstClr val="black"/>
                </a:solidFill>
                <a:latin typeface="Calibri Light" panose="020F0302020204030204"/>
                <a:ea typeface="Gulim" pitchFamily="34" charset="-127"/>
              </a:endParaRPr>
            </a:p>
            <a:p>
              <a:pPr algn="ctr" defTabSz="826856">
                <a:buSzPct val="120000"/>
              </a:pPr>
              <a:endParaRPr lang="it-IT" altLang="ko-KR" sz="1662" b="1" dirty="0">
                <a:solidFill>
                  <a:prstClr val="black"/>
                </a:solidFill>
                <a:latin typeface="Calibri Light" panose="020F0302020204030204"/>
                <a:ea typeface="Gulim" pitchFamily="34" charset="-127"/>
              </a:endParaRPr>
            </a:p>
            <a:p>
              <a:pPr algn="ctr" defTabSz="826856">
                <a:buSzPct val="120000"/>
              </a:pPr>
              <a:r>
                <a:rPr lang="it-IT" altLang="ko-KR" sz="1662" b="1" dirty="0">
                  <a:solidFill>
                    <a:prstClr val="black"/>
                  </a:solidFill>
                  <a:latin typeface="Calibri Light" panose="020F0302020204030204"/>
                  <a:ea typeface="Gulim" pitchFamily="34" charset="-127"/>
                </a:rPr>
                <a:t>DP</a:t>
              </a:r>
              <a:endParaRPr lang="en-US" altLang="ko-KR" sz="1662" dirty="0">
                <a:solidFill>
                  <a:prstClr val="black"/>
                </a:solidFill>
                <a:latin typeface="Calibri Light" panose="020F0302020204030204"/>
                <a:ea typeface="Gulim" pitchFamily="34" charset="-127"/>
              </a:endParaRPr>
            </a:p>
          </p:txBody>
        </p:sp>
        <p:sp>
          <p:nvSpPr>
            <p:cNvPr id="59" name="Rectangle 17"/>
            <p:cNvSpPr>
              <a:spLocks noChangeArrowheads="1"/>
            </p:cNvSpPr>
            <p:nvPr/>
          </p:nvSpPr>
          <p:spPr bwMode="auto">
            <a:xfrm>
              <a:off x="4682907" y="3464457"/>
              <a:ext cx="1148488" cy="2046201"/>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1662" b="1" dirty="0">
                  <a:solidFill>
                    <a:prstClr val="black"/>
                  </a:solidFill>
                  <a:latin typeface="Calibri Light" panose="020F0302020204030204"/>
                  <a:ea typeface="Gulim" pitchFamily="34" charset="-127"/>
                </a:rPr>
                <a:t>Data Protection Officer </a:t>
              </a:r>
              <a:r>
                <a:rPr lang="en-US" altLang="ko-KR" sz="1662" b="1" i="1" dirty="0" err="1">
                  <a:solidFill>
                    <a:prstClr val="black"/>
                  </a:solidFill>
                  <a:latin typeface="Calibri Light" panose="020F0302020204030204"/>
                  <a:ea typeface="Gulim" pitchFamily="34" charset="-127"/>
                </a:rPr>
                <a:t>Responsabile</a:t>
              </a:r>
              <a:r>
                <a:rPr lang="en-US" altLang="ko-KR" sz="1662" b="1" i="1" dirty="0">
                  <a:solidFill>
                    <a:prstClr val="black"/>
                  </a:solidFill>
                  <a:latin typeface="Calibri Light" panose="020F0302020204030204"/>
                  <a:ea typeface="Gulim" pitchFamily="34" charset="-127"/>
                </a:rPr>
                <a:t> </a:t>
              </a:r>
              <a:r>
                <a:rPr lang="en-US" altLang="ko-KR" sz="1662" b="1" i="1" dirty="0" err="1">
                  <a:solidFill>
                    <a:prstClr val="black"/>
                  </a:solidFill>
                  <a:latin typeface="Calibri Light" panose="020F0302020204030204"/>
                  <a:ea typeface="Gulim" pitchFamily="34" charset="-127"/>
                </a:rPr>
                <a:t>Protezione</a:t>
              </a:r>
              <a:r>
                <a:rPr lang="en-US" altLang="ko-KR" sz="1662" b="1" i="1" dirty="0">
                  <a:solidFill>
                    <a:prstClr val="black"/>
                  </a:solidFill>
                  <a:latin typeface="Calibri Light" panose="020F0302020204030204"/>
                  <a:ea typeface="Gulim" pitchFamily="34" charset="-127"/>
                </a:rPr>
                <a:t> </a:t>
              </a:r>
              <a:r>
                <a:rPr lang="en-US" altLang="ko-KR" sz="1662" b="1" i="1" dirty="0" err="1">
                  <a:solidFill>
                    <a:prstClr val="black"/>
                  </a:solidFill>
                  <a:latin typeface="Calibri Light" panose="020F0302020204030204"/>
                  <a:ea typeface="Gulim" pitchFamily="34" charset="-127"/>
                </a:rPr>
                <a:t>Dati</a:t>
              </a:r>
              <a:endParaRPr lang="en-US" altLang="ko-KR" sz="1662" dirty="0">
                <a:solidFill>
                  <a:prstClr val="black"/>
                </a:solidFill>
                <a:latin typeface="Calibri Light" panose="020F0302020204030204"/>
                <a:ea typeface="Gulim" pitchFamily="34" charset="-127"/>
              </a:endParaRPr>
            </a:p>
            <a:p>
              <a:pPr algn="ctr" defTabSz="826856">
                <a:buSzPct val="120000"/>
              </a:pPr>
              <a:endParaRPr lang="it-IT" altLang="ko-KR" sz="1662" b="1" dirty="0">
                <a:solidFill>
                  <a:prstClr val="black"/>
                </a:solidFill>
                <a:latin typeface="Calibri Light" panose="020F0302020204030204"/>
                <a:ea typeface="Gulim" pitchFamily="34" charset="-127"/>
              </a:endParaRPr>
            </a:p>
            <a:p>
              <a:pPr algn="ctr" defTabSz="826856">
                <a:buSzPct val="120000"/>
              </a:pPr>
              <a:r>
                <a:rPr lang="it-IT" altLang="ko-KR" sz="1662" b="1" dirty="0">
                  <a:solidFill>
                    <a:prstClr val="black"/>
                  </a:solidFill>
                  <a:latin typeface="Calibri Light" panose="020F0302020204030204"/>
                  <a:ea typeface="Gulim" pitchFamily="34" charset="-127"/>
                </a:rPr>
                <a:t>DPO/</a:t>
              </a:r>
              <a:r>
                <a:rPr lang="it-IT" altLang="ko-KR" sz="1662" b="1" i="1" dirty="0">
                  <a:solidFill>
                    <a:prstClr val="black"/>
                  </a:solidFill>
                  <a:latin typeface="Calibri Light" panose="020F0302020204030204"/>
                  <a:ea typeface="Gulim" pitchFamily="34" charset="-127"/>
                </a:rPr>
                <a:t>RPD</a:t>
              </a:r>
            </a:p>
          </p:txBody>
        </p:sp>
        <p:sp>
          <p:nvSpPr>
            <p:cNvPr id="60" name="Rectangle 18"/>
            <p:cNvSpPr>
              <a:spLocks noChangeArrowheads="1"/>
            </p:cNvSpPr>
            <p:nvPr/>
          </p:nvSpPr>
          <p:spPr bwMode="auto">
            <a:xfrm>
              <a:off x="6134444" y="3769261"/>
              <a:ext cx="1115051" cy="1307409"/>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1662" b="1" dirty="0" err="1">
                  <a:solidFill>
                    <a:prstClr val="black"/>
                  </a:solidFill>
                  <a:latin typeface="Calibri Light" panose="020F0302020204030204"/>
                  <a:ea typeface="Gulim" pitchFamily="34" charset="-127"/>
                </a:rPr>
                <a:t>Altri</a:t>
              </a:r>
              <a:r>
                <a:rPr lang="en-US" altLang="ko-KR" sz="1662" b="1" dirty="0">
                  <a:solidFill>
                    <a:prstClr val="black"/>
                  </a:solidFill>
                  <a:latin typeface="Calibri Light" panose="020F0302020204030204"/>
                  <a:ea typeface="Gulim" pitchFamily="34" charset="-127"/>
                </a:rPr>
                <a:t> </a:t>
              </a:r>
              <a:r>
                <a:rPr lang="en-US" altLang="ko-KR" sz="1662" b="1" dirty="0" err="1">
                  <a:solidFill>
                    <a:prstClr val="black"/>
                  </a:solidFill>
                  <a:latin typeface="Calibri Light" panose="020F0302020204030204"/>
                  <a:ea typeface="Gulim" pitchFamily="34" charset="-127"/>
                </a:rPr>
                <a:t>Ruoli</a:t>
              </a:r>
              <a:endParaRPr lang="en-US" altLang="ko-KR" sz="1662" b="1" dirty="0">
                <a:solidFill>
                  <a:prstClr val="black"/>
                </a:solidFill>
                <a:latin typeface="Calibri Light" panose="020F0302020204030204"/>
                <a:ea typeface="Gulim" pitchFamily="34" charset="-127"/>
              </a:endParaRPr>
            </a:p>
            <a:p>
              <a:pPr defTabSz="826856">
                <a:buSzPct val="120000"/>
              </a:pPr>
              <a:endParaRPr lang="en-US" altLang="ko-KR" sz="1662" b="1" dirty="0">
                <a:solidFill>
                  <a:prstClr val="black"/>
                </a:solidFill>
                <a:latin typeface="Calibri Light" panose="020F0302020204030204"/>
                <a:ea typeface="Gulim" pitchFamily="34" charset="-127"/>
              </a:endParaRPr>
            </a:p>
            <a:p>
              <a:pPr marL="90488" lvl="1" indent="-88900" defTabSz="826856">
                <a:buSzPct val="120000"/>
                <a:buFont typeface="Calibri" pitchFamily="34" charset="0"/>
                <a:buChar char="›"/>
              </a:pPr>
              <a:r>
                <a:rPr lang="it-IT" altLang="ko-KR" sz="1293" dirty="0">
                  <a:solidFill>
                    <a:prstClr val="black"/>
                  </a:solidFill>
                  <a:latin typeface="Calibri Light" panose="020F0302020204030204"/>
                  <a:ea typeface="Gulim" pitchFamily="34" charset="-127"/>
                </a:rPr>
                <a:t>Rappresentanti</a:t>
              </a:r>
            </a:p>
            <a:p>
              <a:pPr marL="90488" lvl="1" indent="-88900" defTabSz="826856">
                <a:buSzPct val="120000"/>
                <a:buFont typeface="Calibri" pitchFamily="34" charset="0"/>
                <a:buChar char="›"/>
              </a:pPr>
              <a:r>
                <a:rPr lang="it-IT" altLang="ko-KR" sz="1293" dirty="0">
                  <a:solidFill>
                    <a:prstClr val="black"/>
                  </a:solidFill>
                  <a:latin typeface="Calibri Light" panose="020F0302020204030204"/>
                  <a:ea typeface="Gulim" pitchFamily="34" charset="-127"/>
                </a:rPr>
                <a:t>Contitolari</a:t>
              </a:r>
            </a:p>
            <a:p>
              <a:pPr marL="90488" lvl="1" indent="-88900" defTabSz="826856">
                <a:buSzPct val="120000"/>
                <a:buFont typeface="Calibri" pitchFamily="34" charset="0"/>
                <a:buChar char="›"/>
              </a:pPr>
              <a:r>
                <a:rPr lang="it-IT" altLang="ko-KR" sz="1293" dirty="0">
                  <a:solidFill>
                    <a:prstClr val="black"/>
                  </a:solidFill>
                  <a:latin typeface="Calibri Light" panose="020F0302020204030204"/>
                  <a:ea typeface="Gulim" pitchFamily="34" charset="-127"/>
                </a:rPr>
                <a:t>Persone autorizzate</a:t>
              </a:r>
              <a:endParaRPr lang="en-US" altLang="ko-KR" sz="1293" dirty="0">
                <a:solidFill>
                  <a:prstClr val="black"/>
                </a:solidFill>
                <a:latin typeface="Calibri Light" panose="020F0302020204030204"/>
                <a:ea typeface="Gulim" pitchFamily="34" charset="-127"/>
              </a:endParaRPr>
            </a:p>
          </p:txBody>
        </p:sp>
        <p:sp>
          <p:nvSpPr>
            <p:cNvPr id="61" name="Rectangle 19"/>
            <p:cNvSpPr>
              <a:spLocks noChangeArrowheads="1"/>
            </p:cNvSpPr>
            <p:nvPr/>
          </p:nvSpPr>
          <p:spPr bwMode="auto">
            <a:xfrm>
              <a:off x="1473051" y="5656258"/>
              <a:ext cx="6182356" cy="255776"/>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1662" b="1" dirty="0" err="1">
                  <a:solidFill>
                    <a:prstClr val="white"/>
                  </a:solidFill>
                  <a:latin typeface="Calibri Light" panose="020F0302020204030204"/>
                  <a:ea typeface="Gulim" pitchFamily="34" charset="-127"/>
                </a:rPr>
                <a:t>Processi</a:t>
              </a:r>
              <a:endParaRPr lang="en-US" altLang="ko-KR" sz="1662" b="1" dirty="0">
                <a:solidFill>
                  <a:prstClr val="white"/>
                </a:solidFill>
                <a:latin typeface="Calibri Light" panose="020F0302020204030204"/>
                <a:ea typeface="Gulim" pitchFamily="34" charset="-127"/>
              </a:endParaRPr>
            </a:p>
          </p:txBody>
        </p:sp>
      </p:grpSp>
    </p:spTree>
    <p:extLst>
      <p:ext uri="{BB962C8B-B14F-4D97-AF65-F5344CB8AC3E}">
        <p14:creationId xmlns:p14="http://schemas.microsoft.com/office/powerpoint/2010/main" val="15664816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Data Controller e Data Processor</a:t>
            </a:r>
          </a:p>
        </p:txBody>
      </p:sp>
      <p:sp>
        <p:nvSpPr>
          <p:cNvPr id="5" name="Freeform 4"/>
          <p:cNvSpPr>
            <a:spLocks/>
          </p:cNvSpPr>
          <p:nvPr/>
        </p:nvSpPr>
        <p:spPr bwMode="gray">
          <a:xfrm>
            <a:off x="4081697" y="2366412"/>
            <a:ext cx="4676766" cy="1646623"/>
          </a:xfrm>
          <a:prstGeom prst="rect">
            <a:avLst/>
          </a:prstGeom>
          <a:solidFill>
            <a:schemeClr val="bg1"/>
          </a:solidFill>
          <a:ln w="3175" cap="rnd" cmpd="sng">
            <a:solidFill>
              <a:schemeClr val="accent6">
                <a:lumMod val="50000"/>
              </a:schemeClr>
            </a:solidFill>
            <a:prstDash val="solid"/>
            <a:round/>
            <a:headEnd type="none" w="sm" len="sm"/>
            <a:tailEnd type="none" w="sm" len="sm"/>
          </a:ln>
          <a:effectLst/>
        </p:spPr>
        <p:txBody>
          <a:bodyPr/>
          <a:lstStyle/>
          <a:p>
            <a:endParaRPr lang="en-US" sz="1662" dirty="0"/>
          </a:p>
        </p:txBody>
      </p:sp>
      <p:sp>
        <p:nvSpPr>
          <p:cNvPr id="6" name="Rectangle 7"/>
          <p:cNvSpPr/>
          <p:nvPr/>
        </p:nvSpPr>
        <p:spPr>
          <a:xfrm>
            <a:off x="7465321" y="4829900"/>
            <a:ext cx="1293144" cy="708096"/>
          </a:xfrm>
          <a:prstGeom prst="rect">
            <a:avLst/>
          </a:prstGeom>
          <a:solidFill>
            <a:schemeClr val="bg1"/>
          </a:solidFill>
          <a:ln w="12700" cap="rnd" cmpd="sng">
            <a:solidFill>
              <a:schemeClr val="accent1"/>
            </a:solidFill>
            <a:prstDash val="solid"/>
            <a:round/>
            <a:headEnd type="none" w="sm" len="sm"/>
            <a:tailEnd type="none" w="sm" len="sm"/>
          </a:ln>
          <a:effectLst/>
        </p:spPr>
        <p:txBody>
          <a:bodyPr/>
          <a:lstStyle/>
          <a:p>
            <a:endParaRPr lang="en-US" sz="1662" dirty="0"/>
          </a:p>
        </p:txBody>
      </p:sp>
      <p:sp>
        <p:nvSpPr>
          <p:cNvPr id="7" name="Freeform 4"/>
          <p:cNvSpPr>
            <a:spLocks/>
          </p:cNvSpPr>
          <p:nvPr/>
        </p:nvSpPr>
        <p:spPr bwMode="gray">
          <a:xfrm>
            <a:off x="3797219" y="4829900"/>
            <a:ext cx="3390226" cy="708096"/>
          </a:xfrm>
          <a:prstGeom prst="rect">
            <a:avLst/>
          </a:prstGeom>
          <a:solidFill>
            <a:schemeClr val="bg1"/>
          </a:solidFill>
          <a:ln w="12700" cap="rnd" cmpd="sng">
            <a:solidFill>
              <a:schemeClr val="accent1"/>
            </a:solidFill>
            <a:prstDash val="solid"/>
            <a:round/>
            <a:headEnd type="none" w="sm" len="sm"/>
            <a:tailEnd type="none" w="sm" len="sm"/>
          </a:ln>
          <a:effectLst/>
        </p:spPr>
        <p:txBody>
          <a:bodyPr/>
          <a:lstStyle/>
          <a:p>
            <a:endParaRPr lang="en-US" sz="1662" dirty="0"/>
          </a:p>
        </p:txBody>
      </p:sp>
      <p:sp>
        <p:nvSpPr>
          <p:cNvPr id="8" name="Freeform 4"/>
          <p:cNvSpPr>
            <a:spLocks/>
          </p:cNvSpPr>
          <p:nvPr/>
        </p:nvSpPr>
        <p:spPr bwMode="gray">
          <a:xfrm>
            <a:off x="276226" y="4829900"/>
            <a:ext cx="3298148" cy="708096"/>
          </a:xfrm>
          <a:prstGeom prst="rect">
            <a:avLst/>
          </a:prstGeom>
          <a:solidFill>
            <a:schemeClr val="bg1"/>
          </a:solidFill>
          <a:ln w="3175" cap="rnd" cmpd="sng">
            <a:solidFill>
              <a:schemeClr val="accent1"/>
            </a:solidFill>
            <a:prstDash val="solid"/>
            <a:round/>
            <a:headEnd type="none" w="sm" len="sm"/>
            <a:tailEnd type="none" w="sm" len="sm"/>
          </a:ln>
          <a:effectLst/>
        </p:spPr>
        <p:txBody>
          <a:bodyPr/>
          <a:lstStyle/>
          <a:p>
            <a:endParaRPr lang="en-US" sz="1662" dirty="0"/>
          </a:p>
        </p:txBody>
      </p:sp>
      <p:sp>
        <p:nvSpPr>
          <p:cNvPr id="9" name="Rectangle 9"/>
          <p:cNvSpPr/>
          <p:nvPr/>
        </p:nvSpPr>
        <p:spPr>
          <a:xfrm>
            <a:off x="276227" y="4942344"/>
            <a:ext cx="3298146" cy="490262"/>
          </a:xfrm>
          <a:prstGeom prst="rect">
            <a:avLst/>
          </a:prstGeom>
        </p:spPr>
        <p:txBody>
          <a:bodyPr wrap="square">
            <a:spAutoFit/>
          </a:bodyPr>
          <a:lstStyle/>
          <a:p>
            <a:pPr algn="ctr"/>
            <a:r>
              <a:rPr lang="it-IT" sz="1293" b="1" dirty="0"/>
              <a:t>Processo di nomina dei </a:t>
            </a:r>
          </a:p>
          <a:p>
            <a:pPr algn="ctr"/>
            <a:r>
              <a:rPr lang="it-IT" sz="1293" b="1" dirty="0"/>
              <a:t>Data Controller e Data </a:t>
            </a:r>
            <a:r>
              <a:rPr lang="it-IT" sz="1293" b="1" dirty="0" err="1"/>
              <a:t>Processor</a:t>
            </a:r>
            <a:endParaRPr lang="en-US" sz="1293" b="1" dirty="0"/>
          </a:p>
        </p:txBody>
      </p:sp>
      <p:sp>
        <p:nvSpPr>
          <p:cNvPr id="10" name="Rectangle 10"/>
          <p:cNvSpPr/>
          <p:nvPr/>
        </p:nvSpPr>
        <p:spPr>
          <a:xfrm>
            <a:off x="7465321" y="4970768"/>
            <a:ext cx="1293144" cy="433324"/>
          </a:xfrm>
          <a:prstGeom prst="rect">
            <a:avLst/>
          </a:prstGeom>
        </p:spPr>
        <p:txBody>
          <a:bodyPr wrap="square">
            <a:spAutoFit/>
          </a:bodyPr>
          <a:lstStyle/>
          <a:p>
            <a:pPr algn="ctr"/>
            <a:r>
              <a:rPr lang="it-IT" sz="1108" dirty="0"/>
              <a:t>Capo IV - Sez. 1 - art.24 e 28</a:t>
            </a:r>
            <a:endParaRPr lang="en-US" sz="1108" dirty="0"/>
          </a:p>
        </p:txBody>
      </p:sp>
      <p:sp>
        <p:nvSpPr>
          <p:cNvPr id="11" name="AutoShape 18"/>
          <p:cNvSpPr>
            <a:spLocks noChangeArrowheads="1"/>
          </p:cNvSpPr>
          <p:nvPr/>
        </p:nvSpPr>
        <p:spPr bwMode="gray">
          <a:xfrm rot="5400000">
            <a:off x="3463149" y="5111204"/>
            <a:ext cx="499196" cy="145486"/>
          </a:xfrm>
          <a:prstGeom prst="triangle">
            <a:avLst>
              <a:gd name="adj" fmla="val 50000"/>
            </a:avLst>
          </a:prstGeom>
          <a:solidFill>
            <a:srgbClr val="C0C0C0"/>
          </a:solidFill>
          <a:ln w="9525">
            <a:noFill/>
            <a:miter lim="800000"/>
            <a:headEnd/>
            <a:tailEnd/>
          </a:ln>
          <a:effectLst/>
        </p:spPr>
        <p:txBody>
          <a:bodyPr wrap="none" lIns="83117" tIns="43221" rIns="83117" bIns="43221" anchor="ctr"/>
          <a:lstStyle/>
          <a:p>
            <a:pPr defTabSz="844448">
              <a:defRPr/>
            </a:pPr>
            <a:endParaRPr lang="en-US" sz="1662" kern="0">
              <a:solidFill>
                <a:sysClr val="windowText" lastClr="000000"/>
              </a:solidFill>
            </a:endParaRPr>
          </a:p>
        </p:txBody>
      </p:sp>
      <p:sp>
        <p:nvSpPr>
          <p:cNvPr id="12" name="AutoShape 18"/>
          <p:cNvSpPr>
            <a:spLocks noChangeArrowheads="1"/>
          </p:cNvSpPr>
          <p:nvPr/>
        </p:nvSpPr>
        <p:spPr bwMode="gray">
          <a:xfrm rot="5400000">
            <a:off x="7057504" y="5111204"/>
            <a:ext cx="499196" cy="145486"/>
          </a:xfrm>
          <a:prstGeom prst="triangle">
            <a:avLst>
              <a:gd name="adj" fmla="val 50000"/>
            </a:avLst>
          </a:prstGeom>
          <a:solidFill>
            <a:srgbClr val="C0C0C0"/>
          </a:solidFill>
          <a:ln w="9525">
            <a:noFill/>
            <a:miter lim="800000"/>
            <a:headEnd/>
            <a:tailEnd/>
          </a:ln>
          <a:effectLst/>
        </p:spPr>
        <p:txBody>
          <a:bodyPr wrap="none" lIns="83117" tIns="43221" rIns="83117" bIns="43221" anchor="ctr"/>
          <a:lstStyle/>
          <a:p>
            <a:pPr defTabSz="844448">
              <a:defRPr/>
            </a:pPr>
            <a:endParaRPr lang="en-US" sz="1662" kern="0">
              <a:solidFill>
                <a:sysClr val="windowText" lastClr="000000"/>
              </a:solidFill>
            </a:endParaRPr>
          </a:p>
        </p:txBody>
      </p:sp>
      <p:sp>
        <p:nvSpPr>
          <p:cNvPr id="13" name="Rectangle 15"/>
          <p:cNvSpPr/>
          <p:nvPr/>
        </p:nvSpPr>
        <p:spPr>
          <a:xfrm>
            <a:off x="7465321" y="5618832"/>
            <a:ext cx="1293144" cy="708096"/>
          </a:xfrm>
          <a:prstGeom prst="rect">
            <a:avLst/>
          </a:prstGeom>
          <a:solidFill>
            <a:schemeClr val="bg1"/>
          </a:solidFill>
          <a:ln w="12700" cap="rnd" cmpd="sng">
            <a:solidFill>
              <a:schemeClr val="accent1"/>
            </a:solidFill>
            <a:prstDash val="solid"/>
            <a:round/>
            <a:headEnd type="none" w="sm" len="sm"/>
            <a:tailEnd type="none" w="sm" len="sm"/>
          </a:ln>
          <a:effectLst/>
        </p:spPr>
        <p:txBody>
          <a:bodyPr/>
          <a:lstStyle/>
          <a:p>
            <a:endParaRPr lang="en-US" sz="1662" dirty="0"/>
          </a:p>
        </p:txBody>
      </p:sp>
      <p:sp>
        <p:nvSpPr>
          <p:cNvPr id="14" name="Freeform 4"/>
          <p:cNvSpPr>
            <a:spLocks/>
          </p:cNvSpPr>
          <p:nvPr/>
        </p:nvSpPr>
        <p:spPr bwMode="gray">
          <a:xfrm>
            <a:off x="3797219" y="5618832"/>
            <a:ext cx="3390226" cy="708096"/>
          </a:xfrm>
          <a:prstGeom prst="rect">
            <a:avLst/>
          </a:prstGeom>
          <a:solidFill>
            <a:schemeClr val="bg1"/>
          </a:solidFill>
          <a:ln w="12700" cap="rnd" cmpd="sng">
            <a:solidFill>
              <a:schemeClr val="accent1"/>
            </a:solidFill>
            <a:prstDash val="solid"/>
            <a:round/>
            <a:headEnd type="none" w="sm" len="sm"/>
            <a:tailEnd type="none" w="sm" len="sm"/>
          </a:ln>
          <a:effectLst/>
        </p:spPr>
        <p:txBody>
          <a:bodyPr/>
          <a:lstStyle/>
          <a:p>
            <a:endParaRPr lang="en-US" sz="1662" dirty="0"/>
          </a:p>
        </p:txBody>
      </p:sp>
      <p:sp>
        <p:nvSpPr>
          <p:cNvPr id="15" name="Freeform 4"/>
          <p:cNvSpPr>
            <a:spLocks/>
          </p:cNvSpPr>
          <p:nvPr/>
        </p:nvSpPr>
        <p:spPr bwMode="gray">
          <a:xfrm>
            <a:off x="276226" y="5618832"/>
            <a:ext cx="3298148" cy="708096"/>
          </a:xfrm>
          <a:prstGeom prst="rect">
            <a:avLst/>
          </a:prstGeom>
          <a:solidFill>
            <a:schemeClr val="bg1"/>
          </a:solidFill>
          <a:ln w="3175" cap="rnd" cmpd="sng">
            <a:solidFill>
              <a:schemeClr val="accent1"/>
            </a:solidFill>
            <a:prstDash val="solid"/>
            <a:round/>
            <a:headEnd type="none" w="sm" len="sm"/>
            <a:tailEnd type="none" w="sm" len="sm"/>
          </a:ln>
          <a:effectLst/>
        </p:spPr>
        <p:txBody>
          <a:bodyPr/>
          <a:lstStyle/>
          <a:p>
            <a:endParaRPr lang="en-US" sz="1662" dirty="0"/>
          </a:p>
        </p:txBody>
      </p:sp>
      <p:sp>
        <p:nvSpPr>
          <p:cNvPr id="16" name="Rectangle 18"/>
          <p:cNvSpPr/>
          <p:nvPr/>
        </p:nvSpPr>
        <p:spPr>
          <a:xfrm>
            <a:off x="276227" y="5731277"/>
            <a:ext cx="3298146" cy="490262"/>
          </a:xfrm>
          <a:prstGeom prst="rect">
            <a:avLst/>
          </a:prstGeom>
        </p:spPr>
        <p:txBody>
          <a:bodyPr wrap="square">
            <a:spAutoFit/>
          </a:bodyPr>
          <a:lstStyle/>
          <a:p>
            <a:pPr algn="ctr"/>
            <a:r>
              <a:rPr lang="it-IT" sz="1293" b="1" dirty="0"/>
              <a:t>Definizione dei compiti e poteri del </a:t>
            </a:r>
          </a:p>
          <a:p>
            <a:pPr algn="ctr"/>
            <a:r>
              <a:rPr lang="it-IT" sz="1293" b="1" dirty="0"/>
              <a:t>Data Controller e Data </a:t>
            </a:r>
            <a:r>
              <a:rPr lang="it-IT" sz="1293" b="1" dirty="0" err="1"/>
              <a:t>Processor</a:t>
            </a:r>
            <a:endParaRPr lang="en-US" sz="1293" b="1" dirty="0"/>
          </a:p>
        </p:txBody>
      </p:sp>
      <p:sp>
        <p:nvSpPr>
          <p:cNvPr id="17" name="Rectangle 19"/>
          <p:cNvSpPr/>
          <p:nvPr/>
        </p:nvSpPr>
        <p:spPr>
          <a:xfrm>
            <a:off x="7465321" y="5674430"/>
            <a:ext cx="1293144" cy="603820"/>
          </a:xfrm>
          <a:prstGeom prst="rect">
            <a:avLst/>
          </a:prstGeom>
        </p:spPr>
        <p:txBody>
          <a:bodyPr wrap="square">
            <a:spAutoFit/>
          </a:bodyPr>
          <a:lstStyle/>
          <a:p>
            <a:pPr algn="ctr"/>
            <a:r>
              <a:rPr lang="it-IT" sz="1108" dirty="0"/>
              <a:t>Capo IV - Sez. 1 - art.24 e 28</a:t>
            </a:r>
          </a:p>
          <a:p>
            <a:pPr algn="ctr"/>
            <a:r>
              <a:rPr lang="en-US" sz="1108" dirty="0"/>
              <a:t>Capo V - art. 40</a:t>
            </a:r>
          </a:p>
        </p:txBody>
      </p:sp>
      <p:sp>
        <p:nvSpPr>
          <p:cNvPr id="18" name="AutoShape 18"/>
          <p:cNvSpPr>
            <a:spLocks noChangeArrowheads="1"/>
          </p:cNvSpPr>
          <p:nvPr/>
        </p:nvSpPr>
        <p:spPr bwMode="gray">
          <a:xfrm rot="5400000">
            <a:off x="3463149" y="5900136"/>
            <a:ext cx="499196" cy="145486"/>
          </a:xfrm>
          <a:prstGeom prst="triangle">
            <a:avLst>
              <a:gd name="adj" fmla="val 50000"/>
            </a:avLst>
          </a:prstGeom>
          <a:solidFill>
            <a:srgbClr val="C0C0C0"/>
          </a:solidFill>
          <a:ln w="9525">
            <a:noFill/>
            <a:miter lim="800000"/>
            <a:headEnd/>
            <a:tailEnd/>
          </a:ln>
          <a:effectLst/>
        </p:spPr>
        <p:txBody>
          <a:bodyPr wrap="none" lIns="83117" tIns="43221" rIns="83117" bIns="43221" anchor="ctr"/>
          <a:lstStyle/>
          <a:p>
            <a:pPr defTabSz="844448">
              <a:defRPr/>
            </a:pPr>
            <a:endParaRPr lang="en-US" sz="1662" kern="0">
              <a:solidFill>
                <a:sysClr val="windowText" lastClr="000000"/>
              </a:solidFill>
            </a:endParaRPr>
          </a:p>
        </p:txBody>
      </p:sp>
      <p:sp>
        <p:nvSpPr>
          <p:cNvPr id="19" name="AutoShape 18"/>
          <p:cNvSpPr>
            <a:spLocks noChangeArrowheads="1"/>
          </p:cNvSpPr>
          <p:nvPr/>
        </p:nvSpPr>
        <p:spPr bwMode="gray">
          <a:xfrm rot="5400000">
            <a:off x="7057504" y="5900136"/>
            <a:ext cx="499196" cy="145486"/>
          </a:xfrm>
          <a:prstGeom prst="triangle">
            <a:avLst>
              <a:gd name="adj" fmla="val 50000"/>
            </a:avLst>
          </a:prstGeom>
          <a:solidFill>
            <a:srgbClr val="C0C0C0"/>
          </a:solidFill>
          <a:ln w="9525">
            <a:noFill/>
            <a:miter lim="800000"/>
            <a:headEnd/>
            <a:tailEnd/>
          </a:ln>
          <a:effectLst/>
        </p:spPr>
        <p:txBody>
          <a:bodyPr wrap="none" lIns="83117" tIns="43221" rIns="83117" bIns="43221" anchor="ctr"/>
          <a:lstStyle/>
          <a:p>
            <a:pPr defTabSz="844448">
              <a:defRPr/>
            </a:pPr>
            <a:endParaRPr lang="en-US" sz="1662" kern="0">
              <a:solidFill>
                <a:sysClr val="windowText" lastClr="000000"/>
              </a:solidFill>
            </a:endParaRPr>
          </a:p>
        </p:txBody>
      </p:sp>
      <p:sp>
        <p:nvSpPr>
          <p:cNvPr id="20" name="Rectangle 22"/>
          <p:cNvSpPr/>
          <p:nvPr/>
        </p:nvSpPr>
        <p:spPr>
          <a:xfrm>
            <a:off x="4081697" y="2366413"/>
            <a:ext cx="4676767" cy="1584280"/>
          </a:xfrm>
          <a:prstGeom prst="rect">
            <a:avLst/>
          </a:prstGeom>
        </p:spPr>
        <p:txBody>
          <a:bodyPr wrap="square">
            <a:spAutoFit/>
          </a:bodyPr>
          <a:lstStyle/>
          <a:p>
            <a:pPr algn="just"/>
            <a:r>
              <a:rPr lang="it-IT" sz="1385" dirty="0"/>
              <a:t>Il </a:t>
            </a:r>
            <a:r>
              <a:rPr lang="it-IT" sz="1385" b="1" dirty="0"/>
              <a:t>Data Controller </a:t>
            </a:r>
            <a:r>
              <a:rPr lang="it-IT" sz="1385" dirty="0"/>
              <a:t>è identificabile con il </a:t>
            </a:r>
            <a:r>
              <a:rPr lang="it-IT" sz="1385" b="1" dirty="0"/>
              <a:t>Titolare del Trattamento</a:t>
            </a:r>
            <a:r>
              <a:rPr lang="it-IT" sz="1385" dirty="0"/>
              <a:t>, ovvero colui che determina le finalità e i mezzi del trattamento di dati personali</a:t>
            </a:r>
          </a:p>
          <a:p>
            <a:pPr algn="just"/>
            <a:endParaRPr lang="it-IT" sz="1385" dirty="0"/>
          </a:p>
          <a:p>
            <a:pPr algn="just"/>
            <a:r>
              <a:rPr lang="it-IT" sz="1385" dirty="0"/>
              <a:t>il </a:t>
            </a:r>
            <a:r>
              <a:rPr lang="it-IT" sz="1385" b="1" dirty="0"/>
              <a:t>Data Processor </a:t>
            </a:r>
            <a:r>
              <a:rPr lang="it-IT" sz="1385" dirty="0"/>
              <a:t>è identificabile con il </a:t>
            </a:r>
            <a:r>
              <a:rPr lang="it-IT" sz="1385" b="1" dirty="0"/>
              <a:t>Responsabile del trattamento</a:t>
            </a:r>
            <a:r>
              <a:rPr lang="it-IT" sz="1385" dirty="0"/>
              <a:t>, ovvero colui che tratta dati personali per conto del titolare del trattamento</a:t>
            </a:r>
          </a:p>
        </p:txBody>
      </p:sp>
      <p:sp>
        <p:nvSpPr>
          <p:cNvPr id="21" name="Rectangle 23"/>
          <p:cNvSpPr/>
          <p:nvPr/>
        </p:nvSpPr>
        <p:spPr>
          <a:xfrm>
            <a:off x="3797219" y="4885497"/>
            <a:ext cx="3390226" cy="603820"/>
          </a:xfrm>
          <a:prstGeom prst="rect">
            <a:avLst/>
          </a:prstGeom>
        </p:spPr>
        <p:txBody>
          <a:bodyPr wrap="square">
            <a:spAutoFit/>
          </a:bodyPr>
          <a:lstStyle/>
          <a:p>
            <a:pPr marL="211112" indent="-152470">
              <a:buClr>
                <a:srgbClr val="9A1702"/>
              </a:buClr>
              <a:buSzPct val="130000"/>
              <a:buFont typeface="Calibri" pitchFamily="34" charset="0"/>
              <a:buChar char="›"/>
            </a:pPr>
            <a:r>
              <a:rPr lang="it-IT" sz="1108" dirty="0"/>
              <a:t>Sottoscrivere specifiche lettera di nomina per i ruoli</a:t>
            </a:r>
          </a:p>
          <a:p>
            <a:pPr marL="211112" indent="-152470">
              <a:buClr>
                <a:srgbClr val="9A1702"/>
              </a:buClr>
              <a:buSzPct val="130000"/>
              <a:buFont typeface="Calibri" pitchFamily="34" charset="0"/>
              <a:buChar char="›"/>
            </a:pPr>
            <a:r>
              <a:rPr lang="it-IT" sz="1108" dirty="0"/>
              <a:t>Adesione a codici di condotta aziendali</a:t>
            </a:r>
          </a:p>
          <a:p>
            <a:pPr marL="211112" indent="-152470">
              <a:buClr>
                <a:srgbClr val="9A1702"/>
              </a:buClr>
              <a:buSzPct val="130000"/>
              <a:buFont typeface="Calibri" pitchFamily="34" charset="0"/>
              <a:buChar char="›"/>
            </a:pPr>
            <a:r>
              <a:rPr lang="it-IT" sz="1108" dirty="0"/>
              <a:t>Aggiornamento del registro dei trattamenti</a:t>
            </a:r>
          </a:p>
        </p:txBody>
      </p:sp>
      <p:sp>
        <p:nvSpPr>
          <p:cNvPr id="22" name="Rectangle 26"/>
          <p:cNvSpPr/>
          <p:nvPr/>
        </p:nvSpPr>
        <p:spPr>
          <a:xfrm>
            <a:off x="3797219" y="5610632"/>
            <a:ext cx="3390226" cy="774315"/>
          </a:xfrm>
          <a:prstGeom prst="rect">
            <a:avLst/>
          </a:prstGeom>
        </p:spPr>
        <p:txBody>
          <a:bodyPr wrap="square">
            <a:spAutoFit/>
          </a:bodyPr>
          <a:lstStyle/>
          <a:p>
            <a:pPr marL="211112" indent="-152470">
              <a:buClr>
                <a:srgbClr val="9A1702"/>
              </a:buClr>
              <a:buSzPct val="130000"/>
              <a:buFont typeface="Calibri" pitchFamily="34" charset="0"/>
              <a:buChar char="›"/>
            </a:pPr>
            <a:r>
              <a:rPr lang="it-IT" sz="1108" dirty="0"/>
              <a:t>Attuazione adeguate misure tecniche e organizzative per garantire un tutela del dato persona</a:t>
            </a:r>
          </a:p>
          <a:p>
            <a:pPr marL="211112" indent="-152470">
              <a:buClr>
                <a:srgbClr val="9A1702"/>
              </a:buClr>
              <a:buSzPct val="130000"/>
              <a:buFont typeface="Calibri" pitchFamily="34" charset="0"/>
              <a:buChar char="›"/>
            </a:pPr>
            <a:r>
              <a:rPr lang="it-IT" sz="1108" dirty="0"/>
              <a:t>Applicazione di codici di condotta e politiche</a:t>
            </a:r>
          </a:p>
        </p:txBody>
      </p:sp>
      <p:grpSp>
        <p:nvGrpSpPr>
          <p:cNvPr id="23" name="Group 14"/>
          <p:cNvGrpSpPr/>
          <p:nvPr/>
        </p:nvGrpSpPr>
        <p:grpSpPr>
          <a:xfrm>
            <a:off x="276225" y="4456046"/>
            <a:ext cx="8482239" cy="311512"/>
            <a:chOff x="632426" y="3960813"/>
            <a:chExt cx="7525034" cy="1656854"/>
          </a:xfrm>
        </p:grpSpPr>
        <p:sp>
          <p:nvSpPr>
            <p:cNvPr id="24" name="Rectangle 28"/>
            <p:cNvSpPr/>
            <p:nvPr/>
          </p:nvSpPr>
          <p:spPr>
            <a:xfrm>
              <a:off x="7010245" y="3960813"/>
              <a:ext cx="1147215" cy="1656854"/>
            </a:xfrm>
            <a:prstGeom prst="rect">
              <a:avLst/>
            </a:prstGeom>
            <a:solidFill>
              <a:schemeClr val="accent1">
                <a:lumMod val="75000"/>
              </a:schemeClr>
            </a:solidFill>
            <a:ln w="3175" cap="rnd" cmpd="sng">
              <a:solidFill>
                <a:schemeClr val="accent1"/>
              </a:solidFill>
              <a:prstDash val="solid"/>
              <a:round/>
              <a:headEnd type="none" w="sm" len="sm"/>
              <a:tailEnd type="none" w="sm" len="sm"/>
            </a:ln>
            <a:effectLst/>
          </p:spPr>
          <p:txBody>
            <a:bodyPr/>
            <a:lstStyle/>
            <a:p>
              <a:pPr algn="ctr"/>
              <a:r>
                <a:rPr lang="it-IT" sz="1478" b="1" dirty="0" err="1">
                  <a:solidFill>
                    <a:schemeClr val="bg1"/>
                  </a:solidFill>
                </a:rPr>
                <a:t>Ref</a:t>
              </a:r>
              <a:r>
                <a:rPr lang="it-IT" sz="1478" b="1" dirty="0">
                  <a:solidFill>
                    <a:schemeClr val="bg1"/>
                  </a:solidFill>
                </a:rPr>
                <a:t>.</a:t>
              </a:r>
              <a:endParaRPr lang="en-US" sz="1478" b="1" dirty="0">
                <a:solidFill>
                  <a:schemeClr val="bg1"/>
                </a:solidFill>
              </a:endParaRPr>
            </a:p>
          </p:txBody>
        </p:sp>
        <p:sp>
          <p:nvSpPr>
            <p:cNvPr id="25" name="Freeform 4"/>
            <p:cNvSpPr>
              <a:spLocks/>
            </p:cNvSpPr>
            <p:nvPr/>
          </p:nvSpPr>
          <p:spPr bwMode="gray">
            <a:xfrm>
              <a:off x="3756081" y="3960813"/>
              <a:ext cx="3007645" cy="1656854"/>
            </a:xfrm>
            <a:prstGeom prst="rect">
              <a:avLst/>
            </a:prstGeom>
            <a:solidFill>
              <a:schemeClr val="accent1">
                <a:lumMod val="75000"/>
              </a:schemeClr>
            </a:solidFill>
            <a:ln w="3175" cap="rnd" cmpd="sng">
              <a:solidFill>
                <a:schemeClr val="accent1"/>
              </a:solidFill>
              <a:prstDash val="solid"/>
              <a:round/>
              <a:headEnd type="none" w="sm" len="sm"/>
              <a:tailEnd type="none" w="sm" len="sm"/>
            </a:ln>
            <a:effectLst/>
          </p:spPr>
          <p:txBody>
            <a:bodyPr/>
            <a:lstStyle/>
            <a:p>
              <a:pPr algn="ctr"/>
              <a:r>
                <a:rPr lang="it-IT" sz="1662" b="1" dirty="0">
                  <a:solidFill>
                    <a:schemeClr val="bg1"/>
                  </a:solidFill>
                </a:rPr>
                <a:t>Dettaglio</a:t>
              </a:r>
              <a:endParaRPr lang="en-US" sz="1662" b="1" dirty="0">
                <a:solidFill>
                  <a:schemeClr val="bg1"/>
                </a:solidFill>
              </a:endParaRPr>
            </a:p>
          </p:txBody>
        </p:sp>
        <p:sp>
          <p:nvSpPr>
            <p:cNvPr id="26" name="Freeform 4"/>
            <p:cNvSpPr>
              <a:spLocks/>
            </p:cNvSpPr>
            <p:nvPr/>
          </p:nvSpPr>
          <p:spPr bwMode="gray">
            <a:xfrm>
              <a:off x="632426" y="3960813"/>
              <a:ext cx="2925958" cy="1656854"/>
            </a:xfrm>
            <a:prstGeom prst="rect">
              <a:avLst/>
            </a:prstGeom>
            <a:solidFill>
              <a:schemeClr val="accent1">
                <a:lumMod val="75000"/>
              </a:schemeClr>
            </a:solidFill>
            <a:ln w="3175" cap="rnd" cmpd="sng">
              <a:solidFill>
                <a:schemeClr val="accent1"/>
              </a:solidFill>
              <a:prstDash val="solid"/>
              <a:round/>
              <a:headEnd type="none" w="sm" len="sm"/>
              <a:tailEnd type="none" w="sm" len="sm"/>
            </a:ln>
            <a:effectLst/>
          </p:spPr>
          <p:txBody>
            <a:bodyPr/>
            <a:lstStyle/>
            <a:p>
              <a:pPr algn="ctr"/>
              <a:r>
                <a:rPr lang="it-IT" sz="1662" b="1" dirty="0">
                  <a:solidFill>
                    <a:schemeClr val="bg1"/>
                  </a:solidFill>
                </a:rPr>
                <a:t>Requisito</a:t>
              </a:r>
              <a:endParaRPr lang="en-US" sz="1662" b="1" dirty="0">
                <a:solidFill>
                  <a:schemeClr val="bg1"/>
                </a:solidFill>
              </a:endParaRPr>
            </a:p>
          </p:txBody>
        </p:sp>
      </p:grpSp>
      <p:sp>
        <p:nvSpPr>
          <p:cNvPr id="41" name="Rectangle 24"/>
          <p:cNvSpPr/>
          <p:nvPr/>
        </p:nvSpPr>
        <p:spPr>
          <a:xfrm>
            <a:off x="2189231" y="2805503"/>
            <a:ext cx="1279430" cy="108474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grpSp>
        <p:nvGrpSpPr>
          <p:cNvPr id="56" name="Gruppo 55">
            <a:extLst>
              <a:ext uri="{FF2B5EF4-FFF2-40B4-BE49-F238E27FC236}">
                <a16:creationId xmlns:a16="http://schemas.microsoft.com/office/drawing/2014/main" id="{02D024EE-93D3-4893-9671-297B4C5A31FF}"/>
              </a:ext>
            </a:extLst>
          </p:cNvPr>
          <p:cNvGrpSpPr/>
          <p:nvPr/>
        </p:nvGrpSpPr>
        <p:grpSpPr>
          <a:xfrm>
            <a:off x="424147" y="1924649"/>
            <a:ext cx="3351032" cy="1915218"/>
            <a:chOff x="1228582" y="2113921"/>
            <a:chExt cx="6671294" cy="3839022"/>
          </a:xfrm>
        </p:grpSpPr>
        <p:sp>
          <p:nvSpPr>
            <p:cNvPr id="57" name="Rectangle 5">
              <a:extLst>
                <a:ext uri="{FF2B5EF4-FFF2-40B4-BE49-F238E27FC236}">
                  <a16:creationId xmlns:a16="http://schemas.microsoft.com/office/drawing/2014/main" id="{8210EDDD-C1B1-4C93-AACE-10B6A6203846}"/>
                </a:ext>
              </a:extLst>
            </p:cNvPr>
            <p:cNvSpPr>
              <a:spLocks noChangeArrowheads="1"/>
            </p:cNvSpPr>
            <p:nvPr/>
          </p:nvSpPr>
          <p:spPr bwMode="auto">
            <a:xfrm>
              <a:off x="1883216"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kern="0">
                <a:solidFill>
                  <a:sysClr val="windowText" lastClr="000000"/>
                </a:solidFill>
                <a:latin typeface="Calibri Light" panose="020F0302020204030204"/>
                <a:ea typeface="宋体" pitchFamily="2" charset="-122"/>
              </a:endParaRPr>
            </a:p>
          </p:txBody>
        </p:sp>
        <p:sp>
          <p:nvSpPr>
            <p:cNvPr id="58" name="Rectangle 6">
              <a:extLst>
                <a:ext uri="{FF2B5EF4-FFF2-40B4-BE49-F238E27FC236}">
                  <a16:creationId xmlns:a16="http://schemas.microsoft.com/office/drawing/2014/main" id="{6BB6FC44-AF9D-4D2C-9E37-159F38A10301}"/>
                </a:ext>
              </a:extLst>
            </p:cNvPr>
            <p:cNvSpPr>
              <a:spLocks noChangeArrowheads="1"/>
            </p:cNvSpPr>
            <p:nvPr/>
          </p:nvSpPr>
          <p:spPr bwMode="auto">
            <a:xfrm>
              <a:off x="3299780"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Calibri Light" panose="020F0302020204030204"/>
                <a:ea typeface="宋体" pitchFamily="2" charset="-122"/>
              </a:endParaRPr>
            </a:p>
          </p:txBody>
        </p:sp>
        <p:sp>
          <p:nvSpPr>
            <p:cNvPr id="59" name="Rectangle 7">
              <a:extLst>
                <a:ext uri="{FF2B5EF4-FFF2-40B4-BE49-F238E27FC236}">
                  <a16:creationId xmlns:a16="http://schemas.microsoft.com/office/drawing/2014/main" id="{10516A92-E45C-4C64-82D5-1C74E95240DF}"/>
                </a:ext>
              </a:extLst>
            </p:cNvPr>
            <p:cNvSpPr>
              <a:spLocks noChangeArrowheads="1"/>
            </p:cNvSpPr>
            <p:nvPr/>
          </p:nvSpPr>
          <p:spPr bwMode="auto">
            <a:xfrm>
              <a:off x="4716343"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Calibri Light" panose="020F0302020204030204"/>
                <a:ea typeface="宋体" pitchFamily="2" charset="-122"/>
              </a:endParaRPr>
            </a:p>
          </p:txBody>
        </p:sp>
        <p:sp>
          <p:nvSpPr>
            <p:cNvPr id="60" name="Rectangle 8">
              <a:extLst>
                <a:ext uri="{FF2B5EF4-FFF2-40B4-BE49-F238E27FC236}">
                  <a16:creationId xmlns:a16="http://schemas.microsoft.com/office/drawing/2014/main" id="{5A029DC4-309B-42BD-8677-533327ED28ED}"/>
                </a:ext>
              </a:extLst>
            </p:cNvPr>
            <p:cNvSpPr>
              <a:spLocks noChangeArrowheads="1"/>
            </p:cNvSpPr>
            <p:nvPr/>
          </p:nvSpPr>
          <p:spPr bwMode="auto">
            <a:xfrm>
              <a:off x="6132907"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Calibri Light" panose="020F0302020204030204"/>
                <a:ea typeface="宋体" pitchFamily="2" charset="-122"/>
              </a:endParaRPr>
            </a:p>
          </p:txBody>
        </p:sp>
        <p:sp>
          <p:nvSpPr>
            <p:cNvPr id="61" name="Rectangle 9">
              <a:extLst>
                <a:ext uri="{FF2B5EF4-FFF2-40B4-BE49-F238E27FC236}">
                  <a16:creationId xmlns:a16="http://schemas.microsoft.com/office/drawing/2014/main" id="{3C9B06E3-5E5C-4FBA-A634-02425CC6FA51}"/>
                </a:ext>
              </a:extLst>
            </p:cNvPr>
            <p:cNvSpPr>
              <a:spLocks noChangeArrowheads="1"/>
            </p:cNvSpPr>
            <p:nvPr/>
          </p:nvSpPr>
          <p:spPr bwMode="auto">
            <a:xfrm>
              <a:off x="1660478" y="2988578"/>
              <a:ext cx="5808861" cy="395225"/>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defRPr/>
              </a:pPr>
              <a:endParaRPr lang="it-IT" sz="1662" kern="0">
                <a:solidFill>
                  <a:sysClr val="windowText" lastClr="000000"/>
                </a:solidFill>
                <a:latin typeface="Calibri Light" panose="020F0302020204030204"/>
              </a:endParaRPr>
            </a:p>
          </p:txBody>
        </p:sp>
        <p:sp>
          <p:nvSpPr>
            <p:cNvPr id="62" name="AutoShape 10">
              <a:extLst>
                <a:ext uri="{FF2B5EF4-FFF2-40B4-BE49-F238E27FC236}">
                  <a16:creationId xmlns:a16="http://schemas.microsoft.com/office/drawing/2014/main" id="{8B94FA52-2277-447E-99D4-6749B07A26D8}"/>
                </a:ext>
              </a:extLst>
            </p:cNvPr>
            <p:cNvSpPr>
              <a:spLocks noChangeArrowheads="1"/>
            </p:cNvSpPr>
            <p:nvPr/>
          </p:nvSpPr>
          <p:spPr bwMode="auto">
            <a:xfrm>
              <a:off x="1228582" y="2113921"/>
              <a:ext cx="6671294" cy="946639"/>
            </a:xfrm>
            <a:prstGeom prst="triangle">
              <a:avLst>
                <a:gd name="adj" fmla="val 50000"/>
              </a:avLst>
            </a:prstGeom>
            <a:solidFill>
              <a:srgbClr val="9A1702"/>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b="1" kern="0" dirty="0">
                <a:solidFill>
                  <a:prstClr val="white"/>
                </a:solidFill>
                <a:latin typeface="Calibri Light" panose="020F0302020204030204"/>
                <a:ea typeface="宋体" pitchFamily="2" charset="-122"/>
              </a:endParaRPr>
            </a:p>
          </p:txBody>
        </p:sp>
        <p:sp>
          <p:nvSpPr>
            <p:cNvPr id="63" name="Rectangle 12">
              <a:extLst>
                <a:ext uri="{FF2B5EF4-FFF2-40B4-BE49-F238E27FC236}">
                  <a16:creationId xmlns:a16="http://schemas.microsoft.com/office/drawing/2014/main" id="{5D73A5AD-9646-4107-9948-81DBBAE672A6}"/>
                </a:ext>
              </a:extLst>
            </p:cNvPr>
            <p:cNvSpPr>
              <a:spLocks noChangeArrowheads="1"/>
            </p:cNvSpPr>
            <p:nvPr/>
          </p:nvSpPr>
          <p:spPr bwMode="auto">
            <a:xfrm>
              <a:off x="1296798" y="5604648"/>
              <a:ext cx="6537998" cy="334474"/>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endParaRPr lang="it-IT" sz="1662" kern="0">
                <a:solidFill>
                  <a:sysClr val="windowText" lastClr="000000"/>
                </a:solidFill>
                <a:latin typeface="Calibri Light" panose="020F0302020204030204"/>
              </a:endParaRPr>
            </a:p>
          </p:txBody>
        </p:sp>
        <p:sp>
          <p:nvSpPr>
            <p:cNvPr id="64" name="Rectangle 14">
              <a:extLst>
                <a:ext uri="{FF2B5EF4-FFF2-40B4-BE49-F238E27FC236}">
                  <a16:creationId xmlns:a16="http://schemas.microsoft.com/office/drawing/2014/main" id="{86407649-2772-49BD-A045-54EE29B4344B}"/>
                </a:ext>
              </a:extLst>
            </p:cNvPr>
            <p:cNvSpPr>
              <a:spLocks noChangeArrowheads="1"/>
            </p:cNvSpPr>
            <p:nvPr/>
          </p:nvSpPr>
          <p:spPr bwMode="auto">
            <a:xfrm>
              <a:off x="2804049" y="2509147"/>
              <a:ext cx="3520357" cy="339313"/>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1100" b="1" dirty="0" err="1">
                  <a:solidFill>
                    <a:prstClr val="white"/>
                  </a:solidFill>
                  <a:latin typeface="Calibri Light" panose="020F0302020204030204"/>
                  <a:ea typeface="Gulim" pitchFamily="34" charset="-127"/>
                </a:rPr>
                <a:t>Organizzazione</a:t>
              </a:r>
              <a:endParaRPr lang="en-US" altLang="ko-KR" sz="1100" b="1" dirty="0">
                <a:solidFill>
                  <a:prstClr val="white"/>
                </a:solidFill>
                <a:latin typeface="Calibri Light" panose="020F0302020204030204"/>
                <a:ea typeface="Gulim" pitchFamily="34" charset="-127"/>
              </a:endParaRPr>
            </a:p>
          </p:txBody>
        </p:sp>
        <p:sp>
          <p:nvSpPr>
            <p:cNvPr id="65" name="Rectangle 15">
              <a:extLst>
                <a:ext uri="{FF2B5EF4-FFF2-40B4-BE49-F238E27FC236}">
                  <a16:creationId xmlns:a16="http://schemas.microsoft.com/office/drawing/2014/main" id="{1567CD71-E509-4D48-9AC9-D35BB536C34F}"/>
                </a:ext>
              </a:extLst>
            </p:cNvPr>
            <p:cNvSpPr>
              <a:spLocks noChangeArrowheads="1"/>
            </p:cNvSpPr>
            <p:nvPr/>
          </p:nvSpPr>
          <p:spPr bwMode="auto">
            <a:xfrm>
              <a:off x="1881680" y="3769259"/>
              <a:ext cx="1081183" cy="1480639"/>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800" b="1" dirty="0">
                  <a:solidFill>
                    <a:prstClr val="black"/>
                  </a:solidFill>
                  <a:latin typeface="Calibri Light" panose="020F0302020204030204"/>
                  <a:ea typeface="Gulim" pitchFamily="34" charset="-127"/>
                </a:rPr>
                <a:t>Data Controller </a:t>
              </a:r>
              <a:r>
                <a:rPr lang="en-US" altLang="ko-KR" sz="800" b="1" i="1" dirty="0" err="1">
                  <a:solidFill>
                    <a:prstClr val="black"/>
                  </a:solidFill>
                  <a:latin typeface="Calibri Light" panose="020F0302020204030204"/>
                  <a:ea typeface="Gulim" pitchFamily="34" charset="-127"/>
                </a:rPr>
                <a:t>Titolare</a:t>
              </a:r>
              <a:r>
                <a:rPr lang="en-US" altLang="ko-KR" sz="800" b="1" i="1" dirty="0">
                  <a:solidFill>
                    <a:prstClr val="black"/>
                  </a:solidFill>
                  <a:latin typeface="Calibri Light" panose="020F0302020204030204"/>
                  <a:ea typeface="Gulim" pitchFamily="34" charset="-127"/>
                </a:rPr>
                <a:t> del </a:t>
              </a:r>
              <a:r>
                <a:rPr lang="en-US" altLang="ko-KR" sz="800" b="1" i="1" dirty="0" err="1">
                  <a:solidFill>
                    <a:prstClr val="black"/>
                  </a:solidFill>
                  <a:latin typeface="Calibri Light" panose="020F0302020204030204"/>
                  <a:ea typeface="Gulim" pitchFamily="34" charset="-127"/>
                </a:rPr>
                <a:t>trattamento</a:t>
              </a:r>
              <a:endParaRPr lang="en-US" altLang="ko-KR" sz="800" b="1" dirty="0">
                <a:solidFill>
                  <a:prstClr val="black"/>
                </a:solidFill>
                <a:latin typeface="Calibri Light" panose="020F0302020204030204"/>
                <a:ea typeface="Gulim" pitchFamily="34" charset="-127"/>
              </a:endParaRPr>
            </a:p>
            <a:p>
              <a:pPr algn="ctr" defTabSz="826856">
                <a:buSzPct val="120000"/>
              </a:pPr>
              <a:endParaRPr lang="it-IT" altLang="ko-KR" sz="800" b="1" dirty="0">
                <a:solidFill>
                  <a:prstClr val="black"/>
                </a:solidFill>
                <a:latin typeface="Calibri Light" panose="020F0302020204030204"/>
                <a:ea typeface="Gulim" pitchFamily="34" charset="-127"/>
              </a:endParaRPr>
            </a:p>
            <a:p>
              <a:pPr algn="ctr" defTabSz="826856">
                <a:buSzPct val="120000"/>
              </a:pPr>
              <a:r>
                <a:rPr lang="it-IT" altLang="ko-KR" sz="800" b="1" dirty="0">
                  <a:solidFill>
                    <a:prstClr val="black"/>
                  </a:solidFill>
                  <a:latin typeface="Calibri Light" panose="020F0302020204030204"/>
                  <a:ea typeface="Gulim" pitchFamily="34" charset="-127"/>
                </a:rPr>
                <a:t>DC</a:t>
              </a:r>
              <a:endParaRPr lang="en-US" altLang="ko-KR" sz="800" b="1" dirty="0">
                <a:solidFill>
                  <a:prstClr val="black"/>
                </a:solidFill>
                <a:latin typeface="Calibri Light" panose="020F0302020204030204"/>
                <a:ea typeface="Gulim" pitchFamily="34" charset="-127"/>
              </a:endParaRPr>
            </a:p>
          </p:txBody>
        </p:sp>
        <p:sp>
          <p:nvSpPr>
            <p:cNvPr id="66" name="Rectangle 16">
              <a:extLst>
                <a:ext uri="{FF2B5EF4-FFF2-40B4-BE49-F238E27FC236}">
                  <a16:creationId xmlns:a16="http://schemas.microsoft.com/office/drawing/2014/main" id="{0290E480-45EC-4321-996D-668EAECED712}"/>
                </a:ext>
              </a:extLst>
            </p:cNvPr>
            <p:cNvSpPr>
              <a:spLocks noChangeArrowheads="1"/>
            </p:cNvSpPr>
            <p:nvPr/>
          </p:nvSpPr>
          <p:spPr bwMode="auto">
            <a:xfrm>
              <a:off x="3264376" y="3662693"/>
              <a:ext cx="1196718" cy="1727411"/>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800" b="1" dirty="0">
                  <a:solidFill>
                    <a:prstClr val="black"/>
                  </a:solidFill>
                  <a:latin typeface="Calibri Light" panose="020F0302020204030204"/>
                  <a:ea typeface="Gulim" pitchFamily="34" charset="-127"/>
                </a:rPr>
                <a:t>Data Processor</a:t>
              </a:r>
            </a:p>
            <a:p>
              <a:pPr algn="ctr" defTabSz="826856">
                <a:buSzPct val="120000"/>
              </a:pPr>
              <a:r>
                <a:rPr lang="en-US" altLang="ko-KR" sz="800" b="1" i="1" dirty="0" err="1">
                  <a:solidFill>
                    <a:prstClr val="black"/>
                  </a:solidFill>
                  <a:latin typeface="Calibri Light" panose="020F0302020204030204"/>
                  <a:ea typeface="Gulim" pitchFamily="34" charset="-127"/>
                </a:rPr>
                <a:t>Responsabile</a:t>
              </a:r>
              <a:r>
                <a:rPr lang="en-US" altLang="ko-KR" sz="800" b="1" i="1" dirty="0">
                  <a:solidFill>
                    <a:prstClr val="black"/>
                  </a:solidFill>
                  <a:latin typeface="Calibri Light" panose="020F0302020204030204"/>
                  <a:ea typeface="Gulim" pitchFamily="34" charset="-127"/>
                </a:rPr>
                <a:t> del </a:t>
              </a:r>
              <a:r>
                <a:rPr lang="en-US" altLang="ko-KR" sz="800" b="1" i="1" dirty="0" err="1">
                  <a:solidFill>
                    <a:prstClr val="black"/>
                  </a:solidFill>
                  <a:latin typeface="Calibri Light" panose="020F0302020204030204"/>
                  <a:ea typeface="Gulim" pitchFamily="34" charset="-127"/>
                </a:rPr>
                <a:t>trattamento</a:t>
              </a:r>
              <a:endParaRPr lang="en-US" altLang="ko-KR" sz="800" b="1" dirty="0">
                <a:solidFill>
                  <a:prstClr val="black"/>
                </a:solidFill>
                <a:latin typeface="Calibri Light" panose="020F0302020204030204"/>
                <a:ea typeface="Gulim" pitchFamily="34" charset="-127"/>
              </a:endParaRPr>
            </a:p>
            <a:p>
              <a:pPr algn="ctr" defTabSz="826856">
                <a:buSzPct val="120000"/>
              </a:pPr>
              <a:endParaRPr lang="it-IT" altLang="ko-KR" sz="800" b="1" dirty="0">
                <a:solidFill>
                  <a:prstClr val="black"/>
                </a:solidFill>
                <a:latin typeface="Calibri Light" panose="020F0302020204030204"/>
                <a:ea typeface="Gulim" pitchFamily="34" charset="-127"/>
              </a:endParaRPr>
            </a:p>
            <a:p>
              <a:pPr algn="ctr" defTabSz="826856">
                <a:buSzPct val="120000"/>
              </a:pPr>
              <a:r>
                <a:rPr lang="it-IT" altLang="ko-KR" sz="800" b="1" dirty="0">
                  <a:solidFill>
                    <a:prstClr val="black"/>
                  </a:solidFill>
                  <a:latin typeface="Calibri Light" panose="020F0302020204030204"/>
                  <a:ea typeface="Gulim" pitchFamily="34" charset="-127"/>
                </a:rPr>
                <a:t>DP</a:t>
              </a:r>
              <a:endParaRPr lang="en-US" altLang="ko-KR" sz="800" dirty="0">
                <a:solidFill>
                  <a:prstClr val="black"/>
                </a:solidFill>
                <a:latin typeface="Calibri Light" panose="020F0302020204030204"/>
                <a:ea typeface="Gulim" pitchFamily="34" charset="-127"/>
              </a:endParaRPr>
            </a:p>
          </p:txBody>
        </p:sp>
        <p:sp>
          <p:nvSpPr>
            <p:cNvPr id="67" name="Rectangle 17">
              <a:extLst>
                <a:ext uri="{FF2B5EF4-FFF2-40B4-BE49-F238E27FC236}">
                  <a16:creationId xmlns:a16="http://schemas.microsoft.com/office/drawing/2014/main" id="{EB12AF67-0088-47BE-8DA0-843C84D018B9}"/>
                </a:ext>
              </a:extLst>
            </p:cNvPr>
            <p:cNvSpPr>
              <a:spLocks noChangeArrowheads="1"/>
            </p:cNvSpPr>
            <p:nvPr/>
          </p:nvSpPr>
          <p:spPr bwMode="auto">
            <a:xfrm>
              <a:off x="4682908" y="3464457"/>
              <a:ext cx="1148489" cy="1974185"/>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800" b="1" dirty="0">
                  <a:solidFill>
                    <a:prstClr val="black"/>
                  </a:solidFill>
                  <a:latin typeface="Calibri Light" panose="020F0302020204030204"/>
                  <a:ea typeface="Gulim" pitchFamily="34" charset="-127"/>
                </a:rPr>
                <a:t>Data Protection Officer </a:t>
              </a:r>
              <a:r>
                <a:rPr lang="en-US" altLang="ko-KR" sz="800" b="1" i="1" dirty="0" err="1">
                  <a:solidFill>
                    <a:prstClr val="black"/>
                  </a:solidFill>
                  <a:latin typeface="Calibri Light" panose="020F0302020204030204"/>
                  <a:ea typeface="Gulim" pitchFamily="34" charset="-127"/>
                </a:rPr>
                <a:t>Responsabile</a:t>
              </a:r>
              <a:r>
                <a:rPr lang="en-US" altLang="ko-KR" sz="800" b="1" i="1" dirty="0">
                  <a:solidFill>
                    <a:prstClr val="black"/>
                  </a:solidFill>
                  <a:latin typeface="Calibri Light" panose="020F0302020204030204"/>
                  <a:ea typeface="Gulim" pitchFamily="34" charset="-127"/>
                </a:rPr>
                <a:t> </a:t>
              </a:r>
              <a:r>
                <a:rPr lang="en-US" altLang="ko-KR" sz="800" b="1" i="1" dirty="0" err="1">
                  <a:solidFill>
                    <a:prstClr val="black"/>
                  </a:solidFill>
                  <a:latin typeface="Calibri Light" panose="020F0302020204030204"/>
                  <a:ea typeface="Gulim" pitchFamily="34" charset="-127"/>
                </a:rPr>
                <a:t>Protezione</a:t>
              </a:r>
              <a:r>
                <a:rPr lang="en-US" altLang="ko-KR" sz="800" b="1" i="1" dirty="0">
                  <a:solidFill>
                    <a:prstClr val="black"/>
                  </a:solidFill>
                  <a:latin typeface="Calibri Light" panose="020F0302020204030204"/>
                  <a:ea typeface="Gulim" pitchFamily="34" charset="-127"/>
                </a:rPr>
                <a:t> </a:t>
              </a:r>
              <a:r>
                <a:rPr lang="en-US" altLang="ko-KR" sz="800" b="1" i="1" dirty="0" err="1">
                  <a:solidFill>
                    <a:prstClr val="black"/>
                  </a:solidFill>
                  <a:latin typeface="Calibri Light" panose="020F0302020204030204"/>
                  <a:ea typeface="Gulim" pitchFamily="34" charset="-127"/>
                </a:rPr>
                <a:t>Dati</a:t>
              </a:r>
              <a:endParaRPr lang="en-US" altLang="ko-KR" sz="800" dirty="0">
                <a:solidFill>
                  <a:prstClr val="black"/>
                </a:solidFill>
                <a:latin typeface="Calibri Light" panose="020F0302020204030204"/>
                <a:ea typeface="Gulim" pitchFamily="34" charset="-127"/>
              </a:endParaRPr>
            </a:p>
            <a:p>
              <a:pPr algn="ctr" defTabSz="826856">
                <a:buSzPct val="120000"/>
              </a:pPr>
              <a:endParaRPr lang="it-IT" altLang="ko-KR" sz="800" b="1" dirty="0">
                <a:solidFill>
                  <a:prstClr val="black"/>
                </a:solidFill>
                <a:latin typeface="Calibri Light" panose="020F0302020204030204"/>
                <a:ea typeface="Gulim" pitchFamily="34" charset="-127"/>
              </a:endParaRPr>
            </a:p>
            <a:p>
              <a:pPr algn="ctr" defTabSz="826856">
                <a:buSzPct val="120000"/>
              </a:pPr>
              <a:r>
                <a:rPr lang="it-IT" altLang="ko-KR" sz="800" b="1" dirty="0">
                  <a:solidFill>
                    <a:prstClr val="black"/>
                  </a:solidFill>
                  <a:latin typeface="Calibri Light" panose="020F0302020204030204"/>
                  <a:ea typeface="Gulim" pitchFamily="34" charset="-127"/>
                </a:rPr>
                <a:t>DPO/</a:t>
              </a:r>
              <a:r>
                <a:rPr lang="it-IT" altLang="ko-KR" sz="800" b="1" i="1" dirty="0">
                  <a:solidFill>
                    <a:prstClr val="black"/>
                  </a:solidFill>
                  <a:latin typeface="Calibri Light" panose="020F0302020204030204"/>
                  <a:ea typeface="Gulim" pitchFamily="34" charset="-127"/>
                </a:rPr>
                <a:t>RPD</a:t>
              </a:r>
            </a:p>
          </p:txBody>
        </p:sp>
        <p:sp>
          <p:nvSpPr>
            <p:cNvPr id="68" name="Rectangle 18">
              <a:extLst>
                <a:ext uri="{FF2B5EF4-FFF2-40B4-BE49-F238E27FC236}">
                  <a16:creationId xmlns:a16="http://schemas.microsoft.com/office/drawing/2014/main" id="{0B079613-D534-4145-80F1-461D7FFAAF21}"/>
                </a:ext>
              </a:extLst>
            </p:cNvPr>
            <p:cNvSpPr>
              <a:spLocks noChangeArrowheads="1"/>
            </p:cNvSpPr>
            <p:nvPr/>
          </p:nvSpPr>
          <p:spPr bwMode="auto">
            <a:xfrm>
              <a:off x="6134445" y="3769261"/>
              <a:ext cx="1115051" cy="1418945"/>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800" b="1" dirty="0" err="1">
                  <a:solidFill>
                    <a:prstClr val="black"/>
                  </a:solidFill>
                  <a:latin typeface="Calibri Light" panose="020F0302020204030204"/>
                  <a:ea typeface="Gulim" pitchFamily="34" charset="-127"/>
                </a:rPr>
                <a:t>Altri</a:t>
              </a:r>
              <a:r>
                <a:rPr lang="en-US" altLang="ko-KR" sz="800" b="1" dirty="0">
                  <a:solidFill>
                    <a:prstClr val="black"/>
                  </a:solidFill>
                  <a:latin typeface="Calibri Light" panose="020F0302020204030204"/>
                  <a:ea typeface="Gulim" pitchFamily="34" charset="-127"/>
                </a:rPr>
                <a:t> </a:t>
              </a:r>
              <a:r>
                <a:rPr lang="en-US" altLang="ko-KR" sz="800" b="1" dirty="0" err="1">
                  <a:solidFill>
                    <a:prstClr val="black"/>
                  </a:solidFill>
                  <a:latin typeface="Calibri Light" panose="020F0302020204030204"/>
                  <a:ea typeface="Gulim" pitchFamily="34" charset="-127"/>
                </a:rPr>
                <a:t>Ruoli</a:t>
              </a:r>
              <a:endParaRPr lang="en-US" altLang="ko-KR" sz="800" b="1" dirty="0">
                <a:solidFill>
                  <a:prstClr val="black"/>
                </a:solidFill>
                <a:latin typeface="Calibri Light" panose="020F0302020204030204"/>
                <a:ea typeface="Gulim" pitchFamily="34" charset="-127"/>
              </a:endParaRPr>
            </a:p>
            <a:p>
              <a:pPr defTabSz="826856">
                <a:buSzPct val="120000"/>
              </a:pPr>
              <a:endParaRPr lang="en-US" altLang="ko-KR" sz="800" b="1" dirty="0">
                <a:solidFill>
                  <a:prstClr val="black"/>
                </a:solidFill>
                <a:latin typeface="Calibri Light" panose="020F0302020204030204"/>
                <a:ea typeface="Gulim" pitchFamily="34" charset="-127"/>
              </a:endParaRPr>
            </a:p>
            <a:p>
              <a:pPr marL="90488" lvl="1" indent="-88900" defTabSz="826856">
                <a:buSzPct val="120000"/>
                <a:buFont typeface="Calibri" pitchFamily="34" charset="0"/>
                <a:buChar char="›"/>
              </a:pPr>
              <a:r>
                <a:rPr lang="it-IT" altLang="ko-KR" sz="600" dirty="0">
                  <a:solidFill>
                    <a:prstClr val="black"/>
                  </a:solidFill>
                  <a:latin typeface="Calibri Light" panose="020F0302020204030204"/>
                  <a:ea typeface="Gulim" pitchFamily="34" charset="-127"/>
                </a:rPr>
                <a:t>Rappresentanti</a:t>
              </a:r>
            </a:p>
            <a:p>
              <a:pPr marL="90488" lvl="1" indent="-88900" defTabSz="826856">
                <a:buSzPct val="120000"/>
                <a:buFont typeface="Calibri" pitchFamily="34" charset="0"/>
                <a:buChar char="›"/>
              </a:pPr>
              <a:r>
                <a:rPr lang="it-IT" altLang="ko-KR" sz="600" dirty="0">
                  <a:solidFill>
                    <a:prstClr val="black"/>
                  </a:solidFill>
                  <a:latin typeface="Calibri Light" panose="020F0302020204030204"/>
                  <a:ea typeface="Gulim" pitchFamily="34" charset="-127"/>
                </a:rPr>
                <a:t>Contitolari</a:t>
              </a:r>
            </a:p>
            <a:p>
              <a:pPr marL="90488" lvl="1" indent="-88900" defTabSz="826856">
                <a:buSzPct val="120000"/>
                <a:buFont typeface="Calibri" pitchFamily="34" charset="0"/>
                <a:buChar char="›"/>
              </a:pPr>
              <a:r>
                <a:rPr lang="it-IT" altLang="ko-KR" sz="600" dirty="0">
                  <a:solidFill>
                    <a:prstClr val="black"/>
                  </a:solidFill>
                  <a:latin typeface="Calibri Light" panose="020F0302020204030204"/>
                  <a:ea typeface="Gulim" pitchFamily="34" charset="-127"/>
                </a:rPr>
                <a:t>Persone autorizzate</a:t>
              </a:r>
              <a:endParaRPr lang="en-US" altLang="ko-KR" sz="600" dirty="0">
                <a:solidFill>
                  <a:prstClr val="black"/>
                </a:solidFill>
                <a:latin typeface="Calibri Light" panose="020F0302020204030204"/>
                <a:ea typeface="Gulim" pitchFamily="34" charset="-127"/>
              </a:endParaRPr>
            </a:p>
          </p:txBody>
        </p:sp>
        <p:sp>
          <p:nvSpPr>
            <p:cNvPr id="69" name="Rectangle 19">
              <a:extLst>
                <a:ext uri="{FF2B5EF4-FFF2-40B4-BE49-F238E27FC236}">
                  <a16:creationId xmlns:a16="http://schemas.microsoft.com/office/drawing/2014/main" id="{62C33AD6-354C-463E-9403-77450E4A5417}"/>
                </a:ext>
              </a:extLst>
            </p:cNvPr>
            <p:cNvSpPr>
              <a:spLocks noChangeArrowheads="1"/>
            </p:cNvSpPr>
            <p:nvPr/>
          </p:nvSpPr>
          <p:spPr bwMode="auto">
            <a:xfrm>
              <a:off x="1473050" y="5613630"/>
              <a:ext cx="6182355" cy="339313"/>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1100" b="1" dirty="0" err="1">
                  <a:solidFill>
                    <a:prstClr val="white"/>
                  </a:solidFill>
                  <a:latin typeface="Calibri Light" panose="020F0302020204030204"/>
                  <a:ea typeface="Gulim" pitchFamily="34" charset="-127"/>
                </a:rPr>
                <a:t>Processi</a:t>
              </a:r>
              <a:endParaRPr lang="en-US" altLang="ko-KR" sz="1662" b="1" dirty="0">
                <a:solidFill>
                  <a:prstClr val="white"/>
                </a:solidFill>
                <a:latin typeface="Calibri Light" panose="020F0302020204030204"/>
                <a:ea typeface="Gulim" pitchFamily="34" charset="-127"/>
              </a:endParaRPr>
            </a:p>
          </p:txBody>
        </p:sp>
      </p:grpSp>
    </p:spTree>
    <p:extLst>
      <p:ext uri="{BB962C8B-B14F-4D97-AF65-F5344CB8AC3E}">
        <p14:creationId xmlns:p14="http://schemas.microsoft.com/office/powerpoint/2010/main" val="5355534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a:xfrm>
            <a:off x="141313" y="292506"/>
            <a:ext cx="7863434" cy="984376"/>
          </a:xfrm>
        </p:spPr>
        <p:txBody>
          <a:bodyPr/>
          <a:lstStyle/>
          <a:p>
            <a:r>
              <a:rPr lang="it-IT"/>
              <a:t>Il Titolare del Trattamento </a:t>
            </a:r>
            <a:r>
              <a:rPr lang="it-IT" dirty="0"/>
              <a:t>(</a:t>
            </a:r>
            <a:r>
              <a:rPr lang="it-IT" i="1" dirty="0"/>
              <a:t>data</a:t>
            </a:r>
            <a:r>
              <a:rPr lang="it-IT" dirty="0"/>
              <a:t> </a:t>
            </a:r>
            <a:r>
              <a:rPr lang="it-IT" i="1" dirty="0"/>
              <a:t>controller</a:t>
            </a:r>
            <a:r>
              <a:rPr lang="it-IT" dirty="0"/>
              <a:t>  / </a:t>
            </a:r>
            <a:r>
              <a:rPr lang="it-IT" i="1" dirty="0" err="1"/>
              <a:t>responsable</a:t>
            </a:r>
            <a:r>
              <a:rPr lang="it-IT" i="1" dirty="0"/>
              <a:t> </a:t>
            </a:r>
            <a:r>
              <a:rPr lang="it-IT" i="1" dirty="0" err="1"/>
              <a:t>du</a:t>
            </a:r>
            <a:r>
              <a:rPr lang="it-IT" i="1" dirty="0"/>
              <a:t> </a:t>
            </a:r>
            <a:r>
              <a:rPr lang="it-IT" i="1" dirty="0" err="1"/>
              <a:t>traitement</a:t>
            </a:r>
            <a:r>
              <a:rPr lang="it-IT" dirty="0"/>
              <a:t>)</a:t>
            </a:r>
          </a:p>
        </p:txBody>
      </p:sp>
      <p:sp>
        <p:nvSpPr>
          <p:cNvPr id="5" name="Segnaposto contenuto 8">
            <a:extLst>
              <a:ext uri="{FF2B5EF4-FFF2-40B4-BE49-F238E27FC236}">
                <a16:creationId xmlns:a16="http://schemas.microsoft.com/office/drawing/2014/main" id="{79ACB25A-B695-425F-849B-224E68F0DFD9}"/>
              </a:ext>
            </a:extLst>
          </p:cNvPr>
          <p:cNvSpPr>
            <a:spLocks noGrp="1"/>
          </p:cNvSpPr>
          <p:nvPr>
            <p:ph sz="half" idx="4294967295"/>
          </p:nvPr>
        </p:nvSpPr>
        <p:spPr>
          <a:xfrm>
            <a:off x="493736" y="1784897"/>
            <a:ext cx="3886200" cy="2378087"/>
          </a:xfrm>
          <a:prstGeom prst="rect">
            <a:avLst/>
          </a:prstGeom>
        </p:spPr>
        <p:txBody>
          <a:bodyPr wrap="square">
            <a:spAutoFit/>
          </a:bodyPr>
          <a:lstStyle/>
          <a:p>
            <a:r>
              <a:rPr lang="it-IT" sz="2400" dirty="0">
                <a:solidFill>
                  <a:srgbClr val="13294B"/>
                </a:solidFill>
              </a:rPr>
              <a:t>la persona fisica</a:t>
            </a:r>
          </a:p>
          <a:p>
            <a:r>
              <a:rPr lang="it-IT" sz="2400" dirty="0">
                <a:solidFill>
                  <a:srgbClr val="13294B"/>
                </a:solidFill>
              </a:rPr>
              <a:t>o giuridica,</a:t>
            </a:r>
          </a:p>
          <a:p>
            <a:r>
              <a:rPr lang="it-IT" sz="2400" dirty="0">
                <a:solidFill>
                  <a:srgbClr val="13294B"/>
                </a:solidFill>
              </a:rPr>
              <a:t>l’autorità pubblica,</a:t>
            </a:r>
          </a:p>
          <a:p>
            <a:r>
              <a:rPr lang="it-IT" sz="2400" dirty="0">
                <a:solidFill>
                  <a:srgbClr val="13294B"/>
                </a:solidFill>
              </a:rPr>
              <a:t>il servizio</a:t>
            </a:r>
          </a:p>
          <a:p>
            <a:r>
              <a:rPr lang="it-IT" sz="2400" dirty="0">
                <a:solidFill>
                  <a:srgbClr val="13294B"/>
                </a:solidFill>
              </a:rPr>
              <a:t>o altro organismo</a:t>
            </a:r>
            <a:r>
              <a:rPr lang="it-IT" dirty="0">
                <a:solidFill>
                  <a:srgbClr val="13294B"/>
                </a:solidFill>
              </a:rPr>
              <a:t> </a:t>
            </a:r>
          </a:p>
        </p:txBody>
      </p:sp>
      <p:sp>
        <p:nvSpPr>
          <p:cNvPr id="6" name="Segnaposto contenuto 9">
            <a:extLst>
              <a:ext uri="{FF2B5EF4-FFF2-40B4-BE49-F238E27FC236}">
                <a16:creationId xmlns:a16="http://schemas.microsoft.com/office/drawing/2014/main" id="{6EB494A4-26A7-45D1-962B-489A5286AD93}"/>
              </a:ext>
            </a:extLst>
          </p:cNvPr>
          <p:cNvSpPr>
            <a:spLocks noGrp="1"/>
          </p:cNvSpPr>
          <p:nvPr>
            <p:ph sz="half" idx="4294967295"/>
          </p:nvPr>
        </p:nvSpPr>
        <p:spPr>
          <a:xfrm>
            <a:off x="4494242" y="1864856"/>
            <a:ext cx="4283998" cy="2160591"/>
          </a:xfrm>
          <a:prstGeom prst="rect">
            <a:avLst/>
          </a:prstGeom>
        </p:spPr>
        <p:txBody>
          <a:bodyPr wrap="square">
            <a:spAutoFit/>
          </a:bodyPr>
          <a:lstStyle/>
          <a:p>
            <a:pPr marL="0" indent="0" algn="ctr">
              <a:buNone/>
            </a:pPr>
            <a:r>
              <a:rPr lang="it-IT" sz="2400" b="1" dirty="0">
                <a:solidFill>
                  <a:srgbClr val="13294B"/>
                </a:solidFill>
              </a:rPr>
              <a:t>che,</a:t>
            </a:r>
          </a:p>
          <a:p>
            <a:pPr marL="0" indent="0" algn="ctr">
              <a:buNone/>
            </a:pPr>
            <a:r>
              <a:rPr lang="it-IT" sz="2400" i="1" dirty="0">
                <a:solidFill>
                  <a:srgbClr val="13294B"/>
                </a:solidFill>
              </a:rPr>
              <a:t>singolarmente</a:t>
            </a:r>
            <a:br>
              <a:rPr lang="it-IT" sz="2400" i="1" dirty="0">
                <a:solidFill>
                  <a:srgbClr val="13294B"/>
                </a:solidFill>
              </a:rPr>
            </a:br>
            <a:r>
              <a:rPr lang="it-IT" sz="2400" dirty="0">
                <a:solidFill>
                  <a:srgbClr val="13294B"/>
                </a:solidFill>
              </a:rPr>
              <a:t>o </a:t>
            </a:r>
            <a:r>
              <a:rPr lang="it-IT" sz="2400" dirty="0">
                <a:solidFill>
                  <a:srgbClr val="3EB1C8"/>
                </a:solidFill>
                <a:uFill>
                  <a:solidFill>
                    <a:srgbClr val="C00000"/>
                  </a:solidFill>
                </a:uFill>
              </a:rPr>
              <a:t>insieme ad altri</a:t>
            </a:r>
            <a:r>
              <a:rPr lang="it-IT" sz="2400" dirty="0">
                <a:solidFill>
                  <a:srgbClr val="13294B"/>
                </a:solidFill>
              </a:rPr>
              <a:t>,</a:t>
            </a:r>
          </a:p>
          <a:p>
            <a:r>
              <a:rPr lang="it-IT" sz="2400" b="1" dirty="0">
                <a:solidFill>
                  <a:srgbClr val="13294B"/>
                </a:solidFill>
              </a:rPr>
              <a:t>determina le </a:t>
            </a:r>
            <a:r>
              <a:rPr lang="it-IT" sz="2400" b="1" dirty="0">
                <a:solidFill>
                  <a:srgbClr val="C00000"/>
                </a:solidFill>
              </a:rPr>
              <a:t>finalità</a:t>
            </a:r>
            <a:r>
              <a:rPr lang="it-IT" sz="2400" b="1" dirty="0">
                <a:solidFill>
                  <a:srgbClr val="13294B"/>
                </a:solidFill>
              </a:rPr>
              <a:t> </a:t>
            </a:r>
          </a:p>
          <a:p>
            <a:r>
              <a:rPr lang="it-IT" sz="2400" b="1" dirty="0">
                <a:solidFill>
                  <a:srgbClr val="13294B"/>
                </a:solidFill>
              </a:rPr>
              <a:t>e i </a:t>
            </a:r>
            <a:r>
              <a:rPr lang="it-IT" sz="2400" b="1" dirty="0">
                <a:solidFill>
                  <a:srgbClr val="C00000"/>
                </a:solidFill>
              </a:rPr>
              <a:t>mezzi</a:t>
            </a:r>
            <a:r>
              <a:rPr lang="it-IT" sz="2400" b="1" dirty="0">
                <a:solidFill>
                  <a:srgbClr val="13294B"/>
                </a:solidFill>
              </a:rPr>
              <a:t> </a:t>
            </a:r>
            <a:r>
              <a:rPr lang="it-IT" sz="2400" dirty="0">
                <a:solidFill>
                  <a:srgbClr val="13294B"/>
                </a:solidFill>
              </a:rPr>
              <a:t>del trattamento</a:t>
            </a:r>
          </a:p>
        </p:txBody>
      </p:sp>
      <p:sp>
        <p:nvSpPr>
          <p:cNvPr id="7" name="CasellaDiTesto 6">
            <a:extLst>
              <a:ext uri="{FF2B5EF4-FFF2-40B4-BE49-F238E27FC236}">
                <a16:creationId xmlns:a16="http://schemas.microsoft.com/office/drawing/2014/main" id="{9A3E4F13-63C7-4BEC-92E7-9E3E623E627A}"/>
              </a:ext>
            </a:extLst>
          </p:cNvPr>
          <p:cNvSpPr txBox="1"/>
          <p:nvPr/>
        </p:nvSpPr>
        <p:spPr>
          <a:xfrm>
            <a:off x="738671" y="4581278"/>
            <a:ext cx="7511142" cy="1323439"/>
          </a:xfrm>
          <a:prstGeom prst="rect">
            <a:avLst/>
          </a:prstGeom>
          <a:noFill/>
        </p:spPr>
        <p:txBody>
          <a:bodyPr wrap="square" rtlCol="0">
            <a:spAutoFit/>
          </a:bodyPr>
          <a:lstStyle/>
          <a:p>
            <a:pPr algn="just"/>
            <a:r>
              <a:rPr lang="it-IT" sz="2000" dirty="0">
                <a:solidFill>
                  <a:srgbClr val="13294B"/>
                </a:solidFill>
                <a:highlight>
                  <a:srgbClr val="EAEAEA"/>
                </a:highlight>
                <a:latin typeface="Arial Nova Light" panose="020B0304020202020204" pitchFamily="34" charset="0"/>
              </a:rPr>
              <a:t>Al titolare del trattamento è imposta </a:t>
            </a:r>
            <a:r>
              <a:rPr lang="it-IT" sz="2000" b="1" dirty="0">
                <a:solidFill>
                  <a:srgbClr val="13294B"/>
                </a:solidFill>
                <a:highlight>
                  <a:srgbClr val="EAEAEA"/>
                </a:highlight>
                <a:latin typeface="Arial Nova Light" panose="020B0304020202020204" pitchFamily="34" charset="0"/>
              </a:rPr>
              <a:t>una responsabilità generale (accountability) per qualsiasi trattamento di dati personali </a:t>
            </a:r>
            <a:r>
              <a:rPr lang="it-IT" sz="2000" dirty="0">
                <a:solidFill>
                  <a:srgbClr val="13294B"/>
                </a:solidFill>
                <a:highlight>
                  <a:srgbClr val="EAEAEA"/>
                </a:highlight>
                <a:latin typeface="Arial Nova Light" panose="020B0304020202020204" pitchFamily="34" charset="0"/>
              </a:rPr>
              <a:t>che abbia effettuato </a:t>
            </a:r>
            <a:r>
              <a:rPr lang="it-IT" sz="2000" u="sng" dirty="0">
                <a:solidFill>
                  <a:srgbClr val="13294B"/>
                </a:solidFill>
                <a:highlight>
                  <a:srgbClr val="EAEAEA"/>
                </a:highlight>
                <a:latin typeface="Arial Nova Light" panose="020B0304020202020204" pitchFamily="34" charset="0"/>
              </a:rPr>
              <a:t>direttamente</a:t>
            </a:r>
            <a:r>
              <a:rPr lang="it-IT" sz="2000" dirty="0">
                <a:solidFill>
                  <a:srgbClr val="13294B"/>
                </a:solidFill>
                <a:highlight>
                  <a:srgbClr val="EAEAEA"/>
                </a:highlight>
                <a:latin typeface="Arial Nova Light" panose="020B0304020202020204" pitchFamily="34" charset="0"/>
              </a:rPr>
              <a:t> o che altri abbiano effettuato </a:t>
            </a:r>
            <a:r>
              <a:rPr lang="it-IT" sz="2000" u="sng" dirty="0">
                <a:solidFill>
                  <a:srgbClr val="13294B"/>
                </a:solidFill>
                <a:highlight>
                  <a:srgbClr val="EAEAEA"/>
                </a:highlight>
                <a:latin typeface="Arial Nova Light" panose="020B0304020202020204" pitchFamily="34" charset="0"/>
              </a:rPr>
              <a:t>per suo conto</a:t>
            </a:r>
            <a:r>
              <a:rPr lang="it-IT" sz="2000" dirty="0">
                <a:solidFill>
                  <a:srgbClr val="13294B"/>
                </a:solidFill>
                <a:highlight>
                  <a:srgbClr val="EAEAEA"/>
                </a:highlight>
                <a:latin typeface="Arial Nova Light" panose="020B0304020202020204" pitchFamily="34" charset="0"/>
              </a:rPr>
              <a:t>.</a:t>
            </a:r>
          </a:p>
        </p:txBody>
      </p:sp>
      <p:sp>
        <p:nvSpPr>
          <p:cNvPr id="8" name="Rettangolo 7">
            <a:extLst>
              <a:ext uri="{FF2B5EF4-FFF2-40B4-BE49-F238E27FC236}">
                <a16:creationId xmlns:a16="http://schemas.microsoft.com/office/drawing/2014/main" id="{F1F6585B-A349-4E01-B471-758AB06D6B1A}"/>
              </a:ext>
            </a:extLst>
          </p:cNvPr>
          <p:cNvSpPr/>
          <p:nvPr/>
        </p:nvSpPr>
        <p:spPr>
          <a:xfrm>
            <a:off x="3010570" y="6165069"/>
            <a:ext cx="5369868" cy="341632"/>
          </a:xfrm>
          <a:prstGeom prst="rect">
            <a:avLst/>
          </a:prstGeom>
        </p:spPr>
        <p:txBody>
          <a:bodyPr wrap="none">
            <a:spAutoFit/>
          </a:bodyPr>
          <a:lstStyle/>
          <a:p>
            <a:pPr lvl="0" algn="r" defTabSz="914400">
              <a:lnSpc>
                <a:spcPct val="90000"/>
              </a:lnSpc>
              <a:spcBef>
                <a:spcPts val="1000"/>
              </a:spcBef>
              <a:tabLst>
                <a:tab pos="360000" algn="l"/>
                <a:tab pos="540000" algn="l"/>
              </a:tabLst>
            </a:pPr>
            <a:r>
              <a:rPr lang="it-IT" i="1" dirty="0">
                <a:solidFill>
                  <a:srgbClr val="13294B"/>
                </a:solidFill>
                <a:latin typeface="Arial Nova Light" panose="020B0304020202020204" pitchFamily="34" charset="0"/>
                <a:cs typeface="Arial Nova Light" panose="020B0304020202020204" pitchFamily="34" charset="0"/>
              </a:rPr>
              <a:t>Responsabilità del titolare del trattamento - Art. 24 </a:t>
            </a:r>
          </a:p>
        </p:txBody>
      </p:sp>
    </p:spTree>
    <p:extLst>
      <p:ext uri="{BB962C8B-B14F-4D97-AF65-F5344CB8AC3E}">
        <p14:creationId xmlns:p14="http://schemas.microsoft.com/office/powerpoint/2010/main" val="18237813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LA “</a:t>
            </a:r>
            <a:r>
              <a:rPr lang="it-IT" dirty="0">
                <a:solidFill>
                  <a:srgbClr val="C00000"/>
                </a:solidFill>
              </a:rPr>
              <a:t>SCUOLA</a:t>
            </a:r>
            <a:r>
              <a:rPr lang="it-IT" dirty="0"/>
              <a:t>” COME TITOLARE DEL TRATTAMENTO</a:t>
            </a:r>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4413516"/>
          </a:xfrm>
          <a:prstGeom prst="rect">
            <a:avLst/>
          </a:prstGeom>
        </p:spPr>
        <p:txBody>
          <a:bodyPr>
            <a:spAutoFit/>
          </a:bodyPr>
          <a:lstStyle/>
          <a:p>
            <a:r>
              <a:rPr lang="it-IT" sz="2400" dirty="0">
                <a:solidFill>
                  <a:srgbClr val="13294B"/>
                </a:solidFill>
              </a:rPr>
              <a:t>È titolare del trattamento “</a:t>
            </a:r>
            <a:r>
              <a:rPr lang="it-IT" sz="2400" i="1" dirty="0">
                <a:solidFill>
                  <a:srgbClr val="13294B"/>
                </a:solidFill>
              </a:rPr>
              <a:t>la persona fisica o giuridica, l’autorità pubblica, il servizio o altro organismo che, singolarmente o insieme ad altri, determina le finalità e i mezzi del trattamento di dati personali</a:t>
            </a:r>
            <a:r>
              <a:rPr lang="it-IT" sz="2400" dirty="0">
                <a:solidFill>
                  <a:srgbClr val="13294B"/>
                </a:solidFill>
              </a:rPr>
              <a:t>” (Art. 4, n. 7).</a:t>
            </a:r>
          </a:p>
          <a:p>
            <a:r>
              <a:rPr lang="it-IT" sz="2000" dirty="0">
                <a:solidFill>
                  <a:srgbClr val="3EB1C8"/>
                </a:solidFill>
              </a:rPr>
              <a:t>Quando la finalità e i mezzi del trattamento sono determinati dalla legge </a:t>
            </a:r>
            <a:r>
              <a:rPr lang="it-IT" sz="2000" dirty="0">
                <a:solidFill>
                  <a:srgbClr val="13294B"/>
                </a:solidFill>
              </a:rPr>
              <a:t>(come nel caso dei trattamenti in ambito pubblico) è la legge stessa che può stabilire chi riveste la qualità di titolare del trattamento o stabilire i criteri specifici per la designazione di esso.</a:t>
            </a:r>
          </a:p>
          <a:p>
            <a:r>
              <a:rPr lang="it-IT" sz="2400" dirty="0">
                <a:solidFill>
                  <a:srgbClr val="C00000"/>
                </a:solidFill>
              </a:rPr>
              <a:t>Titolare del trattamento è l’organizzazione</a:t>
            </a:r>
            <a:r>
              <a:rPr lang="it-IT" sz="2400" dirty="0">
                <a:solidFill>
                  <a:srgbClr val="13294B"/>
                </a:solidFill>
              </a:rPr>
              <a:t>, non il legale rappresentante di essa: </a:t>
            </a:r>
            <a:r>
              <a:rPr lang="it-IT" sz="2400" i="1" dirty="0">
                <a:solidFill>
                  <a:srgbClr val="13294B"/>
                </a:solidFill>
              </a:rPr>
              <a:t>il dirigente scolastico non è titolare del trattamento</a:t>
            </a:r>
            <a:r>
              <a:rPr lang="it-IT" sz="2400" dirty="0">
                <a:solidFill>
                  <a:srgbClr val="13294B"/>
                </a:solidFill>
              </a:rPr>
              <a:t>, bensì lo è l’istituto scolastico che costui rappresenta.</a:t>
            </a:r>
          </a:p>
        </p:txBody>
      </p:sp>
    </p:spTree>
    <p:extLst>
      <p:ext uri="{BB962C8B-B14F-4D97-AF65-F5344CB8AC3E}">
        <p14:creationId xmlns:p14="http://schemas.microsoft.com/office/powerpoint/2010/main" val="667380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LA “</a:t>
            </a:r>
            <a:r>
              <a:rPr lang="it-IT" dirty="0">
                <a:solidFill>
                  <a:srgbClr val="C00000"/>
                </a:solidFill>
              </a:rPr>
              <a:t>SCUOLA</a:t>
            </a:r>
            <a:r>
              <a:rPr lang="it-IT" dirty="0"/>
              <a:t>” PUBBLICA</a:t>
            </a:r>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3539430"/>
          </a:xfrm>
          <a:prstGeom prst="rect">
            <a:avLst/>
          </a:prstGeom>
        </p:spPr>
        <p:txBody>
          <a:bodyPr>
            <a:spAutoFit/>
          </a:bodyPr>
          <a:lstStyle/>
          <a:p>
            <a:r>
              <a:rPr lang="it-IT" sz="2800" dirty="0"/>
              <a:t>Le </a:t>
            </a:r>
            <a:r>
              <a:rPr lang="it-IT" sz="2800" dirty="0">
                <a:solidFill>
                  <a:srgbClr val="3EB1C8"/>
                </a:solidFill>
              </a:rPr>
              <a:t>scuole statali</a:t>
            </a:r>
            <a:r>
              <a:rPr lang="it-IT" sz="2800" dirty="0"/>
              <a:t>, evidentemente, appartengono alla Pubblica Amministrazione e per tale ragione ad esse si applicheranno </a:t>
            </a:r>
            <a:r>
              <a:rPr lang="it-IT" sz="2800" i="1" dirty="0"/>
              <a:t>de plano</a:t>
            </a:r>
            <a:r>
              <a:rPr lang="it-IT" sz="2800" dirty="0"/>
              <a:t> tutte le norme particolari del RGPD stabilite per le “</a:t>
            </a:r>
            <a:r>
              <a:rPr lang="it-IT" sz="2800" i="1" dirty="0"/>
              <a:t>autorità pubbliche</a:t>
            </a:r>
            <a:r>
              <a:rPr lang="it-IT" sz="2800" dirty="0"/>
              <a:t>” ovvero per gli “</a:t>
            </a:r>
            <a:r>
              <a:rPr lang="it-IT" sz="2800" i="1" dirty="0"/>
              <a:t>organismi pubblici</a:t>
            </a:r>
            <a:r>
              <a:rPr lang="it-IT" sz="2800" dirty="0"/>
              <a:t>”, utilizzando la terminologia impiegata dal Regolamento; per esempio: articoli 6, 10, 27, 37, 41, 45, 46, 49, 79, 83, 86…</a:t>
            </a:r>
            <a:endParaRPr lang="it-IT" sz="2000" dirty="0">
              <a:solidFill>
                <a:srgbClr val="13294B"/>
              </a:solidFill>
            </a:endParaRPr>
          </a:p>
        </p:txBody>
      </p:sp>
    </p:spTree>
    <p:extLst>
      <p:ext uri="{BB962C8B-B14F-4D97-AF65-F5344CB8AC3E}">
        <p14:creationId xmlns:p14="http://schemas.microsoft.com/office/powerpoint/2010/main" val="3876482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a:t>LA “</a:t>
            </a:r>
            <a:r>
              <a:rPr lang="it-IT">
                <a:solidFill>
                  <a:srgbClr val="C00000"/>
                </a:solidFill>
              </a:rPr>
              <a:t>SCUOLA</a:t>
            </a:r>
            <a:r>
              <a:rPr lang="it-IT"/>
              <a:t>” PARITARIA</a:t>
            </a:r>
            <a:endParaRPr lang="it-IT" dirty="0"/>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3108543"/>
          </a:xfrm>
          <a:prstGeom prst="rect">
            <a:avLst/>
          </a:prstGeom>
        </p:spPr>
        <p:txBody>
          <a:bodyPr>
            <a:spAutoFit/>
          </a:bodyPr>
          <a:lstStyle/>
          <a:p>
            <a:pPr>
              <a:spcAft>
                <a:spcPts val="600"/>
              </a:spcAft>
            </a:pPr>
            <a:r>
              <a:rPr lang="it-IT" sz="2800" dirty="0"/>
              <a:t>Per quanto riguarda le </a:t>
            </a:r>
            <a:r>
              <a:rPr lang="it-IT" sz="2800" dirty="0">
                <a:solidFill>
                  <a:srgbClr val="3EB1C8"/>
                </a:solidFill>
              </a:rPr>
              <a:t>scuole paritarie </a:t>
            </a:r>
            <a:r>
              <a:rPr lang="it-IT" sz="2800" dirty="0"/>
              <a:t>(Legge n. 62/2000), poi, essendo inserite nel sistema nazionale di istruzione </a:t>
            </a:r>
            <a:r>
              <a:rPr lang="it-IT" sz="2800" dirty="0">
                <a:solidFill>
                  <a:srgbClr val="3EB1C8"/>
                </a:solidFill>
              </a:rPr>
              <a:t>esse svolgono un servizio pubblico del tutto sovrapponibile a quello delle scuole statali</a:t>
            </a:r>
            <a:r>
              <a:rPr lang="it-IT" sz="2800" dirty="0"/>
              <a:t> e </a:t>
            </a:r>
            <a:r>
              <a:rPr lang="it-IT" sz="2800" i="1" dirty="0"/>
              <a:t>la loro attività può essere pacificamente definita “di interesse pubblico”</a:t>
            </a:r>
            <a:r>
              <a:rPr lang="it-IT" sz="2800" dirty="0"/>
              <a:t>, in tema di protezione dei dati personali.</a:t>
            </a:r>
          </a:p>
        </p:txBody>
      </p:sp>
    </p:spTree>
    <p:extLst>
      <p:ext uri="{BB962C8B-B14F-4D97-AF65-F5344CB8AC3E}">
        <p14:creationId xmlns:p14="http://schemas.microsoft.com/office/powerpoint/2010/main" val="3371508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 TRATTAMENTI IN AMBITO </a:t>
            </a:r>
            <a:r>
              <a:rPr lang="it-IT" dirty="0">
                <a:solidFill>
                  <a:srgbClr val="C00000"/>
                </a:solidFill>
              </a:rPr>
              <a:t>SCOLASTICO</a:t>
            </a:r>
            <a:endParaRPr lang="it-IT" dirty="0"/>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4268861"/>
          </a:xfrm>
          <a:prstGeom prst="rect">
            <a:avLst/>
          </a:prstGeom>
        </p:spPr>
        <p:txBody>
          <a:bodyPr>
            <a:spAutoFit/>
          </a:bodyPr>
          <a:lstStyle/>
          <a:p>
            <a:pPr marL="0" indent="0">
              <a:spcAft>
                <a:spcPts val="600"/>
              </a:spcAft>
              <a:buNone/>
            </a:pPr>
            <a:r>
              <a:rPr lang="it-IT" sz="2400" dirty="0"/>
              <a:t>Per individuare con precisione la disciplina giuridica di un trattamento di dati personali alla stregua del RGPD, occorre analizzare e descrivere almeno i seguenti elementi, ricavati dall’articolo 6:</a:t>
            </a:r>
          </a:p>
          <a:p>
            <a:pPr lvl="0"/>
            <a:r>
              <a:rPr lang="it-IT" sz="2400" dirty="0"/>
              <a:t>finalità e mezzi del trattamento;</a:t>
            </a:r>
          </a:p>
          <a:p>
            <a:pPr lvl="0"/>
            <a:r>
              <a:rPr lang="it-IT" sz="2400" dirty="0"/>
              <a:t>condizioni della liceità del trattamento (consenso dell’interessato, obbligo di legge, interesse legittimo…);</a:t>
            </a:r>
          </a:p>
          <a:p>
            <a:pPr lvl="0"/>
            <a:r>
              <a:rPr lang="it-IT" sz="2400" dirty="0"/>
              <a:t>la base giuridica del trattamento </a:t>
            </a:r>
            <a:r>
              <a:rPr lang="it-IT" sz="2000" dirty="0"/>
              <a:t>(quando la finalità del trattamento è necessaria per l’esecuzione di un compito svolto nel pubblico interesse o connesso all’esercizio di pubblici poteri di cui è investito il titolare del trattamento);</a:t>
            </a:r>
            <a:endParaRPr lang="it-IT" sz="2800" dirty="0"/>
          </a:p>
        </p:txBody>
      </p:sp>
    </p:spTree>
    <p:extLst>
      <p:ext uri="{BB962C8B-B14F-4D97-AF65-F5344CB8AC3E}">
        <p14:creationId xmlns:p14="http://schemas.microsoft.com/office/powerpoint/2010/main" val="22781909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 TRATTAMENTI IN AMBITO </a:t>
            </a:r>
            <a:r>
              <a:rPr lang="it-IT" dirty="0">
                <a:solidFill>
                  <a:srgbClr val="C00000"/>
                </a:solidFill>
              </a:rPr>
              <a:t>SCOLASTICO</a:t>
            </a:r>
            <a:r>
              <a:rPr lang="it-IT" b="0" dirty="0">
                <a:solidFill>
                  <a:srgbClr val="C00000"/>
                </a:solidFill>
              </a:rPr>
              <a:t> /2</a:t>
            </a:r>
            <a:endParaRPr lang="it-IT" b="0" dirty="0"/>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4302716"/>
          </a:xfrm>
          <a:prstGeom prst="rect">
            <a:avLst/>
          </a:prstGeom>
        </p:spPr>
        <p:txBody>
          <a:bodyPr>
            <a:spAutoFit/>
          </a:bodyPr>
          <a:lstStyle/>
          <a:p>
            <a:pPr lvl="0"/>
            <a:r>
              <a:rPr lang="it-IT" sz="2400" dirty="0"/>
              <a:t>le tipologie di dati oggetto del trattamento;</a:t>
            </a:r>
          </a:p>
          <a:p>
            <a:pPr lvl="0"/>
            <a:r>
              <a:rPr lang="it-IT" sz="2400" dirty="0"/>
              <a:t>gli interessati;</a:t>
            </a:r>
          </a:p>
          <a:p>
            <a:pPr lvl="0"/>
            <a:r>
              <a:rPr lang="it-IT" sz="2400" dirty="0"/>
              <a:t>i soggetti cui possono essere comunicati i dati personali e le finalità per cui sono comunicati;</a:t>
            </a:r>
          </a:p>
          <a:p>
            <a:pPr lvl="0"/>
            <a:r>
              <a:rPr lang="it-IT" sz="2400" dirty="0"/>
              <a:t>le limitazioni della finalità;</a:t>
            </a:r>
          </a:p>
          <a:p>
            <a:pPr lvl="0"/>
            <a:r>
              <a:rPr lang="it-IT" sz="2400" dirty="0"/>
              <a:t>i periodi di conservazione;</a:t>
            </a:r>
          </a:p>
          <a:p>
            <a:pPr lvl="0"/>
            <a:r>
              <a:rPr lang="it-IT" sz="2400" dirty="0"/>
              <a:t>le operazioni e procedure di trattamento.</a:t>
            </a:r>
          </a:p>
          <a:p>
            <a:pPr lvl="0"/>
            <a:endParaRPr lang="it-IT" sz="2400" dirty="0"/>
          </a:p>
          <a:p>
            <a:pPr marL="0" lvl="0" indent="0">
              <a:buNone/>
            </a:pPr>
            <a:r>
              <a:rPr lang="it-IT" sz="2400" i="1" u="sng" dirty="0"/>
              <a:t>In pratica</a:t>
            </a:r>
            <a:r>
              <a:rPr lang="it-IT" sz="2400" dirty="0"/>
              <a:t>, è buona norma rifarsi agli elementi descritti dall’art. 30 a proposito dei registri delle attività di trattamento. </a:t>
            </a:r>
            <a:endParaRPr lang="it-IT" sz="1800" dirty="0"/>
          </a:p>
        </p:txBody>
      </p:sp>
    </p:spTree>
    <p:extLst>
      <p:ext uri="{BB962C8B-B14F-4D97-AF65-F5344CB8AC3E}">
        <p14:creationId xmlns:p14="http://schemas.microsoft.com/office/powerpoint/2010/main" val="852170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 TRATTAMENTI IN AMBITO </a:t>
            </a:r>
            <a:r>
              <a:rPr lang="it-IT" dirty="0">
                <a:solidFill>
                  <a:srgbClr val="C00000"/>
                </a:solidFill>
              </a:rPr>
              <a:t>SCOLASTICO</a:t>
            </a:r>
            <a:r>
              <a:rPr lang="it-IT" b="0" dirty="0">
                <a:solidFill>
                  <a:srgbClr val="C00000"/>
                </a:solidFill>
              </a:rPr>
              <a:t> /3</a:t>
            </a:r>
            <a:endParaRPr lang="it-IT" b="0" dirty="0"/>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4819781"/>
          </a:xfrm>
          <a:prstGeom prst="rect">
            <a:avLst/>
          </a:prstGeom>
        </p:spPr>
        <p:txBody>
          <a:bodyPr>
            <a:spAutoFit/>
          </a:bodyPr>
          <a:lstStyle/>
          <a:p>
            <a:pPr marL="0" indent="0">
              <a:buNone/>
            </a:pPr>
            <a:r>
              <a:rPr lang="it-IT" sz="2400" dirty="0"/>
              <a:t>Con buona approssimazione, si può dire che un istituto scolastico effettui almeno i seguenti trattamenti, </a:t>
            </a:r>
            <a:r>
              <a:rPr lang="it-IT" sz="2400" i="1" dirty="0">
                <a:solidFill>
                  <a:srgbClr val="3EB1C8"/>
                </a:solidFill>
              </a:rPr>
              <a:t>inerenti alle proprie finalità istituzionali</a:t>
            </a:r>
            <a:r>
              <a:rPr lang="it-IT" sz="2400" dirty="0"/>
              <a:t>:</a:t>
            </a:r>
          </a:p>
          <a:p>
            <a:pPr lvl="0"/>
            <a:r>
              <a:rPr lang="it-IT" sz="2400" dirty="0"/>
              <a:t>trattamento dei dati personali del personale docente e non docente per finalità connesse agli adempimenti amministrativi e/o al servizio e/o al rapporto di lavoro; </a:t>
            </a:r>
          </a:p>
          <a:p>
            <a:pPr lvl="0"/>
            <a:r>
              <a:rPr lang="it-IT" sz="2400" dirty="0"/>
              <a:t>trattamento dei dati personali di studenti ed allievi per finalità connesse all’istruzione e all’obbligo scolastico;</a:t>
            </a:r>
          </a:p>
          <a:p>
            <a:pPr lvl="0"/>
            <a:r>
              <a:rPr lang="it-IT" sz="2400" dirty="0"/>
              <a:t>trattamento dei dati personali di studenti ed allievi, nonché delle rispettive famiglie, per finalità connesse agli adempimenti amministrativi;</a:t>
            </a:r>
          </a:p>
          <a:p>
            <a:pPr lvl="0"/>
            <a:r>
              <a:rPr lang="it-IT" sz="2400" dirty="0"/>
              <a:t>… …</a:t>
            </a:r>
          </a:p>
        </p:txBody>
      </p:sp>
    </p:spTree>
    <p:extLst>
      <p:ext uri="{BB962C8B-B14F-4D97-AF65-F5344CB8AC3E}">
        <p14:creationId xmlns:p14="http://schemas.microsoft.com/office/powerpoint/2010/main" val="341640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dirty="0"/>
              <a:t>Programma (M1)</a:t>
            </a:r>
          </a:p>
        </p:txBody>
      </p:sp>
      <p:sp>
        <p:nvSpPr>
          <p:cNvPr id="3" name="Text Placeholder 2"/>
          <p:cNvSpPr>
            <a:spLocks noGrp="1"/>
          </p:cNvSpPr>
          <p:nvPr>
            <p:ph type="body" sz="quarter" idx="12"/>
          </p:nvPr>
        </p:nvSpPr>
        <p:spPr>
          <a:xfrm>
            <a:off x="276225" y="1478071"/>
            <a:ext cx="8593139" cy="5148758"/>
          </a:xfrm>
        </p:spPr>
        <p:txBody>
          <a:bodyPr/>
          <a:lstStyle/>
          <a:p>
            <a:r>
              <a:rPr lang="it-IT" dirty="0">
                <a:solidFill>
                  <a:srgbClr val="13294B"/>
                </a:solidFill>
              </a:rPr>
              <a:t>L’articolazione del corso prevederà la presentazione dei seguenti argomenti:</a:t>
            </a:r>
          </a:p>
          <a:p>
            <a:pPr marL="285750" lvl="0" indent="-285750">
              <a:buFont typeface="Arial" charset="0"/>
              <a:buChar char="•"/>
            </a:pPr>
            <a:r>
              <a:rPr lang="it-IT" dirty="0">
                <a:solidFill>
                  <a:srgbClr val="13294B"/>
                </a:solidFill>
              </a:rPr>
              <a:t>Panorama normativo attuale: norme dell’Unione Europea e Codice della Privacy;</a:t>
            </a:r>
          </a:p>
          <a:p>
            <a:pPr marL="285750" lvl="0" indent="-285750">
              <a:buFont typeface="Arial" charset="0"/>
              <a:buChar char="•"/>
            </a:pPr>
            <a:r>
              <a:rPr lang="it-IT" dirty="0">
                <a:solidFill>
                  <a:srgbClr val="13294B"/>
                </a:solidFill>
              </a:rPr>
              <a:t>Significato di “dato personale”;</a:t>
            </a:r>
          </a:p>
          <a:p>
            <a:pPr marL="285750" lvl="0" indent="-285750">
              <a:buFont typeface="Arial" charset="0"/>
              <a:buChar char="•"/>
            </a:pPr>
            <a:r>
              <a:rPr lang="it-IT" dirty="0">
                <a:solidFill>
                  <a:srgbClr val="13294B"/>
                </a:solidFill>
              </a:rPr>
              <a:t>Significato di “trattamento dei dati personali”;</a:t>
            </a:r>
          </a:p>
          <a:p>
            <a:pPr marL="285750" lvl="0" indent="-285750">
              <a:buFont typeface="Arial" charset="0"/>
              <a:buChar char="•"/>
            </a:pPr>
            <a:r>
              <a:rPr lang="it-IT" dirty="0">
                <a:solidFill>
                  <a:srgbClr val="13294B"/>
                </a:solidFill>
              </a:rPr>
              <a:t>I soggetti del trattamento dei dati personali;</a:t>
            </a:r>
          </a:p>
          <a:p>
            <a:pPr marL="285750" lvl="0" indent="-285750">
              <a:buFont typeface="Arial" charset="0"/>
              <a:buChar char="•"/>
            </a:pPr>
            <a:r>
              <a:rPr lang="it-IT" dirty="0">
                <a:solidFill>
                  <a:srgbClr val="13294B"/>
                </a:solidFill>
              </a:rPr>
              <a:t>I diritti delle persone con riguardo al trattamento dei d.p.;</a:t>
            </a:r>
          </a:p>
          <a:p>
            <a:pPr marL="285750" lvl="0" indent="-285750">
              <a:buFont typeface="Arial" charset="0"/>
              <a:buChar char="•"/>
            </a:pPr>
            <a:r>
              <a:rPr lang="it-IT" dirty="0">
                <a:solidFill>
                  <a:srgbClr val="13294B"/>
                </a:solidFill>
              </a:rPr>
              <a:t>Le regole e gli adempimenti fondamentali;</a:t>
            </a:r>
          </a:p>
          <a:p>
            <a:pPr marL="285750" lvl="0" indent="-285750">
              <a:buFont typeface="Arial" charset="0"/>
              <a:buChar char="•"/>
            </a:pPr>
            <a:r>
              <a:rPr lang="it-IT" dirty="0">
                <a:solidFill>
                  <a:srgbClr val="13294B"/>
                </a:solidFill>
              </a:rPr>
              <a:t>I rischi e le responsabilità nel trattamento dei dati personali;</a:t>
            </a:r>
          </a:p>
          <a:p>
            <a:pPr marL="285750" lvl="0" indent="-285750">
              <a:buFont typeface="Arial" charset="0"/>
              <a:buChar char="•"/>
            </a:pPr>
            <a:r>
              <a:rPr lang="it-IT" dirty="0">
                <a:solidFill>
                  <a:srgbClr val="13294B"/>
                </a:solidFill>
              </a:rPr>
              <a:t>I profili sanzionatori;</a:t>
            </a:r>
          </a:p>
          <a:p>
            <a:pPr marL="285750" lvl="0" indent="-285750">
              <a:buFont typeface="Arial" charset="0"/>
              <a:buChar char="•"/>
            </a:pPr>
            <a:r>
              <a:rPr lang="it-IT" dirty="0">
                <a:solidFill>
                  <a:srgbClr val="13294B"/>
                </a:solidFill>
              </a:rPr>
              <a:t>Conclusioni.</a:t>
            </a:r>
          </a:p>
        </p:txBody>
      </p:sp>
    </p:spTree>
    <p:extLst>
      <p:ext uri="{BB962C8B-B14F-4D97-AF65-F5344CB8AC3E}">
        <p14:creationId xmlns:p14="http://schemas.microsoft.com/office/powerpoint/2010/main" val="3186104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Il Responsabile del Trattamento (data </a:t>
            </a:r>
            <a:r>
              <a:rPr lang="it-IT" i="1" dirty="0"/>
              <a:t>processor</a:t>
            </a:r>
            <a:r>
              <a:rPr lang="it-IT" dirty="0"/>
              <a:t>  / </a:t>
            </a:r>
            <a:r>
              <a:rPr lang="it-IT" i="1" dirty="0" err="1"/>
              <a:t>sous-traitant</a:t>
            </a:r>
            <a:r>
              <a:rPr lang="it-IT" dirty="0"/>
              <a:t>)</a:t>
            </a:r>
          </a:p>
        </p:txBody>
      </p:sp>
      <p:sp>
        <p:nvSpPr>
          <p:cNvPr id="5" name="Segnaposto contenuto 8">
            <a:extLst>
              <a:ext uri="{FF2B5EF4-FFF2-40B4-BE49-F238E27FC236}">
                <a16:creationId xmlns:a16="http://schemas.microsoft.com/office/drawing/2014/main" id="{79ACB25A-B695-425F-849B-224E68F0DFD9}"/>
              </a:ext>
            </a:extLst>
          </p:cNvPr>
          <p:cNvSpPr>
            <a:spLocks noGrp="1"/>
          </p:cNvSpPr>
          <p:nvPr>
            <p:ph idx="4294967295"/>
          </p:nvPr>
        </p:nvSpPr>
        <p:spPr>
          <a:xfrm>
            <a:off x="276225" y="1812741"/>
            <a:ext cx="4295775" cy="2267287"/>
          </a:xfrm>
          <a:prstGeom prst="rect">
            <a:avLst/>
          </a:prstGeom>
        </p:spPr>
        <p:txBody>
          <a:bodyPr wrap="square">
            <a:spAutoFit/>
          </a:bodyPr>
          <a:lstStyle/>
          <a:p>
            <a:r>
              <a:rPr lang="it-IT" sz="2400" dirty="0">
                <a:solidFill>
                  <a:srgbClr val="13294B"/>
                </a:solidFill>
              </a:rPr>
              <a:t>la persona fisica</a:t>
            </a:r>
          </a:p>
          <a:p>
            <a:r>
              <a:rPr lang="it-IT" sz="2400" dirty="0">
                <a:solidFill>
                  <a:srgbClr val="13294B"/>
                </a:solidFill>
              </a:rPr>
              <a:t>o giuridica,</a:t>
            </a:r>
          </a:p>
          <a:p>
            <a:r>
              <a:rPr lang="it-IT" sz="2400" dirty="0">
                <a:solidFill>
                  <a:srgbClr val="13294B"/>
                </a:solidFill>
              </a:rPr>
              <a:t>l’autorità pubblica,</a:t>
            </a:r>
          </a:p>
          <a:p>
            <a:r>
              <a:rPr lang="it-IT" sz="2400" dirty="0">
                <a:solidFill>
                  <a:srgbClr val="13294B"/>
                </a:solidFill>
              </a:rPr>
              <a:t>il servizio</a:t>
            </a:r>
          </a:p>
          <a:p>
            <a:r>
              <a:rPr lang="it-IT" sz="2400" dirty="0">
                <a:solidFill>
                  <a:srgbClr val="13294B"/>
                </a:solidFill>
              </a:rPr>
              <a:t>o altro organismo </a:t>
            </a:r>
          </a:p>
        </p:txBody>
      </p:sp>
      <p:sp>
        <p:nvSpPr>
          <p:cNvPr id="6" name="CasellaDiTesto 5">
            <a:extLst>
              <a:ext uri="{FF2B5EF4-FFF2-40B4-BE49-F238E27FC236}">
                <a16:creationId xmlns:a16="http://schemas.microsoft.com/office/drawing/2014/main" id="{9A3E4F13-63C7-4BEC-92E7-9E3E623E627A}"/>
              </a:ext>
            </a:extLst>
          </p:cNvPr>
          <p:cNvSpPr txBox="1"/>
          <p:nvPr/>
        </p:nvSpPr>
        <p:spPr>
          <a:xfrm>
            <a:off x="862639" y="4660603"/>
            <a:ext cx="7511142" cy="1384995"/>
          </a:xfrm>
          <a:prstGeom prst="rect">
            <a:avLst/>
          </a:prstGeom>
          <a:noFill/>
        </p:spPr>
        <p:txBody>
          <a:bodyPr wrap="square" rtlCol="0">
            <a:spAutoFit/>
          </a:bodyPr>
          <a:lstStyle/>
          <a:p>
            <a:pPr algn="just"/>
            <a:r>
              <a:rPr lang="it-IT" sz="2000" dirty="0">
                <a:solidFill>
                  <a:srgbClr val="13294B"/>
                </a:solidFill>
                <a:highlight>
                  <a:srgbClr val="EAEAEA"/>
                </a:highlight>
                <a:cs typeface="Arial Nova Light" panose="020B0304020202020204" pitchFamily="34" charset="0"/>
              </a:rPr>
              <a:t>Il </a:t>
            </a:r>
            <a:r>
              <a:rPr lang="it-IT" sz="2400" cap="small" dirty="0">
                <a:solidFill>
                  <a:srgbClr val="13294B"/>
                </a:solidFill>
                <a:highlight>
                  <a:srgbClr val="EAEAEA"/>
                </a:highlight>
                <a:cs typeface="Arial Nova Light" panose="020B0304020202020204" pitchFamily="34" charset="0"/>
              </a:rPr>
              <a:t>rdtr </a:t>
            </a:r>
            <a:r>
              <a:rPr lang="it-IT" sz="2000" b="1" i="1" dirty="0">
                <a:solidFill>
                  <a:srgbClr val="13294B"/>
                </a:solidFill>
                <a:highlight>
                  <a:srgbClr val="EAEAEA"/>
                </a:highlight>
                <a:cs typeface="Arial Nova Light" panose="020B0304020202020204" pitchFamily="34" charset="0"/>
              </a:rPr>
              <a:t>deve</a:t>
            </a:r>
            <a:r>
              <a:rPr lang="it-IT" sz="2000" dirty="0">
                <a:solidFill>
                  <a:srgbClr val="13294B"/>
                </a:solidFill>
                <a:highlight>
                  <a:srgbClr val="EAEAEA"/>
                </a:highlight>
                <a:cs typeface="Arial Nova Light" panose="020B0304020202020204" pitchFamily="34" charset="0"/>
              </a:rPr>
              <a:t> presentare </a:t>
            </a:r>
            <a:r>
              <a:rPr lang="it-IT" sz="2000" u="sng" dirty="0">
                <a:solidFill>
                  <a:srgbClr val="13294B"/>
                </a:solidFill>
                <a:highlight>
                  <a:srgbClr val="EAEAEA"/>
                </a:highlight>
                <a:uFill>
                  <a:solidFill>
                    <a:srgbClr val="C00000"/>
                  </a:solidFill>
                </a:uFill>
                <a:cs typeface="Arial Nova Light" panose="020B0304020202020204" pitchFamily="34" charset="0"/>
              </a:rPr>
              <a:t>garanzie sufficienti</a:t>
            </a:r>
            <a:r>
              <a:rPr lang="it-IT" sz="2000" dirty="0">
                <a:solidFill>
                  <a:srgbClr val="13294B"/>
                </a:solidFill>
                <a:highlight>
                  <a:srgbClr val="EAEAEA"/>
                </a:highlight>
                <a:cs typeface="Arial Nova Light" panose="020B0304020202020204" pitchFamily="34" charset="0"/>
              </a:rPr>
              <a:t>, in particolare in termini di </a:t>
            </a:r>
            <a:r>
              <a:rPr lang="it-IT" sz="2000" b="1" dirty="0">
                <a:solidFill>
                  <a:srgbClr val="13294B"/>
                </a:solidFill>
                <a:highlight>
                  <a:srgbClr val="EAEAEA"/>
                </a:highlight>
                <a:cs typeface="Arial Nova Light" panose="020B0304020202020204" pitchFamily="34" charset="0"/>
              </a:rPr>
              <a:t>conoscenza specialistica</a:t>
            </a:r>
            <a:r>
              <a:rPr lang="it-IT" sz="2000" dirty="0">
                <a:solidFill>
                  <a:srgbClr val="13294B"/>
                </a:solidFill>
                <a:highlight>
                  <a:srgbClr val="EAEAEA"/>
                </a:highlight>
                <a:cs typeface="Arial Nova Light" panose="020B0304020202020204" pitchFamily="34" charset="0"/>
              </a:rPr>
              <a:t>, </a:t>
            </a:r>
            <a:r>
              <a:rPr lang="it-IT" sz="2000" b="1" dirty="0">
                <a:solidFill>
                  <a:srgbClr val="13294B"/>
                </a:solidFill>
                <a:highlight>
                  <a:srgbClr val="EAEAEA"/>
                </a:highlight>
                <a:cs typeface="Arial Nova Light" panose="020B0304020202020204" pitchFamily="34" charset="0"/>
              </a:rPr>
              <a:t>affidabilità</a:t>
            </a:r>
            <a:r>
              <a:rPr lang="it-IT" sz="2000" dirty="0">
                <a:solidFill>
                  <a:srgbClr val="13294B"/>
                </a:solidFill>
                <a:highlight>
                  <a:srgbClr val="EAEAEA"/>
                </a:highlight>
                <a:cs typeface="Arial Nova Light" panose="020B0304020202020204" pitchFamily="34" charset="0"/>
              </a:rPr>
              <a:t> e </a:t>
            </a:r>
            <a:r>
              <a:rPr lang="it-IT" sz="2000" b="1" dirty="0">
                <a:solidFill>
                  <a:srgbClr val="13294B"/>
                </a:solidFill>
                <a:highlight>
                  <a:srgbClr val="EAEAEA"/>
                </a:highlight>
                <a:cs typeface="Arial Nova Light" panose="020B0304020202020204" pitchFamily="34" charset="0"/>
              </a:rPr>
              <a:t>risorse</a:t>
            </a:r>
            <a:r>
              <a:rPr lang="it-IT" sz="2000" dirty="0">
                <a:solidFill>
                  <a:srgbClr val="13294B"/>
                </a:solidFill>
                <a:highlight>
                  <a:srgbClr val="EAEAEA"/>
                </a:highlight>
                <a:cs typeface="Arial Nova Light" panose="020B0304020202020204" pitchFamily="34" charset="0"/>
              </a:rPr>
              <a:t>, </a:t>
            </a:r>
            <a:r>
              <a:rPr lang="it-IT" sz="2000" u="sng" dirty="0">
                <a:solidFill>
                  <a:srgbClr val="13294B"/>
                </a:solidFill>
                <a:highlight>
                  <a:srgbClr val="EAEAEA"/>
                </a:highlight>
                <a:uFill>
                  <a:solidFill>
                    <a:srgbClr val="C00000"/>
                  </a:solidFill>
                </a:uFill>
                <a:cs typeface="Arial Nova Light" panose="020B0304020202020204" pitchFamily="34" charset="0"/>
              </a:rPr>
              <a:t>per mettere in atto misure tecniche e organizzative che soddisfino i requisiti del RGPD</a:t>
            </a:r>
            <a:r>
              <a:rPr lang="it-IT" sz="2000" dirty="0">
                <a:solidFill>
                  <a:srgbClr val="13294B"/>
                </a:solidFill>
                <a:highlight>
                  <a:srgbClr val="EAEAEA"/>
                </a:highlight>
                <a:cs typeface="Arial Nova Light" panose="020B0304020202020204" pitchFamily="34" charset="0"/>
              </a:rPr>
              <a:t>, anche </a:t>
            </a:r>
            <a:r>
              <a:rPr lang="it-IT" sz="2000" u="sng" dirty="0">
                <a:solidFill>
                  <a:srgbClr val="13294B"/>
                </a:solidFill>
                <a:highlight>
                  <a:srgbClr val="EAEAEA"/>
                </a:highlight>
                <a:uFill>
                  <a:solidFill>
                    <a:srgbClr val="C00000"/>
                  </a:solidFill>
                </a:uFill>
                <a:cs typeface="Arial Nova Light" panose="020B0304020202020204" pitchFamily="34" charset="0"/>
              </a:rPr>
              <a:t>per la sicurezza del trattamento</a:t>
            </a:r>
            <a:r>
              <a:rPr lang="it-IT" sz="2000" dirty="0">
                <a:solidFill>
                  <a:srgbClr val="13294B"/>
                </a:solidFill>
                <a:highlight>
                  <a:srgbClr val="EAEAEA"/>
                </a:highlight>
                <a:cs typeface="Arial Nova Light" panose="020B0304020202020204" pitchFamily="34" charset="0"/>
              </a:rPr>
              <a:t>.</a:t>
            </a:r>
          </a:p>
        </p:txBody>
      </p:sp>
      <p:sp>
        <p:nvSpPr>
          <p:cNvPr id="7" name="Rettangolo 6">
            <a:extLst>
              <a:ext uri="{FF2B5EF4-FFF2-40B4-BE49-F238E27FC236}">
                <a16:creationId xmlns:a16="http://schemas.microsoft.com/office/drawing/2014/main" id="{CCE38835-6848-4773-A381-8E578A5896CF}"/>
              </a:ext>
            </a:extLst>
          </p:cNvPr>
          <p:cNvSpPr/>
          <p:nvPr/>
        </p:nvSpPr>
        <p:spPr>
          <a:xfrm>
            <a:off x="4435622" y="6165069"/>
            <a:ext cx="4125938" cy="341632"/>
          </a:xfrm>
          <a:prstGeom prst="rect">
            <a:avLst/>
          </a:prstGeom>
        </p:spPr>
        <p:txBody>
          <a:bodyPr wrap="none">
            <a:spAutoFit/>
          </a:bodyPr>
          <a:lstStyle/>
          <a:p>
            <a:pPr lvl="0" algn="r" defTabSz="914400">
              <a:lnSpc>
                <a:spcPct val="90000"/>
              </a:lnSpc>
              <a:spcBef>
                <a:spcPts val="1000"/>
              </a:spcBef>
              <a:tabLst>
                <a:tab pos="360000" algn="l"/>
                <a:tab pos="540000" algn="l"/>
              </a:tabLst>
            </a:pPr>
            <a:r>
              <a:rPr lang="it-IT" i="1" dirty="0">
                <a:solidFill>
                  <a:srgbClr val="13294B"/>
                </a:solidFill>
                <a:cs typeface="Arial Nova Light" panose="020B0304020202020204" pitchFamily="34" charset="0"/>
              </a:rPr>
              <a:t>Responsabile del trattamento - Art. 28 </a:t>
            </a:r>
          </a:p>
        </p:txBody>
      </p:sp>
      <p:sp>
        <p:nvSpPr>
          <p:cNvPr id="8" name="Segnaposto contenuto 9">
            <a:extLst>
              <a:ext uri="{FF2B5EF4-FFF2-40B4-BE49-F238E27FC236}">
                <a16:creationId xmlns:a16="http://schemas.microsoft.com/office/drawing/2014/main" id="{A101D372-BC24-43B1-8213-D43470DA7D05}"/>
              </a:ext>
            </a:extLst>
          </p:cNvPr>
          <p:cNvSpPr txBox="1">
            <a:spLocks/>
          </p:cNvSpPr>
          <p:nvPr/>
        </p:nvSpPr>
        <p:spPr>
          <a:xfrm>
            <a:off x="4900458" y="2173380"/>
            <a:ext cx="3196265" cy="1550168"/>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sz="2400" b="1" dirty="0"/>
              <a:t>che</a:t>
            </a:r>
          </a:p>
          <a:p>
            <a:pPr marL="0" indent="0" algn="ctr">
              <a:buFont typeface="Arial"/>
              <a:buNone/>
            </a:pPr>
            <a:r>
              <a:rPr lang="it-IT" sz="2400" b="1" dirty="0"/>
              <a:t>tratta dati personali </a:t>
            </a:r>
            <a:r>
              <a:rPr lang="it-IT" sz="2400" b="1" dirty="0">
                <a:solidFill>
                  <a:srgbClr val="C00000"/>
                </a:solidFill>
              </a:rPr>
              <a:t>per conto del titolare </a:t>
            </a:r>
            <a:r>
              <a:rPr lang="it-IT" sz="2400" dirty="0"/>
              <a:t>del trattamento</a:t>
            </a:r>
          </a:p>
        </p:txBody>
      </p:sp>
    </p:spTree>
    <p:extLst>
      <p:ext uri="{BB962C8B-B14F-4D97-AF65-F5344CB8AC3E}">
        <p14:creationId xmlns:p14="http://schemas.microsoft.com/office/powerpoint/2010/main" val="1175345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Designazione del Responsabile del Trattamento</a:t>
            </a:r>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4881336"/>
          </a:xfrm>
          <a:prstGeom prst="rect">
            <a:avLst/>
          </a:prstGeom>
        </p:spPr>
        <p:txBody>
          <a:bodyPr>
            <a:spAutoFit/>
          </a:bodyPr>
          <a:lstStyle/>
          <a:p>
            <a:r>
              <a:rPr lang="it-IT" sz="2400" dirty="0">
                <a:solidFill>
                  <a:srgbClr val="13294B"/>
                </a:solidFill>
              </a:rPr>
              <a:t>I trattamenti da parte di un </a:t>
            </a:r>
            <a:r>
              <a:rPr lang="it-IT" sz="2400" cap="small" dirty="0">
                <a:solidFill>
                  <a:srgbClr val="13294B"/>
                </a:solidFill>
              </a:rPr>
              <a:t>rdtr</a:t>
            </a:r>
            <a:r>
              <a:rPr lang="it-IT" sz="2400" dirty="0">
                <a:solidFill>
                  <a:srgbClr val="13294B"/>
                </a:solidFill>
              </a:rPr>
              <a:t> sono disciplinati</a:t>
            </a:r>
          </a:p>
          <a:p>
            <a:pPr lvl="1"/>
            <a:r>
              <a:rPr lang="it-IT" b="1" dirty="0">
                <a:solidFill>
                  <a:srgbClr val="13294B"/>
                </a:solidFill>
              </a:rPr>
              <a:t>da un contratto </a:t>
            </a:r>
          </a:p>
          <a:p>
            <a:pPr lvl="1"/>
            <a:r>
              <a:rPr lang="it-IT" dirty="0">
                <a:solidFill>
                  <a:srgbClr val="13294B"/>
                </a:solidFill>
              </a:rPr>
              <a:t>o </a:t>
            </a:r>
            <a:r>
              <a:rPr lang="it-IT" b="1" dirty="0">
                <a:solidFill>
                  <a:srgbClr val="13294B"/>
                </a:solidFill>
              </a:rPr>
              <a:t>da altro atto giuridico </a:t>
            </a:r>
            <a:r>
              <a:rPr lang="it-IT" sz="1600" dirty="0">
                <a:solidFill>
                  <a:srgbClr val="13294B"/>
                </a:solidFill>
              </a:rPr>
              <a:t>a norma del diritto dell’Unione o degli </a:t>
            </a:r>
            <a:r>
              <a:rPr lang="it-IT" sz="1600" dirty="0" err="1">
                <a:solidFill>
                  <a:srgbClr val="13294B"/>
                </a:solidFill>
              </a:rPr>
              <a:t>St.m</a:t>
            </a:r>
            <a:r>
              <a:rPr lang="it-IT" sz="1600" dirty="0">
                <a:solidFill>
                  <a:srgbClr val="13294B"/>
                </a:solidFill>
              </a:rPr>
              <a:t>.</a:t>
            </a:r>
          </a:p>
          <a:p>
            <a:pPr lvl="1"/>
            <a:endParaRPr lang="it-IT" sz="1800" dirty="0">
              <a:solidFill>
                <a:srgbClr val="13294B"/>
              </a:solidFill>
            </a:endParaRPr>
          </a:p>
          <a:p>
            <a:r>
              <a:rPr lang="it-IT" sz="2400" dirty="0">
                <a:solidFill>
                  <a:srgbClr val="13294B"/>
                </a:solidFill>
              </a:rPr>
              <a:t>Il </a:t>
            </a:r>
            <a:r>
              <a:rPr lang="it-IT" sz="2400" cap="small" dirty="0">
                <a:solidFill>
                  <a:srgbClr val="13294B"/>
                </a:solidFill>
              </a:rPr>
              <a:t>tdtr</a:t>
            </a:r>
            <a:r>
              <a:rPr lang="it-IT" sz="2400" dirty="0">
                <a:solidFill>
                  <a:srgbClr val="13294B"/>
                </a:solidFill>
              </a:rPr>
              <a:t> </a:t>
            </a:r>
            <a:r>
              <a:rPr lang="it-IT" sz="2400" b="1" i="1" dirty="0">
                <a:solidFill>
                  <a:srgbClr val="13294B"/>
                </a:solidFill>
              </a:rPr>
              <a:t>deve</a:t>
            </a:r>
            <a:r>
              <a:rPr lang="it-IT" sz="2400" dirty="0">
                <a:solidFill>
                  <a:srgbClr val="13294B"/>
                </a:solidFill>
              </a:rPr>
              <a:t> ricorrere unicamente a </a:t>
            </a:r>
            <a:r>
              <a:rPr lang="it-IT" sz="2400" cap="small" dirty="0">
                <a:solidFill>
                  <a:srgbClr val="13294B"/>
                </a:solidFill>
              </a:rPr>
              <a:t>rdtr </a:t>
            </a:r>
            <a:r>
              <a:rPr lang="it-IT" sz="2400" dirty="0">
                <a:solidFill>
                  <a:srgbClr val="13294B"/>
                </a:solidFill>
              </a:rPr>
              <a:t>che presentino </a:t>
            </a:r>
            <a:r>
              <a:rPr lang="it-IT" sz="2400" i="1" dirty="0">
                <a:solidFill>
                  <a:srgbClr val="3EB1C8"/>
                </a:solidFill>
                <a:uFill>
                  <a:solidFill>
                    <a:srgbClr val="C00000"/>
                  </a:solidFill>
                </a:uFill>
              </a:rPr>
              <a:t>garanzie sufficienti</a:t>
            </a:r>
            <a:r>
              <a:rPr lang="it-IT" sz="2400" dirty="0">
                <a:solidFill>
                  <a:srgbClr val="13294B"/>
                </a:solidFill>
              </a:rPr>
              <a:t>, in termini di conoscenza specialistica, affidabilità e risorse:</a:t>
            </a:r>
          </a:p>
          <a:p>
            <a:pPr lvl="1"/>
            <a:r>
              <a:rPr lang="it-IT" sz="2000" dirty="0">
                <a:solidFill>
                  <a:srgbClr val="13294B"/>
                </a:solidFill>
              </a:rPr>
              <a:t>per mettere in atto </a:t>
            </a:r>
            <a:r>
              <a:rPr lang="it-IT" sz="2000" i="1" dirty="0">
                <a:solidFill>
                  <a:srgbClr val="3EB1C8"/>
                </a:solidFill>
                <a:uFill>
                  <a:solidFill>
                    <a:srgbClr val="C00000"/>
                  </a:solidFill>
                </a:uFill>
              </a:rPr>
              <a:t>misure tecniche e organizzative adeguate</a:t>
            </a:r>
            <a:r>
              <a:rPr lang="it-IT" sz="2000" dirty="0">
                <a:solidFill>
                  <a:srgbClr val="3EB1C8"/>
                </a:solidFill>
              </a:rPr>
              <a:t>,</a:t>
            </a:r>
          </a:p>
          <a:p>
            <a:pPr lvl="2"/>
            <a:r>
              <a:rPr lang="it-IT" dirty="0">
                <a:solidFill>
                  <a:srgbClr val="13294B"/>
                </a:solidFill>
              </a:rPr>
              <a:t>in modo tale da assicurare la conformità del tr. al RGPD</a:t>
            </a:r>
          </a:p>
          <a:p>
            <a:pPr lvl="2"/>
            <a:r>
              <a:rPr lang="it-IT" dirty="0">
                <a:solidFill>
                  <a:srgbClr val="13294B"/>
                </a:solidFill>
              </a:rPr>
              <a:t>e garantire la tutela dei diritti dell’interessato.</a:t>
            </a:r>
          </a:p>
        </p:txBody>
      </p:sp>
    </p:spTree>
    <p:extLst>
      <p:ext uri="{BB962C8B-B14F-4D97-AF65-F5344CB8AC3E}">
        <p14:creationId xmlns:p14="http://schemas.microsoft.com/office/powerpoint/2010/main" val="10896787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Designazione del RDTR/2</a:t>
            </a:r>
          </a:p>
        </p:txBody>
      </p:sp>
      <p:sp>
        <p:nvSpPr>
          <p:cNvPr id="4"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276225" y="1516725"/>
            <a:ext cx="8683970" cy="5139869"/>
          </a:xfrm>
          <a:prstGeom prst="rect">
            <a:avLst/>
          </a:prstGeom>
        </p:spPr>
        <p:txBody>
          <a:bodyPr>
            <a:spAutoFit/>
          </a:bodyPr>
          <a:lstStyle/>
          <a:p>
            <a:pPr marL="0" indent="0">
              <a:lnSpc>
                <a:spcPct val="150000"/>
              </a:lnSpc>
              <a:buNone/>
            </a:pPr>
            <a:r>
              <a:rPr lang="it-IT" sz="2000" dirty="0">
                <a:solidFill>
                  <a:srgbClr val="13294B"/>
                </a:solidFill>
              </a:rPr>
              <a:t>Contenuto </a:t>
            </a:r>
            <a:r>
              <a:rPr lang="it-IT" sz="2000" b="1" dirty="0">
                <a:solidFill>
                  <a:srgbClr val="13294B"/>
                </a:solidFill>
              </a:rPr>
              <a:t>essenziale</a:t>
            </a:r>
            <a:r>
              <a:rPr lang="it-IT" sz="2000" dirty="0">
                <a:solidFill>
                  <a:srgbClr val="13294B"/>
                </a:solidFill>
              </a:rPr>
              <a:t> del contratto / atto giuridico con cui il </a:t>
            </a:r>
            <a:r>
              <a:rPr lang="it-IT" sz="2000" cap="small" dirty="0">
                <a:solidFill>
                  <a:srgbClr val="13294B"/>
                </a:solidFill>
              </a:rPr>
              <a:t>tdtr</a:t>
            </a:r>
            <a:r>
              <a:rPr lang="it-IT" sz="2000" dirty="0">
                <a:solidFill>
                  <a:srgbClr val="13294B"/>
                </a:solidFill>
              </a:rPr>
              <a:t> designa il </a:t>
            </a:r>
            <a:r>
              <a:rPr lang="it-IT" sz="2000" cap="small" dirty="0">
                <a:solidFill>
                  <a:srgbClr val="13294B"/>
                </a:solidFill>
              </a:rPr>
              <a:t>RDTR:</a:t>
            </a:r>
          </a:p>
          <a:p>
            <a:pPr>
              <a:lnSpc>
                <a:spcPct val="150000"/>
              </a:lnSpc>
            </a:pPr>
            <a:r>
              <a:rPr lang="it-IT" sz="2000" dirty="0">
                <a:solidFill>
                  <a:srgbClr val="13294B"/>
                </a:solidFill>
              </a:rPr>
              <a:t>la </a:t>
            </a:r>
            <a:r>
              <a:rPr lang="it-IT" sz="2000" dirty="0">
                <a:solidFill>
                  <a:srgbClr val="13294B"/>
                </a:solidFill>
                <a:uFill>
                  <a:solidFill>
                    <a:srgbClr val="C00000"/>
                  </a:solidFill>
                </a:uFill>
              </a:rPr>
              <a:t>disciplina del trattamento delegato </a:t>
            </a:r>
            <a:r>
              <a:rPr lang="it-IT" sz="2000" dirty="0">
                <a:solidFill>
                  <a:srgbClr val="13294B"/>
                </a:solidFill>
              </a:rPr>
              <a:t>al </a:t>
            </a:r>
            <a:r>
              <a:rPr lang="it-IT" sz="2000" cap="small" dirty="0">
                <a:solidFill>
                  <a:srgbClr val="13294B"/>
                </a:solidFill>
              </a:rPr>
              <a:t>rdtr </a:t>
            </a:r>
            <a:r>
              <a:rPr lang="it-IT" sz="2000" dirty="0">
                <a:solidFill>
                  <a:srgbClr val="13294B"/>
                </a:solidFill>
              </a:rPr>
              <a:t>(i.e.: i tr. effettuati per conto del </a:t>
            </a:r>
            <a:r>
              <a:rPr lang="it-IT" sz="2000" cap="small" dirty="0">
                <a:solidFill>
                  <a:srgbClr val="13294B"/>
                </a:solidFill>
              </a:rPr>
              <a:t>tdtr),</a:t>
            </a:r>
          </a:p>
          <a:p>
            <a:pPr>
              <a:lnSpc>
                <a:spcPct val="150000"/>
              </a:lnSpc>
            </a:pPr>
            <a:r>
              <a:rPr lang="it-IT" sz="2000" dirty="0">
                <a:solidFill>
                  <a:srgbClr val="13294B"/>
                </a:solidFill>
              </a:rPr>
              <a:t>con il </a:t>
            </a:r>
            <a:r>
              <a:rPr lang="it-IT" sz="2000" dirty="0">
                <a:solidFill>
                  <a:srgbClr val="13294B"/>
                </a:solidFill>
                <a:uFill>
                  <a:solidFill>
                    <a:srgbClr val="C00000"/>
                  </a:solidFill>
                </a:uFill>
              </a:rPr>
              <a:t>vincolo legale </a:t>
            </a:r>
            <a:r>
              <a:rPr lang="it-IT" sz="2000" dirty="0">
                <a:solidFill>
                  <a:srgbClr val="13294B"/>
                </a:solidFill>
              </a:rPr>
              <a:t>del </a:t>
            </a:r>
            <a:r>
              <a:rPr lang="it-IT" sz="2000" cap="small" dirty="0">
                <a:solidFill>
                  <a:srgbClr val="13294B"/>
                </a:solidFill>
              </a:rPr>
              <a:t>rdtr</a:t>
            </a:r>
            <a:r>
              <a:rPr lang="it-IT" sz="2000" dirty="0">
                <a:solidFill>
                  <a:srgbClr val="13294B"/>
                </a:solidFill>
              </a:rPr>
              <a:t> al </a:t>
            </a:r>
            <a:r>
              <a:rPr lang="it-IT" sz="2000" cap="small" dirty="0">
                <a:solidFill>
                  <a:srgbClr val="13294B"/>
                </a:solidFill>
              </a:rPr>
              <a:t>tdtr</a:t>
            </a:r>
            <a:r>
              <a:rPr lang="it-IT" sz="2000" dirty="0">
                <a:solidFill>
                  <a:srgbClr val="13294B"/>
                </a:solidFill>
              </a:rPr>
              <a:t>,</a:t>
            </a:r>
          </a:p>
          <a:p>
            <a:pPr>
              <a:lnSpc>
                <a:spcPct val="150000"/>
              </a:lnSpc>
            </a:pPr>
            <a:r>
              <a:rPr lang="it-IT" sz="2000" dirty="0">
                <a:solidFill>
                  <a:srgbClr val="13294B"/>
                </a:solidFill>
              </a:rPr>
              <a:t>la </a:t>
            </a:r>
            <a:r>
              <a:rPr lang="it-IT" sz="2000" dirty="0">
                <a:solidFill>
                  <a:srgbClr val="13294B"/>
                </a:solidFill>
                <a:uFill>
                  <a:solidFill>
                    <a:srgbClr val="C00000"/>
                  </a:solidFill>
                </a:uFill>
              </a:rPr>
              <a:t>materia</a:t>
            </a:r>
            <a:r>
              <a:rPr lang="it-IT" sz="2000" dirty="0">
                <a:solidFill>
                  <a:srgbClr val="13294B"/>
                </a:solidFill>
              </a:rPr>
              <a:t> disciplinata,</a:t>
            </a:r>
          </a:p>
          <a:p>
            <a:pPr>
              <a:lnSpc>
                <a:spcPct val="150000"/>
              </a:lnSpc>
            </a:pPr>
            <a:r>
              <a:rPr lang="it-IT" sz="2000" dirty="0">
                <a:solidFill>
                  <a:srgbClr val="13294B"/>
                </a:solidFill>
              </a:rPr>
              <a:t>la </a:t>
            </a:r>
            <a:r>
              <a:rPr lang="it-IT" sz="2000" dirty="0">
                <a:solidFill>
                  <a:srgbClr val="13294B"/>
                </a:solidFill>
                <a:uFill>
                  <a:solidFill>
                    <a:srgbClr val="C00000"/>
                  </a:solidFill>
                </a:uFill>
              </a:rPr>
              <a:t>durata</a:t>
            </a:r>
            <a:r>
              <a:rPr lang="it-IT" sz="2000" dirty="0">
                <a:solidFill>
                  <a:srgbClr val="13294B"/>
                </a:solidFill>
              </a:rPr>
              <a:t>, la </a:t>
            </a:r>
            <a:r>
              <a:rPr lang="it-IT" sz="2000" dirty="0">
                <a:solidFill>
                  <a:srgbClr val="13294B"/>
                </a:solidFill>
                <a:uFill>
                  <a:solidFill>
                    <a:srgbClr val="C00000"/>
                  </a:solidFill>
                </a:uFill>
              </a:rPr>
              <a:t>natura</a:t>
            </a:r>
            <a:r>
              <a:rPr lang="it-IT" sz="2000" dirty="0">
                <a:solidFill>
                  <a:srgbClr val="13294B"/>
                </a:solidFill>
              </a:rPr>
              <a:t> e la </a:t>
            </a:r>
            <a:r>
              <a:rPr lang="it-IT" sz="2000" dirty="0">
                <a:solidFill>
                  <a:srgbClr val="13294B"/>
                </a:solidFill>
                <a:uFill>
                  <a:solidFill>
                    <a:srgbClr val="C00000"/>
                  </a:solidFill>
                </a:uFill>
              </a:rPr>
              <a:t>finalità</a:t>
            </a:r>
            <a:r>
              <a:rPr lang="it-IT" sz="2000" dirty="0">
                <a:solidFill>
                  <a:srgbClr val="13294B"/>
                </a:solidFill>
              </a:rPr>
              <a:t> del trattamento,</a:t>
            </a:r>
          </a:p>
          <a:p>
            <a:pPr>
              <a:lnSpc>
                <a:spcPct val="150000"/>
              </a:lnSpc>
            </a:pPr>
            <a:r>
              <a:rPr lang="it-IT" sz="2000" dirty="0">
                <a:solidFill>
                  <a:srgbClr val="13294B"/>
                </a:solidFill>
              </a:rPr>
              <a:t>il </a:t>
            </a:r>
            <a:r>
              <a:rPr lang="it-IT" sz="2000" dirty="0">
                <a:solidFill>
                  <a:srgbClr val="13294B"/>
                </a:solidFill>
                <a:uFill>
                  <a:solidFill>
                    <a:srgbClr val="C00000"/>
                  </a:solidFill>
                </a:uFill>
              </a:rPr>
              <a:t>tipo di dati</a:t>
            </a:r>
            <a:r>
              <a:rPr lang="it-IT" sz="2000" dirty="0">
                <a:solidFill>
                  <a:srgbClr val="13294B"/>
                </a:solidFill>
                <a:uFill>
                  <a:solidFill>
                    <a:srgbClr val="FF0000"/>
                  </a:solidFill>
                </a:uFill>
              </a:rPr>
              <a:t> </a:t>
            </a:r>
            <a:r>
              <a:rPr lang="it-IT" sz="2000" dirty="0">
                <a:solidFill>
                  <a:srgbClr val="13294B"/>
                </a:solidFill>
              </a:rPr>
              <a:t>personali oggetto del trattamento,</a:t>
            </a:r>
            <a:endParaRPr lang="it-IT" sz="2000" cap="small" dirty="0">
              <a:solidFill>
                <a:srgbClr val="13294B"/>
              </a:solidFill>
            </a:endParaRPr>
          </a:p>
          <a:p>
            <a:pPr>
              <a:lnSpc>
                <a:spcPct val="150000"/>
              </a:lnSpc>
            </a:pPr>
            <a:r>
              <a:rPr lang="it-IT" sz="2000" dirty="0">
                <a:solidFill>
                  <a:srgbClr val="13294B"/>
                </a:solidFill>
              </a:rPr>
              <a:t>le </a:t>
            </a:r>
            <a:r>
              <a:rPr lang="it-IT" sz="2000" dirty="0">
                <a:solidFill>
                  <a:srgbClr val="13294B"/>
                </a:solidFill>
                <a:uFill>
                  <a:solidFill>
                    <a:srgbClr val="C00000"/>
                  </a:solidFill>
                </a:uFill>
              </a:rPr>
              <a:t>categorie</a:t>
            </a:r>
            <a:r>
              <a:rPr lang="it-IT" sz="2000" dirty="0">
                <a:solidFill>
                  <a:srgbClr val="13294B"/>
                </a:solidFill>
              </a:rPr>
              <a:t> di interessati</a:t>
            </a:r>
          </a:p>
          <a:p>
            <a:pPr>
              <a:lnSpc>
                <a:spcPct val="150000"/>
              </a:lnSpc>
            </a:pPr>
            <a:r>
              <a:rPr lang="it-IT" sz="2000" dirty="0">
                <a:solidFill>
                  <a:srgbClr val="13294B"/>
                </a:solidFill>
              </a:rPr>
              <a:t>e </a:t>
            </a:r>
            <a:r>
              <a:rPr lang="it-IT" sz="2000" dirty="0">
                <a:solidFill>
                  <a:srgbClr val="13294B"/>
                </a:solidFill>
                <a:uFill>
                  <a:solidFill>
                    <a:srgbClr val="C00000"/>
                  </a:solidFill>
                </a:uFill>
              </a:rPr>
              <a:t>gli obblighi e i diritti</a:t>
            </a:r>
            <a:r>
              <a:rPr lang="it-IT" sz="2000" dirty="0">
                <a:solidFill>
                  <a:srgbClr val="13294B"/>
                </a:solidFill>
              </a:rPr>
              <a:t> del titolare del trattamento.</a:t>
            </a:r>
          </a:p>
        </p:txBody>
      </p:sp>
    </p:spTree>
    <p:extLst>
      <p:ext uri="{BB962C8B-B14F-4D97-AF65-F5344CB8AC3E}">
        <p14:creationId xmlns:p14="http://schemas.microsoft.com/office/powerpoint/2010/main" val="4929129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Obblighi del </a:t>
            </a:r>
            <a:r>
              <a:rPr lang="it-IT" cap="small" dirty="0"/>
              <a:t>RDTR</a:t>
            </a:r>
            <a:r>
              <a:rPr lang="it-IT" dirty="0"/>
              <a:t> nei confronti del TDTR</a:t>
            </a:r>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276225" y="1508592"/>
            <a:ext cx="8683970" cy="958660"/>
          </a:xfrm>
          <a:prstGeom prst="rect">
            <a:avLst/>
          </a:prstGeom>
          <a:ln>
            <a:noFill/>
          </a:ln>
        </p:spPr>
        <p:txBody>
          <a:bodyPr>
            <a:spAutoFit/>
          </a:bodyPr>
          <a:lstStyle/>
          <a:p>
            <a:pPr marL="0" indent="0">
              <a:lnSpc>
                <a:spcPct val="150000"/>
              </a:lnSpc>
              <a:buNone/>
            </a:pPr>
            <a:r>
              <a:rPr lang="it-IT" sz="2000" u="sng" dirty="0">
                <a:solidFill>
                  <a:srgbClr val="13294B"/>
                </a:solidFill>
                <a:uFill>
                  <a:solidFill>
                    <a:schemeClr val="tx1"/>
                  </a:solidFill>
                </a:uFill>
              </a:rPr>
              <a:t>In particolare</a:t>
            </a:r>
            <a:r>
              <a:rPr lang="it-IT" sz="2000" dirty="0">
                <a:solidFill>
                  <a:srgbClr val="13294B"/>
                </a:solidFill>
              </a:rPr>
              <a:t> il contratto / atto giuridico deve avere forma scritta, anche in formato elettronico, e </a:t>
            </a:r>
            <a:r>
              <a:rPr lang="it-IT" sz="2000" b="1" i="1" dirty="0">
                <a:solidFill>
                  <a:srgbClr val="13294B"/>
                </a:solidFill>
              </a:rPr>
              <a:t>deve</a:t>
            </a:r>
            <a:r>
              <a:rPr lang="it-IT" sz="2000" dirty="0">
                <a:solidFill>
                  <a:srgbClr val="13294B"/>
                </a:solidFill>
              </a:rPr>
              <a:t> </a:t>
            </a:r>
            <a:r>
              <a:rPr lang="it-IT" sz="2000" b="1" dirty="0">
                <a:solidFill>
                  <a:srgbClr val="13294B"/>
                </a:solidFill>
              </a:rPr>
              <a:t>prevedere</a:t>
            </a:r>
            <a:r>
              <a:rPr lang="it-IT" sz="2000" dirty="0">
                <a:solidFill>
                  <a:srgbClr val="13294B"/>
                </a:solidFill>
              </a:rPr>
              <a:t> i seguenti </a:t>
            </a:r>
            <a:r>
              <a:rPr lang="it-IT" sz="2000" b="1" u="sng" dirty="0">
                <a:solidFill>
                  <a:srgbClr val="13294B"/>
                </a:solidFill>
                <a:uFill>
                  <a:solidFill>
                    <a:srgbClr val="C00000"/>
                  </a:solidFill>
                </a:uFill>
              </a:rPr>
              <a:t>obblighi</a:t>
            </a:r>
            <a:r>
              <a:rPr lang="it-IT" sz="2000" dirty="0">
                <a:solidFill>
                  <a:srgbClr val="13294B"/>
                </a:solidFill>
                <a:uFill>
                  <a:solidFill>
                    <a:srgbClr val="C00000"/>
                  </a:solidFill>
                </a:uFill>
              </a:rPr>
              <a:t> </a:t>
            </a:r>
            <a:r>
              <a:rPr lang="it-IT" sz="2000" dirty="0">
                <a:solidFill>
                  <a:srgbClr val="13294B"/>
                </a:solidFill>
              </a:rPr>
              <a:t> (comma 3)</a:t>
            </a:r>
            <a:endParaRPr lang="it-IT" sz="2000" cap="small" dirty="0">
              <a:solidFill>
                <a:srgbClr val="13294B"/>
              </a:solidFill>
            </a:endParaRPr>
          </a:p>
        </p:txBody>
      </p:sp>
      <p:sp>
        <p:nvSpPr>
          <p:cNvPr id="6" name="CasellaDiTesto 5">
            <a:extLst>
              <a:ext uri="{FF2B5EF4-FFF2-40B4-BE49-F238E27FC236}">
                <a16:creationId xmlns:a16="http://schemas.microsoft.com/office/drawing/2014/main" id="{A1534562-05AF-4FD9-8C83-770582175A02}"/>
              </a:ext>
            </a:extLst>
          </p:cNvPr>
          <p:cNvSpPr txBox="1"/>
          <p:nvPr/>
        </p:nvSpPr>
        <p:spPr>
          <a:xfrm>
            <a:off x="379984" y="2612336"/>
            <a:ext cx="8476452" cy="4144724"/>
          </a:xfrm>
          <a:prstGeom prst="rect">
            <a:avLst/>
          </a:prstGeom>
          <a:noFill/>
          <a:ln>
            <a:solidFill>
              <a:schemeClr val="bg2">
                <a:lumMod val="75000"/>
              </a:schemeClr>
            </a:solidFill>
          </a:ln>
        </p:spPr>
        <p:txBody>
          <a:bodyPr wrap="square" rtlCol="0">
            <a:spAutoFit/>
          </a:bodyPr>
          <a:lstStyle/>
          <a:p>
            <a:pPr marL="457200" indent="-457200" defTabSz="685800">
              <a:spcBef>
                <a:spcPts val="750"/>
              </a:spcBef>
              <a:buAutoNum type="alphaLcParenR"/>
            </a:pPr>
            <a:r>
              <a:rPr lang="it-IT" sz="2000" dirty="0">
                <a:solidFill>
                  <a:srgbClr val="13294B"/>
                </a:solidFill>
              </a:rPr>
              <a:t>trattare i d.p. </a:t>
            </a:r>
            <a:r>
              <a:rPr lang="it-IT" sz="2000" u="sng" dirty="0">
                <a:solidFill>
                  <a:srgbClr val="13294B"/>
                </a:solidFill>
              </a:rPr>
              <a:t>solo</a:t>
            </a:r>
            <a:r>
              <a:rPr lang="it-IT" sz="2000" dirty="0">
                <a:solidFill>
                  <a:srgbClr val="13294B"/>
                </a:solidFill>
              </a:rPr>
              <a:t> su </a:t>
            </a:r>
            <a:r>
              <a:rPr lang="it-IT" sz="2000" b="1" dirty="0">
                <a:solidFill>
                  <a:srgbClr val="13294B"/>
                </a:solidFill>
              </a:rPr>
              <a:t>istruzione documentata del titolare</a:t>
            </a:r>
            <a:r>
              <a:rPr lang="it-IT" sz="2000" dirty="0">
                <a:solidFill>
                  <a:srgbClr val="13294B"/>
                </a:solidFill>
              </a:rPr>
              <a:t>, anche in caso di trasferimento di d.p. verso un paese terzo o un’organizzazione internazionale</a:t>
            </a:r>
          </a:p>
          <a:p>
            <a:pPr marL="971550" lvl="2" indent="-171450" defTabSz="685800">
              <a:spcBef>
                <a:spcPts val="375"/>
              </a:spcBef>
              <a:buFont typeface="Arial" panose="020B0604020202020204" pitchFamily="34" charset="0"/>
              <a:buChar char="•"/>
            </a:pPr>
            <a:r>
              <a:rPr lang="it-IT" sz="2000" i="1" dirty="0">
                <a:solidFill>
                  <a:srgbClr val="13294B"/>
                </a:solidFill>
              </a:rPr>
              <a:t>salvo che </a:t>
            </a:r>
            <a:r>
              <a:rPr lang="it-IT" sz="2000" dirty="0">
                <a:solidFill>
                  <a:srgbClr val="13294B"/>
                </a:solidFill>
              </a:rPr>
              <a:t>lo richieda il diritto dell’Unione o nazionale cui è soggetto il responsabile del trattamento;</a:t>
            </a:r>
          </a:p>
          <a:p>
            <a:pPr marL="971550" lvl="2" indent="-171450" defTabSz="685800">
              <a:spcBef>
                <a:spcPts val="375"/>
              </a:spcBef>
              <a:buFont typeface="Arial" panose="020B0604020202020204" pitchFamily="34" charset="0"/>
              <a:buChar char="•"/>
            </a:pPr>
            <a:r>
              <a:rPr lang="it-IT" sz="2000" dirty="0">
                <a:solidFill>
                  <a:srgbClr val="13294B"/>
                </a:solidFill>
              </a:rPr>
              <a:t>in tal caso, il </a:t>
            </a:r>
            <a:r>
              <a:rPr lang="it-IT" sz="2000" cap="small" dirty="0">
                <a:solidFill>
                  <a:srgbClr val="13294B"/>
                </a:solidFill>
              </a:rPr>
              <a:t>rdtr</a:t>
            </a:r>
            <a:r>
              <a:rPr lang="it-IT" sz="2000" dirty="0">
                <a:solidFill>
                  <a:srgbClr val="13294B"/>
                </a:solidFill>
              </a:rPr>
              <a:t> </a:t>
            </a:r>
            <a:r>
              <a:rPr lang="it-IT" sz="2000" b="1" dirty="0">
                <a:solidFill>
                  <a:srgbClr val="13294B"/>
                </a:solidFill>
              </a:rPr>
              <a:t>informa</a:t>
            </a:r>
            <a:r>
              <a:rPr lang="it-IT" sz="2000" dirty="0">
                <a:solidFill>
                  <a:srgbClr val="13294B"/>
                </a:solidFill>
              </a:rPr>
              <a:t> il </a:t>
            </a:r>
            <a:r>
              <a:rPr lang="it-IT" sz="2000" cap="small" dirty="0">
                <a:solidFill>
                  <a:srgbClr val="13294B"/>
                </a:solidFill>
              </a:rPr>
              <a:t>tdtr</a:t>
            </a:r>
            <a:r>
              <a:rPr lang="it-IT" sz="2000" dirty="0">
                <a:solidFill>
                  <a:srgbClr val="13294B"/>
                </a:solidFill>
              </a:rPr>
              <a:t> circa tale obbligo giuridico </a:t>
            </a:r>
            <a:r>
              <a:rPr lang="it-IT" sz="2000" b="1" dirty="0">
                <a:solidFill>
                  <a:srgbClr val="13294B"/>
                </a:solidFill>
              </a:rPr>
              <a:t>prima del trattamento</a:t>
            </a:r>
            <a:r>
              <a:rPr lang="it-IT" sz="2000" dirty="0">
                <a:solidFill>
                  <a:srgbClr val="13294B"/>
                </a:solidFill>
              </a:rPr>
              <a:t>, </a:t>
            </a:r>
            <a:r>
              <a:rPr lang="it-IT" sz="2000" i="1" dirty="0">
                <a:solidFill>
                  <a:srgbClr val="13294B"/>
                </a:solidFill>
              </a:rPr>
              <a:t>a meno che il diritto vieti tale informazione</a:t>
            </a:r>
            <a:r>
              <a:rPr lang="it-IT" sz="2000" dirty="0">
                <a:solidFill>
                  <a:srgbClr val="13294B"/>
                </a:solidFill>
              </a:rPr>
              <a:t> per rilevanti motivi di interesse pubblico;</a:t>
            </a:r>
          </a:p>
          <a:p>
            <a:pPr marL="457200" indent="-457200" defTabSz="685800">
              <a:spcBef>
                <a:spcPts val="750"/>
              </a:spcBef>
              <a:buFont typeface="Arial" panose="020B0604020202020204" pitchFamily="34" charset="0"/>
              <a:buAutoNum type="alphaLcParenR"/>
            </a:pPr>
            <a:r>
              <a:rPr lang="it-IT" sz="2000" dirty="0">
                <a:solidFill>
                  <a:srgbClr val="13294B"/>
                </a:solidFill>
              </a:rPr>
              <a:t>garantire che le persone autorizzate al trattamento dei dati personali:</a:t>
            </a:r>
          </a:p>
          <a:p>
            <a:pPr marL="971550" lvl="2" indent="-171450" defTabSz="685800">
              <a:spcBef>
                <a:spcPts val="375"/>
              </a:spcBef>
              <a:buFont typeface="Arial" panose="020B0604020202020204" pitchFamily="34" charset="0"/>
              <a:buChar char="•"/>
            </a:pPr>
            <a:r>
              <a:rPr lang="it-IT" sz="2000" dirty="0">
                <a:solidFill>
                  <a:srgbClr val="13294B"/>
                </a:solidFill>
              </a:rPr>
              <a:t>si siano impegnate alla riservatezza </a:t>
            </a:r>
          </a:p>
          <a:p>
            <a:pPr marL="971550" lvl="2" indent="-171450" defTabSz="685800">
              <a:spcBef>
                <a:spcPts val="375"/>
              </a:spcBef>
              <a:buFont typeface="Arial" panose="020B0604020202020204" pitchFamily="34" charset="0"/>
              <a:buChar char="•"/>
            </a:pPr>
            <a:r>
              <a:rPr lang="it-IT" sz="2000" dirty="0">
                <a:solidFill>
                  <a:srgbClr val="13294B"/>
                </a:solidFill>
              </a:rPr>
              <a:t>o siano vincolate a un adeguato obbligo legale di riservatezza;</a:t>
            </a:r>
          </a:p>
          <a:p>
            <a:pPr marL="514350" lvl="1" indent="-171450" defTabSz="685800">
              <a:spcBef>
                <a:spcPts val="375"/>
              </a:spcBef>
              <a:buFont typeface="Arial" panose="020B0604020202020204" pitchFamily="34" charset="0"/>
              <a:buChar char="•"/>
            </a:pPr>
            <a:endParaRPr lang="it-IT" sz="2000" dirty="0">
              <a:solidFill>
                <a:srgbClr val="13294B"/>
              </a:solidFill>
            </a:endParaRPr>
          </a:p>
        </p:txBody>
      </p:sp>
    </p:spTree>
    <p:extLst>
      <p:ext uri="{BB962C8B-B14F-4D97-AF65-F5344CB8AC3E}">
        <p14:creationId xmlns:p14="http://schemas.microsoft.com/office/powerpoint/2010/main" val="18751422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Obblighi del </a:t>
            </a:r>
            <a:r>
              <a:rPr lang="it-IT" cap="small" dirty="0"/>
              <a:t>RDTR</a:t>
            </a:r>
            <a:r>
              <a:rPr lang="it-IT" dirty="0"/>
              <a:t> nei confronti del TDTR </a:t>
            </a:r>
            <a:r>
              <a:rPr lang="it-IT" b="0" dirty="0"/>
              <a:t>/2</a:t>
            </a:r>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276225" y="1937115"/>
            <a:ext cx="8657913" cy="3933834"/>
          </a:xfrm>
          <a:prstGeom prst="rect">
            <a:avLst/>
          </a:prstGeom>
          <a:ln>
            <a:solidFill>
              <a:schemeClr val="bg2">
                <a:lumMod val="75000"/>
              </a:schemeClr>
            </a:solidFill>
          </a:ln>
        </p:spPr>
        <p:txBody>
          <a:bodyPr wrap="square">
            <a:spAutoFit/>
          </a:bodyPr>
          <a:lstStyle/>
          <a:p>
            <a:pPr marL="457200" indent="-457200" algn="l" defTabSz="685800">
              <a:lnSpc>
                <a:spcPct val="150000"/>
              </a:lnSpc>
              <a:spcBef>
                <a:spcPts val="750"/>
              </a:spcBef>
              <a:buFont typeface="+mj-lt"/>
              <a:buAutoNum type="alphaLcParenR" startAt="3"/>
            </a:pPr>
            <a:r>
              <a:rPr lang="it-IT" sz="2000" dirty="0">
                <a:solidFill>
                  <a:srgbClr val="13294B"/>
                </a:solidFill>
              </a:rPr>
              <a:t>adottare tutte le misure di sicurezza richieste dall’</a:t>
            </a:r>
            <a:r>
              <a:rPr lang="it-IT" sz="2000" dirty="0">
                <a:solidFill>
                  <a:srgbClr val="13294B"/>
                </a:solidFill>
                <a:hlinkClick r:id="" action="ppaction://noaction"/>
              </a:rPr>
              <a:t>art. 32</a:t>
            </a:r>
            <a:r>
              <a:rPr lang="it-IT" sz="2000" dirty="0">
                <a:solidFill>
                  <a:srgbClr val="13294B"/>
                </a:solidFill>
              </a:rPr>
              <a:t> → misure tecniche e organizzative adeguate per garantire un livello di sicurezza, compresa la riservatezza, adeguato al rischio:</a:t>
            </a:r>
          </a:p>
          <a:p>
            <a:pPr lvl="1" algn="l" defTabSz="685800">
              <a:lnSpc>
                <a:spcPct val="150000"/>
              </a:lnSpc>
              <a:spcBef>
                <a:spcPts val="750"/>
              </a:spcBef>
            </a:pPr>
            <a:r>
              <a:rPr lang="it-IT" sz="2000" b="1" dirty="0">
                <a:solidFill>
                  <a:srgbClr val="13294B"/>
                </a:solidFill>
              </a:rPr>
              <a:t>Rischi</a:t>
            </a:r>
            <a:r>
              <a:rPr lang="it-IT" sz="2000" dirty="0">
                <a:solidFill>
                  <a:srgbClr val="13294B"/>
                </a:solidFill>
              </a:rPr>
              <a:t>, quali: </a:t>
            </a:r>
            <a:r>
              <a:rPr lang="it-IT" sz="2000" u="sng" dirty="0">
                <a:solidFill>
                  <a:srgbClr val="13294B"/>
                </a:solidFill>
                <a:uFill>
                  <a:solidFill>
                    <a:srgbClr val="C00000"/>
                  </a:solidFill>
                </a:uFill>
              </a:rPr>
              <a:t>distruzione</a:t>
            </a:r>
            <a:r>
              <a:rPr lang="it-IT" sz="2000" dirty="0">
                <a:solidFill>
                  <a:srgbClr val="13294B"/>
                </a:solidFill>
              </a:rPr>
              <a:t>, </a:t>
            </a:r>
            <a:r>
              <a:rPr lang="it-IT" sz="2000" u="sng" dirty="0">
                <a:solidFill>
                  <a:srgbClr val="13294B"/>
                </a:solidFill>
                <a:uFill>
                  <a:solidFill>
                    <a:srgbClr val="C00000"/>
                  </a:solidFill>
                </a:uFill>
              </a:rPr>
              <a:t>perdita</a:t>
            </a:r>
            <a:r>
              <a:rPr lang="it-IT" sz="2000" dirty="0">
                <a:solidFill>
                  <a:srgbClr val="13294B"/>
                </a:solidFill>
              </a:rPr>
              <a:t>, </a:t>
            </a:r>
            <a:r>
              <a:rPr lang="it-IT" sz="2000" u="sng" dirty="0">
                <a:solidFill>
                  <a:srgbClr val="13294B"/>
                </a:solidFill>
                <a:uFill>
                  <a:solidFill>
                    <a:srgbClr val="C00000"/>
                  </a:solidFill>
                </a:uFill>
              </a:rPr>
              <a:t>modifica</a:t>
            </a:r>
            <a:r>
              <a:rPr lang="it-IT" sz="2000" dirty="0">
                <a:solidFill>
                  <a:srgbClr val="13294B"/>
                </a:solidFill>
              </a:rPr>
              <a:t>, </a:t>
            </a:r>
            <a:r>
              <a:rPr lang="it-IT" sz="2000" u="sng" dirty="0">
                <a:solidFill>
                  <a:srgbClr val="13294B"/>
                </a:solidFill>
                <a:uFill>
                  <a:solidFill>
                    <a:srgbClr val="C00000"/>
                  </a:solidFill>
                </a:uFill>
              </a:rPr>
              <a:t>divulgazione non autorizzata</a:t>
            </a:r>
            <a:r>
              <a:rPr lang="it-IT" sz="2000" dirty="0">
                <a:solidFill>
                  <a:srgbClr val="13294B"/>
                </a:solidFill>
              </a:rPr>
              <a:t> o </a:t>
            </a:r>
            <a:r>
              <a:rPr lang="it-IT" sz="2000" u="sng" dirty="0">
                <a:solidFill>
                  <a:srgbClr val="13294B"/>
                </a:solidFill>
                <a:uFill>
                  <a:solidFill>
                    <a:srgbClr val="C00000"/>
                  </a:solidFill>
                </a:uFill>
              </a:rPr>
              <a:t>accesso</a:t>
            </a:r>
            <a:r>
              <a:rPr lang="it-IT" sz="2000" dirty="0">
                <a:solidFill>
                  <a:srgbClr val="13294B"/>
                </a:solidFill>
              </a:rPr>
              <a:t>, in modo accidentale o illegale, a d.p. trasmessi, conservati o </a:t>
            </a:r>
            <a:r>
              <a:rPr lang="it-IT" sz="2000" i="1" u="sng" dirty="0">
                <a:solidFill>
                  <a:srgbClr val="13294B"/>
                </a:solidFill>
                <a:uFill>
                  <a:solidFill>
                    <a:srgbClr val="C00000"/>
                  </a:solidFill>
                </a:uFill>
              </a:rPr>
              <a:t>comunque trattati</a:t>
            </a:r>
            <a:r>
              <a:rPr lang="it-IT" sz="2000" dirty="0">
                <a:solidFill>
                  <a:srgbClr val="13294B"/>
                </a:solidFill>
              </a:rPr>
              <a:t>;</a:t>
            </a:r>
          </a:p>
          <a:p>
            <a:pPr lvl="1" algn="l" defTabSz="685800">
              <a:lnSpc>
                <a:spcPct val="150000"/>
              </a:lnSpc>
              <a:spcBef>
                <a:spcPts val="750"/>
              </a:spcBef>
            </a:pPr>
            <a:r>
              <a:rPr lang="it-IT" sz="2000" dirty="0">
                <a:solidFill>
                  <a:srgbClr val="13294B"/>
                </a:solidFill>
              </a:rPr>
              <a:t>eventi suscettibili di </a:t>
            </a:r>
            <a:r>
              <a:rPr lang="it-IT" sz="2000" b="1" dirty="0">
                <a:solidFill>
                  <a:srgbClr val="13294B"/>
                </a:solidFill>
              </a:rPr>
              <a:t>cagionare un danno </a:t>
            </a:r>
            <a:r>
              <a:rPr lang="it-IT" sz="2000" dirty="0">
                <a:solidFill>
                  <a:srgbClr val="13294B"/>
                </a:solidFill>
              </a:rPr>
              <a:t>fisico, materiale o immateriale, con la relativa </a:t>
            </a:r>
            <a:r>
              <a:rPr lang="it-IT" sz="2000" u="sng" dirty="0">
                <a:solidFill>
                  <a:srgbClr val="13294B"/>
                </a:solidFill>
                <a:uFill>
                  <a:solidFill>
                    <a:srgbClr val="C00000"/>
                  </a:solidFill>
                </a:uFill>
              </a:rPr>
              <a:t>responsabilità</a:t>
            </a:r>
            <a:r>
              <a:rPr lang="it-IT" sz="2000" dirty="0">
                <a:solidFill>
                  <a:srgbClr val="13294B"/>
                </a:solidFill>
              </a:rPr>
              <a:t> e obbligo di </a:t>
            </a:r>
            <a:r>
              <a:rPr lang="it-IT" sz="2000" u="sng" dirty="0">
                <a:solidFill>
                  <a:srgbClr val="13294B"/>
                </a:solidFill>
                <a:uFill>
                  <a:solidFill>
                    <a:srgbClr val="C00000"/>
                  </a:solidFill>
                </a:uFill>
              </a:rPr>
              <a:t>risarcimento</a:t>
            </a:r>
            <a:r>
              <a:rPr lang="it-IT" sz="2000" dirty="0">
                <a:solidFill>
                  <a:srgbClr val="13294B"/>
                </a:solidFill>
              </a:rPr>
              <a:t>.</a:t>
            </a:r>
          </a:p>
        </p:txBody>
      </p:sp>
    </p:spTree>
    <p:extLst>
      <p:ext uri="{BB962C8B-B14F-4D97-AF65-F5344CB8AC3E}">
        <p14:creationId xmlns:p14="http://schemas.microsoft.com/office/powerpoint/2010/main" val="829960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Obblighi del </a:t>
            </a:r>
            <a:r>
              <a:rPr lang="it-IT" cap="small" dirty="0"/>
              <a:t>RDTR</a:t>
            </a:r>
            <a:r>
              <a:rPr lang="it-IT" dirty="0"/>
              <a:t> nei confronti del TDTR</a:t>
            </a:r>
            <a:r>
              <a:rPr lang="it-IT" b="0" dirty="0"/>
              <a:t> /3</a:t>
            </a:r>
          </a:p>
        </p:txBody>
      </p:sp>
      <p:sp>
        <p:nvSpPr>
          <p:cNvPr id="2" name="Rettangolo 1"/>
          <p:cNvSpPr/>
          <p:nvPr/>
        </p:nvSpPr>
        <p:spPr>
          <a:xfrm>
            <a:off x="111333" y="1613198"/>
            <a:ext cx="8844196" cy="5016758"/>
          </a:xfrm>
          <a:prstGeom prst="rect">
            <a:avLst/>
          </a:prstGeom>
        </p:spPr>
        <p:txBody>
          <a:bodyPr wrap="square">
            <a:spAutoFit/>
          </a:bodyPr>
          <a:lstStyle/>
          <a:p>
            <a:pPr marL="457200" indent="-457200" defTabSz="685800">
              <a:lnSpc>
                <a:spcPct val="150000"/>
              </a:lnSpc>
              <a:spcBef>
                <a:spcPts val="750"/>
              </a:spcBef>
              <a:buFont typeface="+mj-lt"/>
              <a:buAutoNum type="alphaLcParenR" startAt="4"/>
            </a:pPr>
            <a:r>
              <a:rPr lang="it-IT" sz="2000" dirty="0">
                <a:solidFill>
                  <a:srgbClr val="13294B"/>
                </a:solidFill>
              </a:rPr>
              <a:t>ricorrere (designare) a un altro responsabile solo previa autorizzazione scritta, specifica o generale, del </a:t>
            </a:r>
            <a:r>
              <a:rPr lang="it-IT" sz="2000" dirty="0" err="1">
                <a:solidFill>
                  <a:srgbClr val="13294B"/>
                </a:solidFill>
              </a:rPr>
              <a:t>tdtr</a:t>
            </a:r>
            <a:r>
              <a:rPr lang="it-IT" sz="2000" dirty="0">
                <a:solidFill>
                  <a:srgbClr val="13294B"/>
                </a:solidFill>
              </a:rPr>
              <a:t>;</a:t>
            </a:r>
          </a:p>
          <a:p>
            <a:pPr lvl="1" defTabSz="685800">
              <a:lnSpc>
                <a:spcPct val="150000"/>
              </a:lnSpc>
              <a:spcBef>
                <a:spcPts val="750"/>
              </a:spcBef>
            </a:pPr>
            <a:r>
              <a:rPr lang="it-IT" sz="2000" dirty="0">
                <a:solidFill>
                  <a:srgbClr val="13294B"/>
                </a:solidFill>
                <a:uFill>
                  <a:solidFill>
                    <a:srgbClr val="C00000"/>
                  </a:solidFill>
                </a:uFill>
                <a:ea typeface="Segoe UI Symbol" panose="020B0502040204020203" pitchFamily="34" charset="0"/>
              </a:rPr>
              <a:t>in caso di autorizzazione generale, il </a:t>
            </a:r>
            <a:r>
              <a:rPr lang="it-IT" sz="2000" cap="small" dirty="0" err="1">
                <a:solidFill>
                  <a:srgbClr val="13294B"/>
                </a:solidFill>
                <a:uFill>
                  <a:solidFill>
                    <a:srgbClr val="C00000"/>
                  </a:solidFill>
                </a:uFill>
                <a:ea typeface="Segoe UI Symbol" panose="020B0502040204020203" pitchFamily="34" charset="0"/>
              </a:rPr>
              <a:t>rdtr</a:t>
            </a:r>
            <a:r>
              <a:rPr lang="it-IT" sz="2000" dirty="0">
                <a:solidFill>
                  <a:srgbClr val="13294B"/>
                </a:solidFill>
                <a:uFill>
                  <a:solidFill>
                    <a:srgbClr val="C00000"/>
                  </a:solidFill>
                </a:uFill>
                <a:ea typeface="Segoe UI Symbol" panose="020B0502040204020203" pitchFamily="34" charset="0"/>
              </a:rPr>
              <a:t> deve prima informare dell’aggiunta o sostituzione di altri responsabili il </a:t>
            </a:r>
            <a:r>
              <a:rPr lang="it-IT" sz="2000" cap="small" dirty="0" err="1">
                <a:solidFill>
                  <a:srgbClr val="13294B"/>
                </a:solidFill>
                <a:uFill>
                  <a:solidFill>
                    <a:srgbClr val="C00000"/>
                  </a:solidFill>
                </a:uFill>
                <a:ea typeface="Segoe UI Symbol" panose="020B0502040204020203" pitchFamily="34" charset="0"/>
              </a:rPr>
              <a:t>tdtr</a:t>
            </a:r>
            <a:r>
              <a:rPr lang="it-IT" sz="2000" dirty="0">
                <a:solidFill>
                  <a:srgbClr val="13294B"/>
                </a:solidFill>
                <a:uFill>
                  <a:solidFill>
                    <a:srgbClr val="C00000"/>
                  </a:solidFill>
                </a:uFill>
                <a:ea typeface="Segoe UI Symbol" panose="020B0502040204020203" pitchFamily="34" charset="0"/>
              </a:rPr>
              <a:t>, che può opporsi.</a:t>
            </a:r>
          </a:p>
          <a:p>
            <a:pPr lvl="1" defTabSz="685800">
              <a:lnSpc>
                <a:spcPct val="150000"/>
              </a:lnSpc>
              <a:spcBef>
                <a:spcPts val="750"/>
              </a:spcBef>
            </a:pPr>
            <a:r>
              <a:rPr lang="it-IT" sz="2000" dirty="0">
                <a:solidFill>
                  <a:srgbClr val="13294B"/>
                </a:solidFill>
              </a:rPr>
              <a:t>Il </a:t>
            </a:r>
            <a:r>
              <a:rPr lang="it-IT" sz="2000" cap="small" dirty="0" err="1">
                <a:solidFill>
                  <a:srgbClr val="13294B"/>
                </a:solidFill>
              </a:rPr>
              <a:t>rdtr</a:t>
            </a:r>
            <a:r>
              <a:rPr lang="it-IT" sz="2000" dirty="0">
                <a:solidFill>
                  <a:srgbClr val="13294B"/>
                </a:solidFill>
              </a:rPr>
              <a:t> può delegare un altro </a:t>
            </a:r>
            <a:r>
              <a:rPr lang="it-IT" sz="2000" cap="small" dirty="0" err="1">
                <a:solidFill>
                  <a:srgbClr val="13294B"/>
                </a:solidFill>
              </a:rPr>
              <a:t>rdtr</a:t>
            </a:r>
            <a:r>
              <a:rPr lang="it-IT" sz="2000" dirty="0">
                <a:solidFill>
                  <a:srgbClr val="13294B"/>
                </a:solidFill>
              </a:rPr>
              <a:t> solo per l’esecuzione di </a:t>
            </a:r>
            <a:r>
              <a:rPr lang="it-IT" sz="2000" dirty="0">
                <a:solidFill>
                  <a:srgbClr val="13294B"/>
                </a:solidFill>
                <a:uFill>
                  <a:solidFill>
                    <a:schemeClr val="tx1"/>
                  </a:solidFill>
                </a:uFill>
              </a:rPr>
              <a:t>specifiche</a:t>
            </a:r>
            <a:r>
              <a:rPr lang="it-IT" sz="2000" dirty="0">
                <a:solidFill>
                  <a:srgbClr val="13294B"/>
                </a:solidFill>
              </a:rPr>
              <a:t> attività di trattamento per conto del </a:t>
            </a:r>
            <a:r>
              <a:rPr lang="it-IT" sz="2000" cap="small" dirty="0" err="1">
                <a:solidFill>
                  <a:srgbClr val="13294B"/>
                </a:solidFill>
              </a:rPr>
              <a:t>tdtr</a:t>
            </a:r>
            <a:r>
              <a:rPr lang="it-IT" sz="2000" dirty="0">
                <a:solidFill>
                  <a:srgbClr val="13294B"/>
                </a:solidFill>
              </a:rPr>
              <a:t>;</a:t>
            </a:r>
          </a:p>
          <a:p>
            <a:pPr lvl="1" defTabSz="685800">
              <a:lnSpc>
                <a:spcPct val="150000"/>
              </a:lnSpc>
              <a:spcBef>
                <a:spcPts val="750"/>
              </a:spcBef>
            </a:pPr>
            <a:r>
              <a:rPr lang="it-IT" sz="2000" dirty="0">
                <a:solidFill>
                  <a:srgbClr val="13294B"/>
                </a:solidFill>
              </a:rPr>
              <a:t>all’altro </a:t>
            </a:r>
            <a:r>
              <a:rPr lang="it-IT" sz="2000" cap="small" dirty="0" err="1">
                <a:solidFill>
                  <a:srgbClr val="13294B"/>
                </a:solidFill>
              </a:rPr>
              <a:t>rdtr</a:t>
            </a:r>
            <a:r>
              <a:rPr lang="it-IT" sz="2000" dirty="0">
                <a:solidFill>
                  <a:srgbClr val="13294B"/>
                </a:solidFill>
              </a:rPr>
              <a:t> </a:t>
            </a:r>
            <a:r>
              <a:rPr lang="it-IT" sz="2000" dirty="0">
                <a:solidFill>
                  <a:srgbClr val="13294B"/>
                </a:solidFill>
                <a:uFill>
                  <a:solidFill>
                    <a:srgbClr val="C00000"/>
                  </a:solidFill>
                </a:uFill>
              </a:rPr>
              <a:t>devono essere imposti</a:t>
            </a:r>
            <a:r>
              <a:rPr lang="it-IT" sz="2000" dirty="0">
                <a:solidFill>
                  <a:srgbClr val="13294B"/>
                </a:solidFill>
              </a:rPr>
              <a:t>, mediante un contratto o altro atto giuridico, </a:t>
            </a:r>
            <a:r>
              <a:rPr lang="it-IT" sz="2000" dirty="0">
                <a:solidFill>
                  <a:srgbClr val="13294B"/>
                </a:solidFill>
                <a:uFill>
                  <a:solidFill>
                    <a:srgbClr val="C00000"/>
                  </a:solidFill>
                </a:uFill>
              </a:rPr>
              <a:t>gli stessi obblighi del primo</a:t>
            </a:r>
            <a:r>
              <a:rPr lang="it-IT" sz="2000" dirty="0">
                <a:solidFill>
                  <a:srgbClr val="13294B"/>
                </a:solidFill>
              </a:rPr>
              <a:t>, con le stesse garanzie. → </a:t>
            </a:r>
            <a:r>
              <a:rPr lang="it-IT" sz="2000" b="1" i="1" dirty="0">
                <a:solidFill>
                  <a:srgbClr val="13294B"/>
                </a:solidFill>
              </a:rPr>
              <a:t>In ogni caso</a:t>
            </a:r>
            <a:r>
              <a:rPr lang="it-IT" sz="2000" dirty="0">
                <a:solidFill>
                  <a:srgbClr val="13294B"/>
                </a:solidFill>
              </a:rPr>
              <a:t>, il </a:t>
            </a:r>
            <a:r>
              <a:rPr lang="it-IT" sz="2000" cap="small" dirty="0" err="1">
                <a:solidFill>
                  <a:srgbClr val="13294B"/>
                </a:solidFill>
              </a:rPr>
              <a:t>rdtr</a:t>
            </a:r>
            <a:r>
              <a:rPr lang="it-IT" sz="2000" dirty="0">
                <a:solidFill>
                  <a:srgbClr val="13294B"/>
                </a:solidFill>
              </a:rPr>
              <a:t> conserva nei confronti del titolare del trattamento l’intera responsabilità dell’adempimento degli obblighi dell’altro responsabile.</a:t>
            </a:r>
          </a:p>
        </p:txBody>
      </p:sp>
    </p:spTree>
    <p:extLst>
      <p:ext uri="{BB962C8B-B14F-4D97-AF65-F5344CB8AC3E}">
        <p14:creationId xmlns:p14="http://schemas.microsoft.com/office/powerpoint/2010/main" val="1616861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Obblighi del </a:t>
            </a:r>
            <a:r>
              <a:rPr lang="it-IT" cap="small" dirty="0"/>
              <a:t>RDTR</a:t>
            </a:r>
            <a:r>
              <a:rPr lang="it-IT" dirty="0"/>
              <a:t> nei confronti del TDTR </a:t>
            </a:r>
            <a:r>
              <a:rPr lang="it-IT" b="0" dirty="0"/>
              <a:t>/4</a:t>
            </a:r>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276225" y="1776638"/>
            <a:ext cx="8683970" cy="4528419"/>
          </a:xfrm>
          <a:prstGeom prst="rect">
            <a:avLst/>
          </a:prstGeom>
          <a:ln>
            <a:solidFill>
              <a:schemeClr val="bg2">
                <a:lumMod val="75000"/>
              </a:schemeClr>
            </a:solidFill>
          </a:ln>
        </p:spPr>
        <p:txBody>
          <a:bodyPr>
            <a:spAutoFit/>
          </a:bodyPr>
          <a:lstStyle/>
          <a:p>
            <a:pPr marL="457200" indent="-457200">
              <a:lnSpc>
                <a:spcPct val="150000"/>
              </a:lnSpc>
              <a:buFont typeface="+mj-lt"/>
              <a:buAutoNum type="alphaLcParenR" startAt="5"/>
            </a:pPr>
            <a:r>
              <a:rPr lang="it-IT" sz="1800">
                <a:solidFill>
                  <a:srgbClr val="13294B"/>
                </a:solidFill>
              </a:rPr>
              <a:t>assistere il </a:t>
            </a:r>
            <a:r>
              <a:rPr lang="it-IT" sz="1800" cap="small" dirty="0" err="1">
                <a:solidFill>
                  <a:srgbClr val="13294B"/>
                </a:solidFill>
              </a:rPr>
              <a:t>tdtr</a:t>
            </a:r>
            <a:r>
              <a:rPr lang="it-IT" sz="1800" cap="small" dirty="0">
                <a:solidFill>
                  <a:srgbClr val="13294B"/>
                </a:solidFill>
              </a:rPr>
              <a:t> </a:t>
            </a:r>
            <a:r>
              <a:rPr lang="it-IT" sz="1800" dirty="0">
                <a:solidFill>
                  <a:srgbClr val="13294B"/>
                </a:solidFill>
              </a:rPr>
              <a:t>con misure tecniche e organizzative adeguate, al fine di soddisfare l’obbligo di dare seguito alle richieste per l’esercizio dei </a:t>
            </a:r>
            <a:r>
              <a:rPr lang="it-IT" sz="1800" b="1" dirty="0">
                <a:solidFill>
                  <a:srgbClr val="13294B"/>
                </a:solidFill>
                <a:hlinkClick r:id="" action="ppaction://noaction"/>
              </a:rPr>
              <a:t>diritti</a:t>
            </a:r>
            <a:r>
              <a:rPr lang="it-IT" sz="1800" b="1" dirty="0">
                <a:solidFill>
                  <a:srgbClr val="13294B"/>
                </a:solidFill>
              </a:rPr>
              <a:t> dell’interessato</a:t>
            </a:r>
            <a:r>
              <a:rPr lang="it-IT" sz="1800" dirty="0">
                <a:solidFill>
                  <a:srgbClr val="13294B"/>
                </a:solidFill>
              </a:rPr>
              <a:t>;</a:t>
            </a:r>
          </a:p>
          <a:p>
            <a:pPr marL="457200" indent="-457200">
              <a:lnSpc>
                <a:spcPct val="150000"/>
              </a:lnSpc>
              <a:buFont typeface="+mj-lt"/>
              <a:buAutoNum type="alphaLcParenR" startAt="5"/>
            </a:pPr>
            <a:r>
              <a:rPr lang="it-IT" sz="1800" dirty="0">
                <a:solidFill>
                  <a:srgbClr val="13294B"/>
                </a:solidFill>
              </a:rPr>
              <a:t>assistere il </a:t>
            </a:r>
            <a:r>
              <a:rPr lang="it-IT" sz="1800" cap="small" dirty="0" err="1">
                <a:solidFill>
                  <a:srgbClr val="13294B"/>
                </a:solidFill>
              </a:rPr>
              <a:t>tdtr</a:t>
            </a:r>
            <a:r>
              <a:rPr lang="it-IT" sz="1800" dirty="0">
                <a:solidFill>
                  <a:srgbClr val="13294B"/>
                </a:solidFill>
              </a:rPr>
              <a:t> nel garantire il rispetto degli obblighi inerenti alla sicurezza dei </a:t>
            </a:r>
            <a:r>
              <a:rPr lang="it-IT" sz="1800" dirty="0" err="1">
                <a:solidFill>
                  <a:srgbClr val="13294B"/>
                </a:solidFill>
              </a:rPr>
              <a:t>d.p.</a:t>
            </a:r>
            <a:r>
              <a:rPr lang="it-IT" sz="1800" dirty="0">
                <a:solidFill>
                  <a:srgbClr val="13294B"/>
                </a:solidFill>
              </a:rPr>
              <a:t> (Artt. da 32 a 36):</a:t>
            </a:r>
          </a:p>
          <a:p>
            <a:pPr lvl="1">
              <a:lnSpc>
                <a:spcPct val="150000"/>
              </a:lnSpc>
            </a:pPr>
            <a:r>
              <a:rPr lang="it-IT" sz="1800" dirty="0">
                <a:solidFill>
                  <a:srgbClr val="13294B"/>
                </a:solidFill>
              </a:rPr>
              <a:t>Art. </a:t>
            </a:r>
            <a:r>
              <a:rPr lang="it-IT" sz="1800" dirty="0">
                <a:solidFill>
                  <a:srgbClr val="13294B"/>
                </a:solidFill>
                <a:hlinkClick r:id="" action="ppaction://noaction"/>
              </a:rPr>
              <a:t>32</a:t>
            </a:r>
            <a:r>
              <a:rPr lang="it-IT" sz="1800" dirty="0">
                <a:solidFill>
                  <a:srgbClr val="13294B"/>
                </a:solidFill>
              </a:rPr>
              <a:t> – Sicurezza del trattamento</a:t>
            </a:r>
          </a:p>
          <a:p>
            <a:pPr lvl="1">
              <a:lnSpc>
                <a:spcPct val="150000"/>
              </a:lnSpc>
            </a:pPr>
            <a:r>
              <a:rPr lang="it-IT" sz="1800" dirty="0">
                <a:solidFill>
                  <a:srgbClr val="13294B"/>
                </a:solidFill>
              </a:rPr>
              <a:t>Art. 33 – Notifica di una violazione dei dati personali all’autorità di controllo</a:t>
            </a:r>
          </a:p>
          <a:p>
            <a:pPr lvl="1">
              <a:lnSpc>
                <a:spcPct val="150000"/>
              </a:lnSpc>
            </a:pPr>
            <a:r>
              <a:rPr lang="it-IT" sz="1800" dirty="0">
                <a:solidFill>
                  <a:srgbClr val="13294B"/>
                </a:solidFill>
              </a:rPr>
              <a:t>Art. 34 – Comunicazione di una violazione dei dati personali all’interessato</a:t>
            </a:r>
          </a:p>
          <a:p>
            <a:pPr lvl="1">
              <a:lnSpc>
                <a:spcPct val="150000"/>
              </a:lnSpc>
            </a:pPr>
            <a:r>
              <a:rPr lang="it-IT" sz="1800" dirty="0">
                <a:solidFill>
                  <a:srgbClr val="13294B"/>
                </a:solidFill>
              </a:rPr>
              <a:t>Art. 35 – Valutazione d’impatto sulla protezione dei dati</a:t>
            </a:r>
          </a:p>
          <a:p>
            <a:pPr lvl="1">
              <a:lnSpc>
                <a:spcPct val="150000"/>
              </a:lnSpc>
            </a:pPr>
            <a:r>
              <a:rPr lang="it-IT" sz="1800" dirty="0">
                <a:solidFill>
                  <a:srgbClr val="13294B"/>
                </a:solidFill>
              </a:rPr>
              <a:t>Art. 36 – Consultazione preventiva</a:t>
            </a:r>
          </a:p>
        </p:txBody>
      </p:sp>
    </p:spTree>
    <p:extLst>
      <p:ext uri="{BB962C8B-B14F-4D97-AF65-F5344CB8AC3E}">
        <p14:creationId xmlns:p14="http://schemas.microsoft.com/office/powerpoint/2010/main" val="12743938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Obblighi del </a:t>
            </a:r>
            <a:r>
              <a:rPr lang="it-IT" cap="small" dirty="0"/>
              <a:t>RDTR</a:t>
            </a:r>
            <a:r>
              <a:rPr lang="it-IT" dirty="0"/>
              <a:t> nei confronti del TDTR </a:t>
            </a:r>
            <a:r>
              <a:rPr lang="it-IT" b="0" dirty="0"/>
              <a:t>/5</a:t>
            </a:r>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276225" y="1581766"/>
            <a:ext cx="8683970" cy="4833118"/>
          </a:xfrm>
          <a:prstGeom prst="rect">
            <a:avLst/>
          </a:prstGeom>
          <a:ln>
            <a:solidFill>
              <a:schemeClr val="bg2">
                <a:lumMod val="75000"/>
              </a:schemeClr>
            </a:solidFill>
          </a:ln>
        </p:spPr>
        <p:txBody>
          <a:bodyPr>
            <a:spAutoFit/>
          </a:bodyPr>
          <a:lstStyle/>
          <a:p>
            <a:pPr marL="514350" indent="-514350">
              <a:lnSpc>
                <a:spcPct val="150000"/>
              </a:lnSpc>
              <a:buFont typeface="+mj-lt"/>
              <a:buAutoNum type="alphaLcParenR" startAt="7"/>
            </a:pPr>
            <a:r>
              <a:rPr lang="it-IT" sz="1800" dirty="0">
                <a:solidFill>
                  <a:srgbClr val="13294B"/>
                </a:solidFill>
              </a:rPr>
              <a:t>cancellare </a:t>
            </a:r>
            <a:r>
              <a:rPr lang="it-IT" sz="1800" b="1" i="1" dirty="0">
                <a:solidFill>
                  <a:srgbClr val="13294B"/>
                </a:solidFill>
              </a:rPr>
              <a:t>o</a:t>
            </a:r>
            <a:r>
              <a:rPr lang="it-IT" sz="1800" dirty="0">
                <a:solidFill>
                  <a:srgbClr val="13294B"/>
                </a:solidFill>
              </a:rPr>
              <a:t> restituire al </a:t>
            </a:r>
            <a:r>
              <a:rPr lang="it-IT" sz="1800" cap="small" dirty="0" err="1">
                <a:solidFill>
                  <a:srgbClr val="13294B"/>
                </a:solidFill>
              </a:rPr>
              <a:t>tdtr</a:t>
            </a:r>
            <a:r>
              <a:rPr lang="it-IT" sz="1800" cap="small" dirty="0">
                <a:solidFill>
                  <a:srgbClr val="13294B"/>
                </a:solidFill>
              </a:rPr>
              <a:t>, </a:t>
            </a:r>
            <a:r>
              <a:rPr lang="it-IT" sz="1800" dirty="0">
                <a:solidFill>
                  <a:srgbClr val="13294B"/>
                </a:solidFill>
              </a:rPr>
              <a:t>a scelta di quest’ultimo, tutti i </a:t>
            </a:r>
            <a:r>
              <a:rPr lang="it-IT" sz="1800" dirty="0" err="1">
                <a:solidFill>
                  <a:srgbClr val="13294B"/>
                </a:solidFill>
              </a:rPr>
              <a:t>d.p.</a:t>
            </a:r>
            <a:r>
              <a:rPr lang="it-IT" sz="1800" dirty="0">
                <a:solidFill>
                  <a:srgbClr val="13294B"/>
                </a:solidFill>
              </a:rPr>
              <a:t> oggetto del </a:t>
            </a:r>
            <a:r>
              <a:rPr lang="it-IT" sz="1800" dirty="0" err="1">
                <a:solidFill>
                  <a:srgbClr val="13294B"/>
                </a:solidFill>
              </a:rPr>
              <a:t>tr</a:t>
            </a:r>
            <a:r>
              <a:rPr lang="it-IT" sz="1800" dirty="0">
                <a:solidFill>
                  <a:srgbClr val="13294B"/>
                </a:solidFill>
              </a:rPr>
              <a:t>., al termine dei servizi svolti per conto del </a:t>
            </a:r>
            <a:r>
              <a:rPr lang="it-IT" sz="1800" cap="small" dirty="0" err="1">
                <a:solidFill>
                  <a:srgbClr val="13294B"/>
                </a:solidFill>
              </a:rPr>
              <a:t>tdtr</a:t>
            </a:r>
            <a:r>
              <a:rPr lang="it-IT" sz="1800" dirty="0">
                <a:solidFill>
                  <a:srgbClr val="13294B"/>
                </a:solidFill>
              </a:rPr>
              <a:t>, </a:t>
            </a:r>
            <a:r>
              <a:rPr lang="it-IT" sz="1800" u="sng" dirty="0">
                <a:solidFill>
                  <a:srgbClr val="13294B"/>
                </a:solidFill>
                <a:uFill>
                  <a:solidFill>
                    <a:srgbClr val="C00000"/>
                  </a:solidFill>
                </a:uFill>
              </a:rPr>
              <a:t>cancellando </a:t>
            </a:r>
            <a:r>
              <a:rPr lang="it-IT" sz="1800" i="1" u="sng" dirty="0">
                <a:solidFill>
                  <a:srgbClr val="13294B"/>
                </a:solidFill>
                <a:uFill>
                  <a:solidFill>
                    <a:srgbClr val="C00000"/>
                  </a:solidFill>
                </a:uFill>
              </a:rPr>
              <a:t>in ogni caso </a:t>
            </a:r>
            <a:r>
              <a:rPr lang="it-IT" sz="1800" u="sng" dirty="0">
                <a:solidFill>
                  <a:srgbClr val="13294B"/>
                </a:solidFill>
                <a:uFill>
                  <a:solidFill>
                    <a:srgbClr val="C00000"/>
                  </a:solidFill>
                </a:uFill>
              </a:rPr>
              <a:t>tutte le copie esistenti</a:t>
            </a:r>
            <a:r>
              <a:rPr lang="it-IT" sz="1800" dirty="0">
                <a:solidFill>
                  <a:srgbClr val="13294B"/>
                </a:solidFill>
              </a:rPr>
              <a:t>, </a:t>
            </a:r>
          </a:p>
          <a:p>
            <a:pPr lvl="1">
              <a:lnSpc>
                <a:spcPct val="150000"/>
              </a:lnSpc>
            </a:pPr>
            <a:r>
              <a:rPr lang="it-IT" sz="1800" dirty="0">
                <a:solidFill>
                  <a:srgbClr val="13294B"/>
                </a:solidFill>
              </a:rPr>
              <a:t>salvo che il diritto dell’Unione o degli </a:t>
            </a:r>
            <a:r>
              <a:rPr lang="it-IT" sz="1800" dirty="0" err="1">
                <a:solidFill>
                  <a:srgbClr val="13294B"/>
                </a:solidFill>
              </a:rPr>
              <a:t>St.m</a:t>
            </a:r>
            <a:r>
              <a:rPr lang="it-IT" sz="1800" dirty="0">
                <a:solidFill>
                  <a:srgbClr val="13294B"/>
                </a:solidFill>
              </a:rPr>
              <a:t>. preveda la conservazione dei dati.</a:t>
            </a:r>
          </a:p>
          <a:p>
            <a:pPr marL="514350" indent="-514350">
              <a:lnSpc>
                <a:spcPct val="150000"/>
              </a:lnSpc>
              <a:buFont typeface="+mj-lt"/>
              <a:buAutoNum type="alphaLcParenR" startAt="7"/>
            </a:pPr>
            <a:r>
              <a:rPr lang="it-IT" sz="1800" dirty="0">
                <a:solidFill>
                  <a:srgbClr val="13294B"/>
                </a:solidFill>
              </a:rPr>
              <a:t>mettere a disposizione del </a:t>
            </a:r>
            <a:r>
              <a:rPr lang="it-IT" sz="1800" cap="small" dirty="0" err="1">
                <a:solidFill>
                  <a:srgbClr val="13294B"/>
                </a:solidFill>
              </a:rPr>
              <a:t>tdtr</a:t>
            </a:r>
            <a:r>
              <a:rPr lang="it-IT" sz="1800" dirty="0">
                <a:solidFill>
                  <a:srgbClr val="13294B"/>
                </a:solidFill>
              </a:rPr>
              <a:t> tutte le informazioni necessarie per dimostrare il rispetto di tali obblighi e</a:t>
            </a:r>
          </a:p>
          <a:p>
            <a:pPr lvl="1">
              <a:lnSpc>
                <a:spcPct val="150000"/>
              </a:lnSpc>
            </a:pPr>
            <a:r>
              <a:rPr lang="it-IT" sz="1800" dirty="0">
                <a:solidFill>
                  <a:srgbClr val="13294B"/>
                </a:solidFill>
              </a:rPr>
              <a:t>consentire e contribuire alle attività di revisione / ispezione realizzate dal </a:t>
            </a:r>
            <a:r>
              <a:rPr lang="it-IT" sz="1800" cap="small" dirty="0" err="1">
                <a:solidFill>
                  <a:srgbClr val="13294B"/>
                </a:solidFill>
              </a:rPr>
              <a:t>tdtr</a:t>
            </a:r>
            <a:r>
              <a:rPr lang="it-IT" sz="1800" dirty="0">
                <a:solidFill>
                  <a:srgbClr val="13294B"/>
                </a:solidFill>
              </a:rPr>
              <a:t> o da altro soggetto da questi incaricato;</a:t>
            </a:r>
          </a:p>
          <a:p>
            <a:pPr lvl="1">
              <a:lnSpc>
                <a:spcPct val="150000"/>
              </a:lnSpc>
            </a:pPr>
            <a:r>
              <a:rPr lang="it-IT" sz="1800" i="1" dirty="0">
                <a:solidFill>
                  <a:srgbClr val="13294B"/>
                </a:solidFill>
              </a:rPr>
              <a:t>informare</a:t>
            </a:r>
            <a:r>
              <a:rPr lang="it-IT" sz="1800" dirty="0">
                <a:solidFill>
                  <a:srgbClr val="13294B"/>
                </a:solidFill>
              </a:rPr>
              <a:t> immediatamente il </a:t>
            </a:r>
            <a:r>
              <a:rPr lang="it-IT" sz="1800" cap="small" dirty="0" err="1">
                <a:solidFill>
                  <a:srgbClr val="13294B"/>
                </a:solidFill>
              </a:rPr>
              <a:t>tdtr</a:t>
            </a:r>
            <a:r>
              <a:rPr lang="it-IT" sz="1800" dirty="0">
                <a:solidFill>
                  <a:srgbClr val="13294B"/>
                </a:solidFill>
              </a:rPr>
              <a:t> qualora un’istruzione di questi violi il RGPD o altra disposizione (Ue/</a:t>
            </a:r>
            <a:r>
              <a:rPr lang="it-IT" sz="1800" dirty="0" err="1">
                <a:solidFill>
                  <a:srgbClr val="13294B"/>
                </a:solidFill>
              </a:rPr>
              <a:t>naz</a:t>
            </a:r>
            <a:r>
              <a:rPr lang="it-IT" sz="1800" dirty="0">
                <a:solidFill>
                  <a:srgbClr val="13294B"/>
                </a:solidFill>
              </a:rPr>
              <a:t>.) relativa alla protezione dei </a:t>
            </a:r>
            <a:r>
              <a:rPr lang="it-IT" sz="1800" dirty="0" err="1">
                <a:solidFill>
                  <a:srgbClr val="13294B"/>
                </a:solidFill>
              </a:rPr>
              <a:t>d.p.</a:t>
            </a:r>
            <a:endParaRPr lang="it-IT" sz="1800" dirty="0">
              <a:solidFill>
                <a:srgbClr val="13294B"/>
              </a:solidFill>
            </a:endParaRPr>
          </a:p>
        </p:txBody>
      </p:sp>
    </p:spTree>
    <p:extLst>
      <p:ext uri="{BB962C8B-B14F-4D97-AF65-F5344CB8AC3E}">
        <p14:creationId xmlns:p14="http://schemas.microsoft.com/office/powerpoint/2010/main" val="5598530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Il Responsabile del Trattamento nella «</a:t>
            </a:r>
            <a:r>
              <a:rPr lang="it-IT" dirty="0">
                <a:solidFill>
                  <a:srgbClr val="C00000"/>
                </a:solidFill>
              </a:rPr>
              <a:t>Scuola</a:t>
            </a:r>
            <a:r>
              <a:rPr lang="it-IT" dirty="0"/>
              <a:t>»</a:t>
            </a:r>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3859518"/>
          </a:xfrm>
          <a:prstGeom prst="rect">
            <a:avLst/>
          </a:prstGeom>
        </p:spPr>
        <p:txBody>
          <a:bodyPr>
            <a:spAutoFit/>
          </a:bodyPr>
          <a:lstStyle/>
          <a:p>
            <a:pPr lvl="0"/>
            <a:r>
              <a:rPr lang="it-IT" sz="2400" dirty="0"/>
              <a:t>Non sembra a priori necessario </a:t>
            </a:r>
            <a:r>
              <a:rPr lang="it-IT" sz="2400" u="sng" dirty="0"/>
              <a:t>revocare</a:t>
            </a:r>
            <a:r>
              <a:rPr lang="it-IT" sz="2400" dirty="0"/>
              <a:t> le attuali nomine di responsabile interno del trattamento, laddove esistenti;</a:t>
            </a:r>
          </a:p>
          <a:p>
            <a:pPr lvl="0"/>
            <a:r>
              <a:rPr lang="it-IT" sz="2400" dirty="0"/>
              <a:t>è invece </a:t>
            </a:r>
            <a:r>
              <a:rPr lang="it-IT" sz="2400" u="sng" dirty="0"/>
              <a:t>necessario</a:t>
            </a:r>
            <a:r>
              <a:rPr lang="it-IT" sz="2400" dirty="0"/>
              <a:t> provvedere con urgenza alla scrupolosa </a:t>
            </a:r>
            <a:r>
              <a:rPr lang="it-IT" sz="2400" i="1" dirty="0"/>
              <a:t>verifica di conformità al Regolamento delle nomine di responsabile interno esistenti al 25 maggio 2018</a:t>
            </a:r>
            <a:r>
              <a:rPr lang="it-IT" sz="2400" dirty="0"/>
              <a:t>, valide secondo il precedente quadro normativo – Direttiva/Codice – ma verosimilmente non allineate con quanto previsto in particolare, dall’art. 28, nonché con le disparate altre norme del DPR che impongono specifici obblighi al responsabile del trattamento;</a:t>
            </a:r>
            <a:endParaRPr lang="it-IT" sz="2400" dirty="0">
              <a:solidFill>
                <a:srgbClr val="13294B"/>
              </a:solidFill>
            </a:endParaRPr>
          </a:p>
        </p:txBody>
      </p:sp>
    </p:spTree>
    <p:extLst>
      <p:ext uri="{BB962C8B-B14F-4D97-AF65-F5344CB8AC3E}">
        <p14:creationId xmlns:p14="http://schemas.microsoft.com/office/powerpoint/2010/main" val="3188400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Il Responsabile del Trattamento nella «</a:t>
            </a:r>
            <a:r>
              <a:rPr lang="it-IT" dirty="0">
                <a:solidFill>
                  <a:srgbClr val="C00000"/>
                </a:solidFill>
              </a:rPr>
              <a:t>Scuola</a:t>
            </a:r>
            <a:r>
              <a:rPr lang="it-IT" dirty="0"/>
              <a:t>» </a:t>
            </a:r>
            <a:r>
              <a:rPr lang="it-IT" b="0" dirty="0"/>
              <a:t>/2</a:t>
            </a:r>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4672048"/>
          </a:xfrm>
          <a:prstGeom prst="rect">
            <a:avLst/>
          </a:prstGeom>
        </p:spPr>
        <p:txBody>
          <a:bodyPr>
            <a:spAutoFit/>
          </a:bodyPr>
          <a:lstStyle/>
          <a:p>
            <a:pPr lvl="0"/>
            <a:r>
              <a:rPr lang="it-IT" sz="2400" dirty="0"/>
              <a:t>a seguito tale verifica potrebbe risultare </a:t>
            </a:r>
            <a:r>
              <a:rPr lang="it-IT" sz="2400" dirty="0">
                <a:solidFill>
                  <a:srgbClr val="3EB1C8"/>
                </a:solidFill>
              </a:rPr>
              <a:t>opportuno</a:t>
            </a:r>
            <a:r>
              <a:rPr lang="it-IT" sz="2400" dirty="0"/>
              <a:t> o </a:t>
            </a:r>
            <a:r>
              <a:rPr lang="it-IT" sz="2400" dirty="0">
                <a:solidFill>
                  <a:srgbClr val="C00000"/>
                </a:solidFill>
              </a:rPr>
              <a:t>necessario</a:t>
            </a:r>
          </a:p>
          <a:p>
            <a:pPr lvl="0"/>
            <a:r>
              <a:rPr lang="it-IT" sz="2400" dirty="0"/>
              <a:t>(a) revocare la nomina di responsabile interno</a:t>
            </a:r>
            <a:r>
              <a:rPr lang="it-IT" sz="2400" i="1" dirty="0"/>
              <a:t>, laddove si sia appurato che l’attribuzione di tale qualità non è funzionale ai compiti effettivamente svolti dalla figura interna </a:t>
            </a:r>
            <a:r>
              <a:rPr lang="it-IT" sz="2400" dirty="0"/>
              <a:t>e appaia preferibile ricondurla nell’alvo delle “</a:t>
            </a:r>
            <a:r>
              <a:rPr lang="it-IT" sz="2400" u="sng" dirty="0"/>
              <a:t>persone autorizzate al trattamento</a:t>
            </a:r>
            <a:r>
              <a:rPr lang="it-IT" sz="2400" dirty="0"/>
              <a:t>”; ovvero</a:t>
            </a:r>
          </a:p>
          <a:p>
            <a:pPr lvl="0"/>
            <a:r>
              <a:rPr lang="it-IT" sz="2400" dirty="0"/>
              <a:t>(b) rinnovare la nomina di responsabile interno </a:t>
            </a:r>
            <a:r>
              <a:rPr lang="it-IT" sz="2400" dirty="0">
                <a:solidFill>
                  <a:srgbClr val="3EB1C8"/>
                </a:solidFill>
              </a:rPr>
              <a:t>con atto </a:t>
            </a:r>
            <a:r>
              <a:rPr lang="it-IT" sz="2400" dirty="0"/>
              <a:t>(contrattuale o non contrattuale) </a:t>
            </a:r>
            <a:r>
              <a:rPr lang="it-IT" sz="2400" dirty="0">
                <a:solidFill>
                  <a:srgbClr val="3EB1C8"/>
                </a:solidFill>
              </a:rPr>
              <a:t>conforme alle indicazioni dell’art. 28</a:t>
            </a:r>
            <a:r>
              <a:rPr lang="it-IT" sz="2400" dirty="0"/>
              <a:t>, alla condizione che ciò costituisca un adempi-mento sostanziale e non formale, e che rappresenti un assetto realistico della funzione attribuita;</a:t>
            </a:r>
            <a:endParaRPr lang="it-IT" sz="2400" dirty="0">
              <a:solidFill>
                <a:srgbClr val="13294B"/>
              </a:solidFill>
            </a:endParaRPr>
          </a:p>
        </p:txBody>
      </p:sp>
    </p:spTree>
    <p:extLst>
      <p:ext uri="{BB962C8B-B14F-4D97-AF65-F5344CB8AC3E}">
        <p14:creationId xmlns:p14="http://schemas.microsoft.com/office/powerpoint/2010/main" val="389043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Privacy o protezione dei dati personali?</a:t>
            </a:r>
          </a:p>
        </p:txBody>
      </p:sp>
      <p:sp>
        <p:nvSpPr>
          <p:cNvPr id="3" name="Segnaposto contenuto 2"/>
          <p:cNvSpPr>
            <a:spLocks noGrp="1"/>
          </p:cNvSpPr>
          <p:nvPr>
            <p:ph sz="quarter" idx="11"/>
          </p:nvPr>
        </p:nvSpPr>
        <p:spPr/>
        <p:txBody>
          <a:bodyPr/>
          <a:lstStyle/>
          <a:p>
            <a:pPr marL="0" indent="0">
              <a:lnSpc>
                <a:spcPct val="150000"/>
              </a:lnSpc>
              <a:buNone/>
            </a:pPr>
            <a:r>
              <a:rPr lang="it-IT" sz="2000" dirty="0">
                <a:solidFill>
                  <a:srgbClr val="13294B"/>
                </a:solidFill>
              </a:rPr>
              <a:t>Nonostante oramai sembra essersi definitivamente imposto l’utilizzo del termine «privacy» per riferirsi indiscriminatamente a qualsiasi aspetto giuridico e tecnico della «protezione dei dati personali», è utile sottolineare che</a:t>
            </a:r>
          </a:p>
          <a:p>
            <a:pPr marL="0" indent="0" algn="ctr">
              <a:lnSpc>
                <a:spcPct val="150000"/>
              </a:lnSpc>
              <a:buNone/>
            </a:pPr>
            <a:r>
              <a:rPr lang="it-IT" sz="2000" dirty="0">
                <a:solidFill>
                  <a:srgbClr val="3EB1C8"/>
                </a:solidFill>
                <a:effectLst>
                  <a:outerShdw blurRad="38100" dist="38100" dir="2700000" algn="tl">
                    <a:srgbClr val="000000">
                      <a:alpha val="43137"/>
                    </a:srgbClr>
                  </a:outerShdw>
                </a:effectLst>
                <a:highlight>
                  <a:srgbClr val="EAEAEA"/>
                </a:highlight>
              </a:rPr>
              <a:t>privacy</a:t>
            </a:r>
            <a:r>
              <a:rPr lang="it-IT" sz="2000" dirty="0">
                <a:solidFill>
                  <a:srgbClr val="3EB1C8"/>
                </a:solidFill>
                <a:highlight>
                  <a:srgbClr val="EAEAEA"/>
                </a:highlight>
              </a:rPr>
              <a:t> ≠ </a:t>
            </a:r>
            <a:r>
              <a:rPr lang="it-IT" sz="2000" i="1" u="sng" dirty="0">
                <a:solidFill>
                  <a:srgbClr val="3EB1C8"/>
                </a:solidFill>
                <a:effectLst>
                  <a:outerShdw blurRad="38100" dist="38100" dir="2700000" algn="tl">
                    <a:srgbClr val="000000">
                      <a:alpha val="43137"/>
                    </a:srgbClr>
                  </a:outerShdw>
                </a:effectLst>
                <a:highlight>
                  <a:srgbClr val="EAEAEA"/>
                </a:highlight>
                <a:uFill>
                  <a:solidFill>
                    <a:srgbClr val="C00000"/>
                  </a:solidFill>
                </a:uFill>
              </a:rPr>
              <a:t>protezione dei dati personali</a:t>
            </a:r>
          </a:p>
          <a:p>
            <a:pPr marL="0" indent="0">
              <a:lnSpc>
                <a:spcPct val="150000"/>
              </a:lnSpc>
              <a:buNone/>
            </a:pPr>
            <a:r>
              <a:rPr lang="it-IT" sz="2000" dirty="0">
                <a:solidFill>
                  <a:srgbClr val="13294B"/>
                </a:solidFill>
              </a:rPr>
              <a:t>Il concetto di privacy, più antico e più ampio, spesso ricordato anche come «</a:t>
            </a:r>
            <a:r>
              <a:rPr lang="it-IT" sz="2000" i="1" dirty="0">
                <a:solidFill>
                  <a:srgbClr val="13294B"/>
                </a:solidFill>
              </a:rPr>
              <a:t>diritto ad esser lasciati soli</a:t>
            </a:r>
            <a:r>
              <a:rPr lang="it-IT" sz="2000" dirty="0">
                <a:solidFill>
                  <a:srgbClr val="13294B"/>
                </a:solidFill>
              </a:rPr>
              <a:t>», attiene alla riservatezza, intesa – sommariamente – come </a:t>
            </a:r>
            <a:r>
              <a:rPr lang="it-IT" sz="2000" i="1" dirty="0">
                <a:solidFill>
                  <a:srgbClr val="13294B"/>
                </a:solidFill>
              </a:rPr>
              <a:t>sfera intima, personale e materiale, riservata della persona, che ha il diritto di escludere da essa qualsiasi intrusione, pubblica o privata che sia</a:t>
            </a:r>
            <a:r>
              <a:rPr lang="it-IT" sz="2000" dirty="0">
                <a:solidFill>
                  <a:srgbClr val="13294B"/>
                </a:solidFill>
              </a:rPr>
              <a:t>.</a:t>
            </a:r>
          </a:p>
        </p:txBody>
      </p:sp>
    </p:spTree>
    <p:extLst>
      <p:ext uri="{BB962C8B-B14F-4D97-AF65-F5344CB8AC3E}">
        <p14:creationId xmlns:p14="http://schemas.microsoft.com/office/powerpoint/2010/main" val="3088388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Il Responsabile del Trattamento nella «</a:t>
            </a:r>
            <a:r>
              <a:rPr lang="it-IT" dirty="0">
                <a:solidFill>
                  <a:srgbClr val="C00000"/>
                </a:solidFill>
              </a:rPr>
              <a:t>Scuola</a:t>
            </a:r>
            <a:r>
              <a:rPr lang="it-IT" dirty="0"/>
              <a:t>» </a:t>
            </a:r>
            <a:r>
              <a:rPr lang="it-IT" b="0" dirty="0"/>
              <a:t>/3</a:t>
            </a:r>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3539430"/>
          </a:xfrm>
          <a:prstGeom prst="rect">
            <a:avLst/>
          </a:prstGeom>
        </p:spPr>
        <p:txBody>
          <a:bodyPr>
            <a:spAutoFit/>
          </a:bodyPr>
          <a:lstStyle/>
          <a:p>
            <a:pPr lvl="0"/>
            <a:r>
              <a:rPr lang="it-IT" sz="2800" dirty="0"/>
              <a:t>nell’ambito della pubblica amministrazione, infine, </a:t>
            </a:r>
            <a:r>
              <a:rPr lang="it-IT" sz="2800" i="1" dirty="0"/>
              <a:t>la predetta verifica dovrà tenere conto dell’esistenza </a:t>
            </a:r>
            <a:r>
              <a:rPr lang="it-IT" sz="2800" dirty="0"/>
              <a:t>– nello specifico settore – </a:t>
            </a:r>
            <a:r>
              <a:rPr lang="it-IT" sz="2800" i="1" dirty="0"/>
              <a:t>di eventuali norme primarie o secondarie</a:t>
            </a:r>
            <a:r>
              <a:rPr lang="it-IT" sz="2800" dirty="0"/>
              <a:t> (regolamentari) attributive della qualità di responsabile del trattamento a profili funzionali dirigenziali o di servizi specifici in tema di trattamento di dati personali.</a:t>
            </a:r>
          </a:p>
        </p:txBody>
      </p:sp>
    </p:spTree>
    <p:extLst>
      <p:ext uri="{BB962C8B-B14F-4D97-AF65-F5344CB8AC3E}">
        <p14:creationId xmlns:p14="http://schemas.microsoft.com/office/powerpoint/2010/main" val="1967646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Il DSGA nella «</a:t>
            </a:r>
            <a:r>
              <a:rPr lang="it-IT" dirty="0">
                <a:solidFill>
                  <a:srgbClr val="C00000"/>
                </a:solidFill>
              </a:rPr>
              <a:t>Scuola pubblica</a:t>
            </a:r>
            <a:r>
              <a:rPr lang="it-IT" dirty="0"/>
              <a:t>»</a:t>
            </a:r>
            <a:endParaRPr lang="it-IT" b="0" dirty="0"/>
          </a:p>
        </p:txBody>
      </p:sp>
      <p:sp>
        <p:nvSpPr>
          <p:cNvPr id="5" name="Segnaposto contenuto 2">
            <a:extLst>
              <a:ext uri="{FF2B5EF4-FFF2-40B4-BE49-F238E27FC236}">
                <a16:creationId xmlns:a16="http://schemas.microsoft.com/office/drawing/2014/main" id="{F64890FC-D380-4E3C-B3CA-FE9FFE57461A}"/>
              </a:ext>
            </a:extLst>
          </p:cNvPr>
          <p:cNvSpPr>
            <a:spLocks noGrp="1"/>
          </p:cNvSpPr>
          <p:nvPr>
            <p:ph idx="4294967295"/>
          </p:nvPr>
        </p:nvSpPr>
        <p:spPr>
          <a:xfrm>
            <a:off x="164892" y="1722255"/>
            <a:ext cx="8683970" cy="4598182"/>
          </a:xfrm>
          <a:prstGeom prst="rect">
            <a:avLst/>
          </a:prstGeom>
        </p:spPr>
        <p:txBody>
          <a:bodyPr>
            <a:spAutoFit/>
          </a:bodyPr>
          <a:lstStyle/>
          <a:p>
            <a:pPr lvl="0"/>
            <a:r>
              <a:rPr lang="it-IT" sz="2400" dirty="0"/>
              <a:t>Nel settore della scuola pubblica, è frequente constatare come il </a:t>
            </a:r>
            <a:r>
              <a:rPr lang="it-IT" sz="2400" dirty="0">
                <a:solidFill>
                  <a:srgbClr val="3EB1C8"/>
                </a:solidFill>
              </a:rPr>
              <a:t>Direttore dei servizi generali e amministrativi </a:t>
            </a:r>
            <a:r>
              <a:rPr lang="it-IT" sz="2400" dirty="0"/>
              <a:t>(DSGA) è designato responsabile (interno) del trattamento con provvedimento del Dirigente scolastico.  </a:t>
            </a:r>
          </a:p>
          <a:p>
            <a:pPr lvl="0"/>
            <a:r>
              <a:rPr lang="it-IT" sz="2400" dirty="0"/>
              <a:t>Nel precedente quadro normativo (Direttiva/Codice) nomine di questo genere erano non soltanto del tutto legittime ma anche necessarie per garantire l’osservanza della disciplina in tema di protezione dei dati personali e una corretta ripartizione di ruoli tra i soggetti attivi del trattamento. Nel nuovo quadro normativo del RGPD, esse </a:t>
            </a:r>
            <a:r>
              <a:rPr lang="it-IT" sz="2400" i="1" dirty="0"/>
              <a:t>in via di principio conservano la loro legittimità</a:t>
            </a:r>
            <a:r>
              <a:rPr lang="it-IT" sz="2400" dirty="0"/>
              <a:t>, ma al contempo </a:t>
            </a:r>
            <a:r>
              <a:rPr lang="it-IT" sz="2400" dirty="0">
                <a:solidFill>
                  <a:srgbClr val="3EB1C8"/>
                </a:solidFill>
              </a:rPr>
              <a:t>se ne raccomanda la revisione</a:t>
            </a:r>
            <a:r>
              <a:rPr lang="it-IT" sz="2400" dirty="0"/>
              <a:t> secondo i criteri indicati più sopra.</a:t>
            </a:r>
          </a:p>
        </p:txBody>
      </p:sp>
    </p:spTree>
    <p:extLst>
      <p:ext uri="{BB962C8B-B14F-4D97-AF65-F5344CB8AC3E}">
        <p14:creationId xmlns:p14="http://schemas.microsoft.com/office/powerpoint/2010/main" val="36292188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Contitolari del Trattamento</a:t>
            </a:r>
          </a:p>
        </p:txBody>
      </p:sp>
      <p:sp>
        <p:nvSpPr>
          <p:cNvPr id="5" name="Segnaposto contenuto 2">
            <a:extLst>
              <a:ext uri="{FF2B5EF4-FFF2-40B4-BE49-F238E27FC236}">
                <a16:creationId xmlns:a16="http://schemas.microsoft.com/office/drawing/2014/main" id="{3D05818F-7016-4463-8CB4-A668B57E6D25}"/>
              </a:ext>
            </a:extLst>
          </p:cNvPr>
          <p:cNvSpPr>
            <a:spLocks noGrp="1"/>
          </p:cNvSpPr>
          <p:nvPr>
            <p:ph idx="4294967295"/>
          </p:nvPr>
        </p:nvSpPr>
        <p:spPr>
          <a:xfrm>
            <a:off x="276225" y="1782214"/>
            <a:ext cx="8683970" cy="4341701"/>
          </a:xfrm>
          <a:prstGeom prst="rect">
            <a:avLst/>
          </a:prstGeom>
        </p:spPr>
        <p:txBody>
          <a:bodyPr>
            <a:spAutoFit/>
          </a:bodyPr>
          <a:lstStyle/>
          <a:p>
            <a:pPr marL="0" indent="0">
              <a:buNone/>
            </a:pPr>
            <a:r>
              <a:rPr lang="it-IT" sz="2000" dirty="0">
                <a:solidFill>
                  <a:srgbClr val="13294B"/>
                </a:solidFill>
              </a:rPr>
              <a:t>Allorché due o più titolari del trattamento </a:t>
            </a:r>
            <a:r>
              <a:rPr lang="it-IT" sz="2000" dirty="0">
                <a:solidFill>
                  <a:srgbClr val="13294B"/>
                </a:solidFill>
                <a:uFill>
                  <a:solidFill>
                    <a:srgbClr val="C00000"/>
                  </a:solidFill>
                </a:uFill>
              </a:rPr>
              <a:t>determinano </a:t>
            </a:r>
            <a:r>
              <a:rPr lang="it-IT" sz="2000" i="1" dirty="0">
                <a:solidFill>
                  <a:srgbClr val="13294B"/>
                </a:solidFill>
                <a:uFill>
                  <a:solidFill>
                    <a:srgbClr val="C00000"/>
                  </a:solidFill>
                </a:uFill>
              </a:rPr>
              <a:t>congiuntamente</a:t>
            </a:r>
            <a:r>
              <a:rPr lang="it-IT" sz="2000" dirty="0">
                <a:solidFill>
                  <a:srgbClr val="13294B"/>
                </a:solidFill>
                <a:uFill>
                  <a:solidFill>
                    <a:srgbClr val="C00000"/>
                  </a:solidFill>
                </a:uFill>
              </a:rPr>
              <a:t> le finalità e i mezzi del trattamento</a:t>
            </a:r>
            <a:r>
              <a:rPr lang="it-IT" sz="2000" dirty="0">
                <a:solidFill>
                  <a:srgbClr val="13294B"/>
                </a:solidFill>
              </a:rPr>
              <a:t>, essi sono </a:t>
            </a:r>
          </a:p>
          <a:p>
            <a:endParaRPr lang="it-IT" sz="2000" dirty="0">
              <a:solidFill>
                <a:srgbClr val="13294B"/>
              </a:solidFill>
            </a:endParaRPr>
          </a:p>
          <a:p>
            <a:pPr marL="0" indent="0" algn="ctr">
              <a:buNone/>
            </a:pPr>
            <a:r>
              <a:rPr lang="it-IT" sz="2400" b="1" dirty="0">
                <a:solidFill>
                  <a:srgbClr val="13294B"/>
                </a:solidFill>
              </a:rPr>
              <a:t>contitolari del trattamento</a:t>
            </a:r>
          </a:p>
          <a:p>
            <a:pPr marL="0" indent="0" algn="ctr">
              <a:buNone/>
            </a:pPr>
            <a:r>
              <a:rPr lang="it-IT" sz="2000" dirty="0">
                <a:solidFill>
                  <a:srgbClr val="13294B"/>
                </a:solidFill>
              </a:rPr>
              <a:t> </a:t>
            </a:r>
          </a:p>
          <a:p>
            <a:pPr marL="0" indent="0">
              <a:buNone/>
            </a:pPr>
            <a:r>
              <a:rPr lang="it-IT" sz="2000" dirty="0">
                <a:solidFill>
                  <a:srgbClr val="13294B"/>
                </a:solidFill>
              </a:rPr>
              <a:t>Essi determinano in modo trasparente, mediante </a:t>
            </a:r>
            <a:r>
              <a:rPr lang="it-IT" sz="2000" dirty="0">
                <a:solidFill>
                  <a:srgbClr val="13294B"/>
                </a:solidFill>
                <a:uFill>
                  <a:solidFill>
                    <a:srgbClr val="C00000"/>
                  </a:solidFill>
                </a:uFill>
              </a:rPr>
              <a:t>un accordo interno</a:t>
            </a:r>
            <a:r>
              <a:rPr lang="it-IT" sz="2000" dirty="0">
                <a:solidFill>
                  <a:srgbClr val="13294B"/>
                </a:solidFill>
              </a:rPr>
              <a:t>, le rispettive responsabilità in merito all’osservanza degli obblighi derivanti dal presente regolamento…</a:t>
            </a:r>
          </a:p>
          <a:p>
            <a:pPr marL="0" indent="0">
              <a:buNone/>
            </a:pPr>
            <a:r>
              <a:rPr lang="it-IT" sz="2000" dirty="0">
                <a:solidFill>
                  <a:srgbClr val="13294B"/>
                </a:solidFill>
              </a:rPr>
              <a:t>…fatte </a:t>
            </a:r>
            <a:r>
              <a:rPr lang="it-IT" sz="2000" i="1" dirty="0">
                <a:solidFill>
                  <a:srgbClr val="13294B"/>
                </a:solidFill>
              </a:rPr>
              <a:t>salve le rispettive responsabilità</a:t>
            </a:r>
            <a:r>
              <a:rPr lang="it-IT" sz="2000" dirty="0">
                <a:solidFill>
                  <a:srgbClr val="13294B"/>
                </a:solidFill>
              </a:rPr>
              <a:t> </a:t>
            </a:r>
            <a:r>
              <a:rPr lang="it-IT" sz="2000" b="1" i="1" dirty="0">
                <a:solidFill>
                  <a:srgbClr val="13294B"/>
                </a:solidFill>
              </a:rPr>
              <a:t>determinate dal diritto</a:t>
            </a:r>
            <a:r>
              <a:rPr lang="it-IT" sz="2000" i="1" dirty="0">
                <a:solidFill>
                  <a:srgbClr val="13294B"/>
                </a:solidFill>
              </a:rPr>
              <a:t> dell’Unione o dello Stato membro</a:t>
            </a:r>
            <a:r>
              <a:rPr lang="it-IT" sz="2000" dirty="0">
                <a:solidFill>
                  <a:srgbClr val="13294B"/>
                </a:solidFill>
              </a:rPr>
              <a:t> cui i titolari del trattamento sono soggetti. </a:t>
            </a:r>
          </a:p>
          <a:p>
            <a:endParaRPr lang="it-IT" sz="2000" dirty="0">
              <a:solidFill>
                <a:srgbClr val="13294B"/>
              </a:solidFill>
            </a:endParaRPr>
          </a:p>
          <a:p>
            <a:pPr marL="0" lvl="0" indent="0" algn="r">
              <a:buNone/>
            </a:pPr>
            <a:r>
              <a:rPr lang="it-IT" sz="1800" i="1" dirty="0">
                <a:solidFill>
                  <a:srgbClr val="13294B"/>
                </a:solidFill>
              </a:rPr>
              <a:t>Contitolari del trattamento - Art. 26 </a:t>
            </a:r>
          </a:p>
        </p:txBody>
      </p:sp>
      <p:sp>
        <p:nvSpPr>
          <p:cNvPr id="7" name="Rectangle 24">
            <a:extLst>
              <a:ext uri="{FF2B5EF4-FFF2-40B4-BE49-F238E27FC236}">
                <a16:creationId xmlns:a16="http://schemas.microsoft.com/office/drawing/2014/main" id="{29CC99B0-27D0-4429-AFD6-46D37212E8A2}"/>
              </a:ext>
            </a:extLst>
          </p:cNvPr>
          <p:cNvSpPr/>
          <p:nvPr/>
        </p:nvSpPr>
        <p:spPr>
          <a:xfrm>
            <a:off x="440991" y="5946784"/>
            <a:ext cx="993731" cy="57892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grpSp>
        <p:nvGrpSpPr>
          <p:cNvPr id="8" name="Gruppo 7">
            <a:extLst>
              <a:ext uri="{FF2B5EF4-FFF2-40B4-BE49-F238E27FC236}">
                <a16:creationId xmlns:a16="http://schemas.microsoft.com/office/drawing/2014/main" id="{14A49FEF-A302-4A00-A1AB-E005DB70305F}"/>
              </a:ext>
            </a:extLst>
          </p:cNvPr>
          <p:cNvGrpSpPr/>
          <p:nvPr/>
        </p:nvGrpSpPr>
        <p:grpSpPr>
          <a:xfrm>
            <a:off x="276225" y="5578129"/>
            <a:ext cx="1679121" cy="1051118"/>
            <a:chOff x="1228582" y="2113921"/>
            <a:chExt cx="6671294" cy="3963985"/>
          </a:xfrm>
        </p:grpSpPr>
        <p:sp>
          <p:nvSpPr>
            <p:cNvPr id="9" name="Rectangle 5">
              <a:extLst>
                <a:ext uri="{FF2B5EF4-FFF2-40B4-BE49-F238E27FC236}">
                  <a16:creationId xmlns:a16="http://schemas.microsoft.com/office/drawing/2014/main" id="{1ED64672-5E27-44BE-AD58-FCFED5A57687}"/>
                </a:ext>
              </a:extLst>
            </p:cNvPr>
            <p:cNvSpPr>
              <a:spLocks noChangeArrowheads="1"/>
            </p:cNvSpPr>
            <p:nvPr/>
          </p:nvSpPr>
          <p:spPr bwMode="auto">
            <a:xfrm>
              <a:off x="1883216"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kern="0">
                <a:solidFill>
                  <a:sysClr val="windowText" lastClr="000000"/>
                </a:solidFill>
                <a:latin typeface="+mj-lt"/>
                <a:ea typeface="宋体" pitchFamily="2" charset="-122"/>
              </a:endParaRPr>
            </a:p>
          </p:txBody>
        </p:sp>
        <p:sp>
          <p:nvSpPr>
            <p:cNvPr id="10" name="Rectangle 6">
              <a:extLst>
                <a:ext uri="{FF2B5EF4-FFF2-40B4-BE49-F238E27FC236}">
                  <a16:creationId xmlns:a16="http://schemas.microsoft.com/office/drawing/2014/main" id="{1AD39D4C-83C7-429E-A5B0-096EBFF522DB}"/>
                </a:ext>
              </a:extLst>
            </p:cNvPr>
            <p:cNvSpPr>
              <a:spLocks noChangeArrowheads="1"/>
            </p:cNvSpPr>
            <p:nvPr/>
          </p:nvSpPr>
          <p:spPr bwMode="auto">
            <a:xfrm>
              <a:off x="3299780"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000" kern="0">
                <a:solidFill>
                  <a:sysClr val="windowText" lastClr="000000"/>
                </a:solidFill>
                <a:latin typeface="+mj-lt"/>
                <a:ea typeface="宋体" pitchFamily="2" charset="-122"/>
              </a:endParaRPr>
            </a:p>
          </p:txBody>
        </p:sp>
        <p:sp>
          <p:nvSpPr>
            <p:cNvPr id="11" name="Rectangle 7">
              <a:extLst>
                <a:ext uri="{FF2B5EF4-FFF2-40B4-BE49-F238E27FC236}">
                  <a16:creationId xmlns:a16="http://schemas.microsoft.com/office/drawing/2014/main" id="{E8EE807F-B46B-4D5F-B1E3-2CCC8AC9355B}"/>
                </a:ext>
              </a:extLst>
            </p:cNvPr>
            <p:cNvSpPr>
              <a:spLocks noChangeArrowheads="1"/>
            </p:cNvSpPr>
            <p:nvPr/>
          </p:nvSpPr>
          <p:spPr bwMode="auto">
            <a:xfrm>
              <a:off x="4716343"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mj-lt"/>
                <a:ea typeface="宋体" pitchFamily="2" charset="-122"/>
              </a:endParaRPr>
            </a:p>
          </p:txBody>
        </p:sp>
        <p:sp>
          <p:nvSpPr>
            <p:cNvPr id="12" name="Rectangle 8">
              <a:extLst>
                <a:ext uri="{FF2B5EF4-FFF2-40B4-BE49-F238E27FC236}">
                  <a16:creationId xmlns:a16="http://schemas.microsoft.com/office/drawing/2014/main" id="{067D69A6-462D-4DE3-8018-0E3BAB31D311}"/>
                </a:ext>
              </a:extLst>
            </p:cNvPr>
            <p:cNvSpPr>
              <a:spLocks noChangeArrowheads="1"/>
            </p:cNvSpPr>
            <p:nvPr/>
          </p:nvSpPr>
          <p:spPr bwMode="auto">
            <a:xfrm>
              <a:off x="6132907"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000" kern="0">
                <a:solidFill>
                  <a:sysClr val="windowText" lastClr="000000"/>
                </a:solidFill>
                <a:latin typeface="+mj-lt"/>
                <a:ea typeface="宋体" pitchFamily="2" charset="-122"/>
              </a:endParaRPr>
            </a:p>
          </p:txBody>
        </p:sp>
        <p:sp>
          <p:nvSpPr>
            <p:cNvPr id="13" name="Rectangle 9">
              <a:extLst>
                <a:ext uri="{FF2B5EF4-FFF2-40B4-BE49-F238E27FC236}">
                  <a16:creationId xmlns:a16="http://schemas.microsoft.com/office/drawing/2014/main" id="{67D15E01-4706-4197-AA6C-0E2A6AF85869}"/>
                </a:ext>
              </a:extLst>
            </p:cNvPr>
            <p:cNvSpPr>
              <a:spLocks noChangeArrowheads="1"/>
            </p:cNvSpPr>
            <p:nvPr/>
          </p:nvSpPr>
          <p:spPr bwMode="auto">
            <a:xfrm>
              <a:off x="1660478" y="2988578"/>
              <a:ext cx="5808861" cy="395225"/>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defRPr/>
              </a:pPr>
              <a:endParaRPr lang="it-IT" sz="1662" kern="0">
                <a:solidFill>
                  <a:sysClr val="windowText" lastClr="000000"/>
                </a:solidFill>
                <a:latin typeface="+mj-lt"/>
              </a:endParaRPr>
            </a:p>
          </p:txBody>
        </p:sp>
        <p:sp>
          <p:nvSpPr>
            <p:cNvPr id="14" name="AutoShape 10">
              <a:extLst>
                <a:ext uri="{FF2B5EF4-FFF2-40B4-BE49-F238E27FC236}">
                  <a16:creationId xmlns:a16="http://schemas.microsoft.com/office/drawing/2014/main" id="{F37D5CB2-ED54-46F1-8683-ABAAF9921E52}"/>
                </a:ext>
              </a:extLst>
            </p:cNvPr>
            <p:cNvSpPr>
              <a:spLocks noChangeArrowheads="1"/>
            </p:cNvSpPr>
            <p:nvPr/>
          </p:nvSpPr>
          <p:spPr bwMode="auto">
            <a:xfrm>
              <a:off x="1228582" y="2113921"/>
              <a:ext cx="6671294" cy="946639"/>
            </a:xfrm>
            <a:prstGeom prst="triangle">
              <a:avLst>
                <a:gd name="adj" fmla="val 50000"/>
              </a:avLst>
            </a:prstGeom>
            <a:solidFill>
              <a:srgbClr val="9A1702"/>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b="1" kern="0" dirty="0">
                <a:solidFill>
                  <a:schemeClr val="bg1"/>
                </a:solidFill>
                <a:latin typeface="+mj-lt"/>
                <a:ea typeface="宋体" pitchFamily="2" charset="-122"/>
              </a:endParaRPr>
            </a:p>
          </p:txBody>
        </p:sp>
        <p:sp>
          <p:nvSpPr>
            <p:cNvPr id="15" name="Rectangle 12">
              <a:extLst>
                <a:ext uri="{FF2B5EF4-FFF2-40B4-BE49-F238E27FC236}">
                  <a16:creationId xmlns:a16="http://schemas.microsoft.com/office/drawing/2014/main" id="{D799461C-B663-447D-9283-F270D32EFBC8}"/>
                </a:ext>
              </a:extLst>
            </p:cNvPr>
            <p:cNvSpPr>
              <a:spLocks noChangeArrowheads="1"/>
            </p:cNvSpPr>
            <p:nvPr/>
          </p:nvSpPr>
          <p:spPr bwMode="auto">
            <a:xfrm>
              <a:off x="1296798" y="5604648"/>
              <a:ext cx="6537998" cy="334474"/>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endParaRPr lang="it-IT" sz="1662" kern="0">
                <a:solidFill>
                  <a:sysClr val="windowText" lastClr="000000"/>
                </a:solidFill>
                <a:latin typeface="+mj-lt"/>
              </a:endParaRPr>
            </a:p>
          </p:txBody>
        </p:sp>
        <p:sp>
          <p:nvSpPr>
            <p:cNvPr id="16" name="Rectangle 14">
              <a:extLst>
                <a:ext uri="{FF2B5EF4-FFF2-40B4-BE49-F238E27FC236}">
                  <a16:creationId xmlns:a16="http://schemas.microsoft.com/office/drawing/2014/main" id="{3B7138EE-1D77-498B-92E9-1F2FB70E93A7}"/>
                </a:ext>
              </a:extLst>
            </p:cNvPr>
            <p:cNvSpPr>
              <a:spLocks noChangeArrowheads="1"/>
            </p:cNvSpPr>
            <p:nvPr/>
          </p:nvSpPr>
          <p:spPr bwMode="auto">
            <a:xfrm>
              <a:off x="2804050" y="2509147"/>
              <a:ext cx="3520358" cy="522309"/>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900" b="1" dirty="0" err="1">
                  <a:solidFill>
                    <a:schemeClr val="bg1"/>
                  </a:solidFill>
                  <a:latin typeface="+mj-lt"/>
                  <a:ea typeface="Gulim" pitchFamily="34" charset="-127"/>
                </a:rPr>
                <a:t>Organizzazione</a:t>
              </a:r>
              <a:endParaRPr lang="en-US" altLang="ko-KR" sz="1100" b="1" dirty="0">
                <a:solidFill>
                  <a:schemeClr val="bg1"/>
                </a:solidFill>
                <a:latin typeface="+mj-lt"/>
                <a:ea typeface="Gulim" pitchFamily="34" charset="-127"/>
              </a:endParaRPr>
            </a:p>
          </p:txBody>
        </p:sp>
        <p:sp>
          <p:nvSpPr>
            <p:cNvPr id="17" name="Rectangle 15">
              <a:extLst>
                <a:ext uri="{FF2B5EF4-FFF2-40B4-BE49-F238E27FC236}">
                  <a16:creationId xmlns:a16="http://schemas.microsoft.com/office/drawing/2014/main" id="{FD735E53-9C21-4903-A78F-EE2078B286DF}"/>
                </a:ext>
              </a:extLst>
            </p:cNvPr>
            <p:cNvSpPr>
              <a:spLocks noChangeArrowheads="1"/>
            </p:cNvSpPr>
            <p:nvPr/>
          </p:nvSpPr>
          <p:spPr bwMode="auto">
            <a:xfrm>
              <a:off x="1959274" y="3769258"/>
              <a:ext cx="964295" cy="1175419"/>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500" b="1" dirty="0">
                  <a:latin typeface="+mj-lt"/>
                  <a:ea typeface="Gulim" pitchFamily="34" charset="-127"/>
                </a:rPr>
                <a:t>Data Controller </a:t>
              </a:r>
              <a:r>
                <a:rPr lang="en-US" altLang="ko-KR" sz="500" b="1" i="1" dirty="0" err="1">
                  <a:latin typeface="+mj-lt"/>
                  <a:ea typeface="Gulim" pitchFamily="34" charset="-127"/>
                </a:rPr>
                <a:t>Titolare</a:t>
              </a:r>
              <a:endParaRPr lang="en-US"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r>
                <a:rPr lang="it-IT" altLang="ko-KR" sz="500" b="1" dirty="0">
                  <a:latin typeface="+mj-lt"/>
                  <a:ea typeface="Gulim" pitchFamily="34" charset="-127"/>
                </a:rPr>
                <a:t>DC</a:t>
              </a:r>
              <a:endParaRPr lang="en-US" altLang="ko-KR" sz="500" b="1" dirty="0">
                <a:latin typeface="+mj-lt"/>
                <a:ea typeface="Gulim" pitchFamily="34" charset="-127"/>
              </a:endParaRPr>
            </a:p>
          </p:txBody>
        </p:sp>
        <p:sp>
          <p:nvSpPr>
            <p:cNvPr id="18" name="Rectangle 16">
              <a:extLst>
                <a:ext uri="{FF2B5EF4-FFF2-40B4-BE49-F238E27FC236}">
                  <a16:creationId xmlns:a16="http://schemas.microsoft.com/office/drawing/2014/main" id="{7E9FEAB7-5A48-458D-9C9C-EA2C8BC41890}"/>
                </a:ext>
              </a:extLst>
            </p:cNvPr>
            <p:cNvSpPr>
              <a:spLocks noChangeArrowheads="1"/>
            </p:cNvSpPr>
            <p:nvPr/>
          </p:nvSpPr>
          <p:spPr bwMode="auto">
            <a:xfrm>
              <a:off x="3264377" y="3769261"/>
              <a:ext cx="1196718" cy="979516"/>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a:latin typeface="+mj-lt"/>
                  <a:ea typeface="Gulim" pitchFamily="34" charset="-127"/>
                </a:rPr>
                <a:t>Data Processor</a:t>
              </a:r>
            </a:p>
            <a:p>
              <a:pPr algn="ctr" defTabSz="826856">
                <a:buSzPct val="120000"/>
              </a:pPr>
              <a:r>
                <a:rPr lang="en-US" altLang="ko-KR" sz="500" b="1" i="1" dirty="0" err="1">
                  <a:latin typeface="+mj-lt"/>
                  <a:ea typeface="Gulim" pitchFamily="34" charset="-127"/>
                </a:rPr>
                <a:t>Responsabile</a:t>
              </a:r>
              <a:endParaRPr lang="en-US"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r>
                <a:rPr lang="it-IT" altLang="ko-KR" sz="500" b="1" dirty="0">
                  <a:latin typeface="+mj-lt"/>
                  <a:ea typeface="Gulim" pitchFamily="34" charset="-127"/>
                </a:rPr>
                <a:t>DP</a:t>
              </a:r>
              <a:endParaRPr lang="en-US" altLang="ko-KR" sz="500" dirty="0">
                <a:latin typeface="+mj-lt"/>
                <a:ea typeface="Gulim" pitchFamily="34" charset="-127"/>
              </a:endParaRPr>
            </a:p>
          </p:txBody>
        </p:sp>
        <p:sp>
          <p:nvSpPr>
            <p:cNvPr id="19" name="Rectangle 17">
              <a:extLst>
                <a:ext uri="{FF2B5EF4-FFF2-40B4-BE49-F238E27FC236}">
                  <a16:creationId xmlns:a16="http://schemas.microsoft.com/office/drawing/2014/main" id="{DA248149-04AD-4735-8148-8A610A0BD2B4}"/>
                </a:ext>
              </a:extLst>
            </p:cNvPr>
            <p:cNvSpPr>
              <a:spLocks noChangeArrowheads="1"/>
            </p:cNvSpPr>
            <p:nvPr/>
          </p:nvSpPr>
          <p:spPr bwMode="auto">
            <a:xfrm>
              <a:off x="4682907" y="3464455"/>
              <a:ext cx="1148488" cy="2321379"/>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a:latin typeface="+mj-lt"/>
                  <a:ea typeface="Gulim" pitchFamily="34" charset="-127"/>
                </a:rPr>
                <a:t>Data Protection Officer </a:t>
              </a:r>
              <a:r>
                <a:rPr lang="en-US" altLang="ko-KR" sz="500" b="1" i="1" dirty="0" err="1">
                  <a:latin typeface="+mj-lt"/>
                  <a:ea typeface="Gulim" pitchFamily="34" charset="-127"/>
                </a:rPr>
                <a:t>Responsabile</a:t>
              </a:r>
              <a:r>
                <a:rPr lang="en-US" altLang="ko-KR" sz="500" b="1" i="1" dirty="0">
                  <a:latin typeface="+mj-lt"/>
                  <a:ea typeface="Gulim" pitchFamily="34" charset="-127"/>
                </a:rPr>
                <a:t> </a:t>
              </a:r>
              <a:r>
                <a:rPr lang="en-US" altLang="ko-KR" sz="500" b="1" i="1" dirty="0" err="1">
                  <a:latin typeface="+mj-lt"/>
                  <a:ea typeface="Gulim" pitchFamily="34" charset="-127"/>
                </a:rPr>
                <a:t>Protezione</a:t>
              </a:r>
              <a:r>
                <a:rPr lang="en-US" altLang="ko-KR" sz="500" b="1" i="1" dirty="0">
                  <a:latin typeface="+mj-lt"/>
                  <a:ea typeface="Gulim" pitchFamily="34" charset="-127"/>
                </a:rPr>
                <a:t> </a:t>
              </a:r>
              <a:r>
                <a:rPr lang="en-US" altLang="ko-KR" sz="500" b="1" i="1" dirty="0" err="1">
                  <a:latin typeface="+mj-lt"/>
                  <a:ea typeface="Gulim" pitchFamily="34" charset="-127"/>
                </a:rPr>
                <a:t>Dati</a:t>
              </a:r>
              <a:r>
                <a:rPr lang="it-IT" altLang="ko-KR" sz="500" b="1" dirty="0">
                  <a:latin typeface="+mj-lt"/>
                  <a:ea typeface="Gulim" pitchFamily="34" charset="-127"/>
                </a:rPr>
                <a:t>DPO/</a:t>
              </a:r>
              <a:r>
                <a:rPr lang="it-IT" altLang="ko-KR" sz="500" b="1" i="1" dirty="0">
                  <a:latin typeface="+mj-lt"/>
                  <a:ea typeface="Gulim" pitchFamily="34" charset="-127"/>
                </a:rPr>
                <a:t>RPD</a:t>
              </a:r>
            </a:p>
          </p:txBody>
        </p:sp>
        <p:sp>
          <p:nvSpPr>
            <p:cNvPr id="20" name="Rectangle 18">
              <a:extLst>
                <a:ext uri="{FF2B5EF4-FFF2-40B4-BE49-F238E27FC236}">
                  <a16:creationId xmlns:a16="http://schemas.microsoft.com/office/drawing/2014/main" id="{FAD20FF5-F3A6-431F-A4F8-3ECDCF46B4B0}"/>
                </a:ext>
              </a:extLst>
            </p:cNvPr>
            <p:cNvSpPr>
              <a:spLocks noChangeArrowheads="1"/>
            </p:cNvSpPr>
            <p:nvPr/>
          </p:nvSpPr>
          <p:spPr bwMode="auto">
            <a:xfrm>
              <a:off x="6134444" y="3769261"/>
              <a:ext cx="1115051" cy="861973"/>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err="1">
                  <a:latin typeface="+mj-lt"/>
                  <a:ea typeface="Gulim" pitchFamily="34" charset="-127"/>
                </a:rPr>
                <a:t>Altri</a:t>
              </a:r>
              <a:r>
                <a:rPr lang="en-US" altLang="ko-KR" sz="500" b="1" dirty="0">
                  <a:latin typeface="+mj-lt"/>
                  <a:ea typeface="Gulim" pitchFamily="34" charset="-127"/>
                </a:rPr>
                <a:t> </a:t>
              </a:r>
              <a:r>
                <a:rPr lang="en-US" altLang="ko-KR" sz="500" b="1" dirty="0" err="1">
                  <a:latin typeface="+mj-lt"/>
                  <a:ea typeface="Gulim" pitchFamily="34" charset="-127"/>
                </a:rPr>
                <a:t>Ruoli</a:t>
              </a:r>
              <a:endParaRPr lang="en-US" altLang="ko-KR" sz="500" b="1" dirty="0">
                <a:latin typeface="+mj-lt"/>
                <a:ea typeface="Gulim" pitchFamily="34" charset="-127"/>
              </a:endParaRPr>
            </a:p>
            <a:p>
              <a:pPr defTabSz="826856">
                <a:buSzPct val="120000"/>
              </a:pPr>
              <a:endParaRPr lang="en-US" altLang="ko-KR" sz="500" b="1" dirty="0">
                <a:latin typeface="+mj-lt"/>
                <a:ea typeface="Gulim" pitchFamily="34" charset="-127"/>
              </a:endParaRPr>
            </a:p>
            <a:p>
              <a:pPr marL="90488" lvl="1" indent="-88900" defTabSz="826856">
                <a:buSzPct val="120000"/>
                <a:buFont typeface="Calibri" pitchFamily="34" charset="0"/>
                <a:buChar char="›"/>
              </a:pPr>
              <a:r>
                <a:rPr lang="it-IT" altLang="ko-KR" sz="300" dirty="0">
                  <a:latin typeface="+mj-lt"/>
                  <a:ea typeface="Gulim" pitchFamily="34" charset="-127"/>
                </a:rPr>
                <a:t>Rappresentanti</a:t>
              </a:r>
            </a:p>
            <a:p>
              <a:pPr marL="90488" lvl="1" indent="-88900" defTabSz="826856">
                <a:buSzPct val="120000"/>
                <a:buFont typeface="Calibri" pitchFamily="34" charset="0"/>
                <a:buChar char="›"/>
              </a:pPr>
              <a:r>
                <a:rPr lang="it-IT" altLang="ko-KR" sz="300" dirty="0">
                  <a:latin typeface="+mj-lt"/>
                  <a:ea typeface="Gulim" pitchFamily="34" charset="-127"/>
                </a:rPr>
                <a:t>Contitolari</a:t>
              </a:r>
            </a:p>
            <a:p>
              <a:pPr marL="90488" lvl="1" indent="-88900" defTabSz="826856">
                <a:buSzPct val="120000"/>
                <a:buFont typeface="Calibri" pitchFamily="34" charset="0"/>
                <a:buChar char="›"/>
              </a:pPr>
              <a:r>
                <a:rPr lang="it-IT" altLang="ko-KR" sz="300" dirty="0">
                  <a:latin typeface="+mj-lt"/>
                  <a:ea typeface="Gulim" pitchFamily="34" charset="-127"/>
                </a:rPr>
                <a:t>Persone autorizzate</a:t>
              </a:r>
              <a:endParaRPr lang="en-US" altLang="ko-KR" sz="300" dirty="0">
                <a:latin typeface="+mj-lt"/>
                <a:ea typeface="Gulim" pitchFamily="34" charset="-127"/>
              </a:endParaRPr>
            </a:p>
          </p:txBody>
        </p:sp>
        <p:sp>
          <p:nvSpPr>
            <p:cNvPr id="21" name="Rectangle 19">
              <a:extLst>
                <a:ext uri="{FF2B5EF4-FFF2-40B4-BE49-F238E27FC236}">
                  <a16:creationId xmlns:a16="http://schemas.microsoft.com/office/drawing/2014/main" id="{17D4B4AB-5B06-492C-94FC-C1E32C69A2EC}"/>
                </a:ext>
              </a:extLst>
            </p:cNvPr>
            <p:cNvSpPr>
              <a:spLocks noChangeArrowheads="1"/>
            </p:cNvSpPr>
            <p:nvPr/>
          </p:nvSpPr>
          <p:spPr bwMode="auto">
            <a:xfrm>
              <a:off x="1473050" y="5613629"/>
              <a:ext cx="6182354" cy="464277"/>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800" b="1" dirty="0" err="1">
                  <a:solidFill>
                    <a:schemeClr val="bg1"/>
                  </a:solidFill>
                  <a:latin typeface="+mj-lt"/>
                  <a:ea typeface="Gulim" pitchFamily="34" charset="-127"/>
                </a:rPr>
                <a:t>Processi</a:t>
              </a:r>
              <a:endParaRPr lang="en-US" altLang="ko-KR" sz="1662" b="1" dirty="0">
                <a:solidFill>
                  <a:schemeClr val="bg1"/>
                </a:solidFill>
                <a:latin typeface="+mj-lt"/>
                <a:ea typeface="Gulim" pitchFamily="34" charset="-127"/>
              </a:endParaRPr>
            </a:p>
          </p:txBody>
        </p:sp>
      </p:grpSp>
      <p:sp>
        <p:nvSpPr>
          <p:cNvPr id="22" name="Rectangle 24">
            <a:extLst>
              <a:ext uri="{FF2B5EF4-FFF2-40B4-BE49-F238E27FC236}">
                <a16:creationId xmlns:a16="http://schemas.microsoft.com/office/drawing/2014/main" id="{130A0E03-5037-4A34-AC9D-4ABF5DB0D0CB}"/>
              </a:ext>
            </a:extLst>
          </p:cNvPr>
          <p:cNvSpPr/>
          <p:nvPr/>
        </p:nvSpPr>
        <p:spPr>
          <a:xfrm>
            <a:off x="451624" y="5946784"/>
            <a:ext cx="993732" cy="55697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5383525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Rappresentanti di TDTR non Stabiliti </a:t>
            </a:r>
            <a:br>
              <a:rPr lang="it-IT" dirty="0"/>
            </a:br>
            <a:r>
              <a:rPr lang="it-IT" dirty="0"/>
              <a:t>in UE</a:t>
            </a:r>
          </a:p>
        </p:txBody>
      </p:sp>
      <p:sp>
        <p:nvSpPr>
          <p:cNvPr id="5" name="Segnaposto contenuto 2">
            <a:extLst>
              <a:ext uri="{FF2B5EF4-FFF2-40B4-BE49-F238E27FC236}">
                <a16:creationId xmlns:a16="http://schemas.microsoft.com/office/drawing/2014/main" id="{29A8385B-B7DA-4A52-8196-79D8B288F749}"/>
              </a:ext>
            </a:extLst>
          </p:cNvPr>
          <p:cNvSpPr>
            <a:spLocks noGrp="1"/>
          </p:cNvSpPr>
          <p:nvPr>
            <p:ph idx="4294967295"/>
          </p:nvPr>
        </p:nvSpPr>
        <p:spPr>
          <a:xfrm>
            <a:off x="164893" y="1737244"/>
            <a:ext cx="8683970" cy="4505849"/>
          </a:xfrm>
          <a:prstGeom prst="rect">
            <a:avLst/>
          </a:prstGeom>
        </p:spPr>
        <p:txBody>
          <a:bodyPr>
            <a:spAutoFit/>
          </a:bodyPr>
          <a:lstStyle/>
          <a:p>
            <a:pPr marL="0" indent="0">
              <a:buNone/>
            </a:pPr>
            <a:r>
              <a:rPr lang="it-IT" sz="2400" dirty="0">
                <a:solidFill>
                  <a:srgbClr val="13294B"/>
                </a:solidFill>
              </a:rPr>
              <a:t>Quando un </a:t>
            </a:r>
            <a:r>
              <a:rPr lang="it-IT" sz="2400" cap="small" dirty="0">
                <a:solidFill>
                  <a:srgbClr val="13294B"/>
                </a:solidFill>
              </a:rPr>
              <a:t>tdtr</a:t>
            </a:r>
            <a:r>
              <a:rPr lang="it-IT" sz="2400" dirty="0">
                <a:solidFill>
                  <a:srgbClr val="13294B"/>
                </a:solidFill>
              </a:rPr>
              <a:t> (o un </a:t>
            </a:r>
            <a:r>
              <a:rPr lang="it-IT" sz="2400" cap="small" dirty="0">
                <a:solidFill>
                  <a:srgbClr val="13294B"/>
                </a:solidFill>
              </a:rPr>
              <a:t>rdtr</a:t>
            </a:r>
            <a:r>
              <a:rPr lang="it-IT" sz="2400" dirty="0">
                <a:solidFill>
                  <a:srgbClr val="13294B"/>
                </a:solidFill>
              </a:rPr>
              <a:t>) </a:t>
            </a:r>
            <a:r>
              <a:rPr lang="it-IT" sz="2400" i="1" dirty="0">
                <a:solidFill>
                  <a:srgbClr val="13294B"/>
                </a:solidFill>
              </a:rPr>
              <a:t>non stabilito nell’UE </a:t>
            </a:r>
            <a:r>
              <a:rPr lang="it-IT" sz="2400" dirty="0">
                <a:solidFill>
                  <a:srgbClr val="13294B"/>
                </a:solidFill>
              </a:rPr>
              <a:t>è soggetto all’applicazione del RGPD, </a:t>
            </a:r>
            <a:r>
              <a:rPr lang="it-IT" sz="2400" b="1" i="1" dirty="0">
                <a:solidFill>
                  <a:srgbClr val="13294B"/>
                </a:solidFill>
              </a:rPr>
              <a:t>deve</a:t>
            </a:r>
            <a:r>
              <a:rPr lang="it-IT" sz="2400" dirty="0">
                <a:solidFill>
                  <a:srgbClr val="13294B"/>
                </a:solidFill>
              </a:rPr>
              <a:t> designare </a:t>
            </a:r>
            <a:r>
              <a:rPr lang="it-IT" sz="2400" u="sng" dirty="0">
                <a:solidFill>
                  <a:srgbClr val="13294B"/>
                </a:solidFill>
                <a:uFill>
                  <a:solidFill>
                    <a:srgbClr val="C00000"/>
                  </a:solidFill>
                </a:uFill>
              </a:rPr>
              <a:t>per iscritto</a:t>
            </a:r>
          </a:p>
          <a:p>
            <a:pPr marL="0" indent="0">
              <a:buNone/>
            </a:pPr>
            <a:endParaRPr lang="it-IT" sz="2400" u="sng" dirty="0">
              <a:solidFill>
                <a:srgbClr val="13294B"/>
              </a:solidFill>
              <a:uFill>
                <a:solidFill>
                  <a:srgbClr val="C00000"/>
                </a:solidFill>
              </a:uFill>
            </a:endParaRPr>
          </a:p>
          <a:p>
            <a:pPr marL="0" indent="0" algn="ctr">
              <a:buNone/>
            </a:pPr>
            <a:r>
              <a:rPr lang="it-IT" sz="2400" dirty="0">
                <a:solidFill>
                  <a:srgbClr val="13294B"/>
                </a:solidFill>
              </a:rPr>
              <a:t>un </a:t>
            </a:r>
            <a:r>
              <a:rPr lang="it-IT" sz="2400" b="1" dirty="0">
                <a:solidFill>
                  <a:srgbClr val="13294B"/>
                </a:solidFill>
              </a:rPr>
              <a:t>rappresentante nell’Unione</a:t>
            </a:r>
            <a:r>
              <a:rPr lang="it-IT" sz="2400" dirty="0">
                <a:solidFill>
                  <a:srgbClr val="13294B"/>
                </a:solidFill>
              </a:rPr>
              <a:t>,</a:t>
            </a:r>
          </a:p>
          <a:p>
            <a:pPr marL="0" indent="0">
              <a:buNone/>
            </a:pPr>
            <a:endParaRPr lang="it-IT" sz="2400" dirty="0">
              <a:solidFill>
                <a:srgbClr val="13294B"/>
              </a:solidFill>
            </a:endParaRPr>
          </a:p>
          <a:p>
            <a:pPr marL="0" indent="0">
              <a:buNone/>
            </a:pPr>
            <a:r>
              <a:rPr lang="it-IT" sz="2400" dirty="0">
                <a:solidFill>
                  <a:srgbClr val="13294B"/>
                </a:solidFill>
              </a:rPr>
              <a:t>che deve essere stabilito in uno degli </a:t>
            </a:r>
            <a:r>
              <a:rPr lang="it-IT" sz="2400" dirty="0" err="1">
                <a:solidFill>
                  <a:srgbClr val="13294B"/>
                </a:solidFill>
              </a:rPr>
              <a:t>St.m</a:t>
            </a:r>
            <a:r>
              <a:rPr lang="it-IT" sz="2400" dirty="0">
                <a:solidFill>
                  <a:srgbClr val="13294B"/>
                </a:solidFill>
              </a:rPr>
              <a:t>. in cui si trovano gli interessati i cui d.p. sono oggetto del trattamento.</a:t>
            </a:r>
          </a:p>
          <a:p>
            <a:endParaRPr lang="it-IT" dirty="0">
              <a:solidFill>
                <a:srgbClr val="13294B"/>
              </a:solidFill>
            </a:endParaRPr>
          </a:p>
          <a:p>
            <a:pPr marL="0" lvl="0" indent="0" algn="r">
              <a:buNone/>
            </a:pPr>
            <a:r>
              <a:rPr lang="it-IT" sz="1800" i="1" dirty="0">
                <a:solidFill>
                  <a:srgbClr val="13294B"/>
                </a:solidFill>
              </a:rPr>
              <a:t>Rappresentanti di titolari del trattamento o dei responsabili del trattamento non stabiliti</a:t>
            </a:r>
          </a:p>
          <a:p>
            <a:pPr marL="0" lvl="0" indent="0" algn="r">
              <a:buNone/>
            </a:pPr>
            <a:r>
              <a:rPr lang="it-IT" sz="1800" i="1" dirty="0">
                <a:solidFill>
                  <a:srgbClr val="13294B"/>
                </a:solidFill>
              </a:rPr>
              <a:t>nell'Unione - Art. 27 </a:t>
            </a:r>
          </a:p>
        </p:txBody>
      </p:sp>
      <p:grpSp>
        <p:nvGrpSpPr>
          <p:cNvPr id="6" name="Gruppo 5">
            <a:extLst>
              <a:ext uri="{FF2B5EF4-FFF2-40B4-BE49-F238E27FC236}">
                <a16:creationId xmlns:a16="http://schemas.microsoft.com/office/drawing/2014/main" id="{9869F7D0-8A7C-4127-8469-B2DF505878BB}"/>
              </a:ext>
            </a:extLst>
          </p:cNvPr>
          <p:cNvGrpSpPr/>
          <p:nvPr/>
        </p:nvGrpSpPr>
        <p:grpSpPr>
          <a:xfrm>
            <a:off x="454147" y="5717534"/>
            <a:ext cx="1679121" cy="1051118"/>
            <a:chOff x="1228582" y="2113921"/>
            <a:chExt cx="6671294" cy="3963985"/>
          </a:xfrm>
        </p:grpSpPr>
        <p:sp>
          <p:nvSpPr>
            <p:cNvPr id="7" name="Rectangle 5">
              <a:extLst>
                <a:ext uri="{FF2B5EF4-FFF2-40B4-BE49-F238E27FC236}">
                  <a16:creationId xmlns:a16="http://schemas.microsoft.com/office/drawing/2014/main" id="{7CF41520-8929-414B-BEB2-217D638E0554}"/>
                </a:ext>
              </a:extLst>
            </p:cNvPr>
            <p:cNvSpPr>
              <a:spLocks noChangeArrowheads="1"/>
            </p:cNvSpPr>
            <p:nvPr/>
          </p:nvSpPr>
          <p:spPr bwMode="auto">
            <a:xfrm>
              <a:off x="1883216"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kern="0">
                <a:solidFill>
                  <a:sysClr val="windowText" lastClr="000000"/>
                </a:solidFill>
                <a:latin typeface="+mj-lt"/>
                <a:ea typeface="宋体" pitchFamily="2" charset="-122"/>
              </a:endParaRPr>
            </a:p>
          </p:txBody>
        </p:sp>
        <p:sp>
          <p:nvSpPr>
            <p:cNvPr id="8" name="Rectangle 6">
              <a:extLst>
                <a:ext uri="{FF2B5EF4-FFF2-40B4-BE49-F238E27FC236}">
                  <a16:creationId xmlns:a16="http://schemas.microsoft.com/office/drawing/2014/main" id="{39905149-7457-40EB-B27A-4233435DC10E}"/>
                </a:ext>
              </a:extLst>
            </p:cNvPr>
            <p:cNvSpPr>
              <a:spLocks noChangeArrowheads="1"/>
            </p:cNvSpPr>
            <p:nvPr/>
          </p:nvSpPr>
          <p:spPr bwMode="auto">
            <a:xfrm>
              <a:off x="3299780"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000" kern="0">
                <a:solidFill>
                  <a:sysClr val="windowText" lastClr="000000"/>
                </a:solidFill>
                <a:latin typeface="+mj-lt"/>
                <a:ea typeface="宋体" pitchFamily="2" charset="-122"/>
              </a:endParaRPr>
            </a:p>
          </p:txBody>
        </p:sp>
        <p:sp>
          <p:nvSpPr>
            <p:cNvPr id="9" name="Rectangle 7">
              <a:extLst>
                <a:ext uri="{FF2B5EF4-FFF2-40B4-BE49-F238E27FC236}">
                  <a16:creationId xmlns:a16="http://schemas.microsoft.com/office/drawing/2014/main" id="{92CD05C7-47C8-44DA-AAAE-4C2FECB9264D}"/>
                </a:ext>
              </a:extLst>
            </p:cNvPr>
            <p:cNvSpPr>
              <a:spLocks noChangeArrowheads="1"/>
            </p:cNvSpPr>
            <p:nvPr/>
          </p:nvSpPr>
          <p:spPr bwMode="auto">
            <a:xfrm>
              <a:off x="4716343"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mj-lt"/>
                <a:ea typeface="宋体" pitchFamily="2" charset="-122"/>
              </a:endParaRPr>
            </a:p>
          </p:txBody>
        </p:sp>
        <p:sp>
          <p:nvSpPr>
            <p:cNvPr id="10" name="Rectangle 8">
              <a:extLst>
                <a:ext uri="{FF2B5EF4-FFF2-40B4-BE49-F238E27FC236}">
                  <a16:creationId xmlns:a16="http://schemas.microsoft.com/office/drawing/2014/main" id="{F19694C1-0E66-4A6B-B62B-C663C57350AC}"/>
                </a:ext>
              </a:extLst>
            </p:cNvPr>
            <p:cNvSpPr>
              <a:spLocks noChangeArrowheads="1"/>
            </p:cNvSpPr>
            <p:nvPr/>
          </p:nvSpPr>
          <p:spPr bwMode="auto">
            <a:xfrm>
              <a:off x="6132907"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000" kern="0">
                <a:solidFill>
                  <a:sysClr val="windowText" lastClr="000000"/>
                </a:solidFill>
                <a:latin typeface="+mj-lt"/>
                <a:ea typeface="宋体" pitchFamily="2" charset="-122"/>
              </a:endParaRPr>
            </a:p>
          </p:txBody>
        </p:sp>
        <p:sp>
          <p:nvSpPr>
            <p:cNvPr id="11" name="Rectangle 9">
              <a:extLst>
                <a:ext uri="{FF2B5EF4-FFF2-40B4-BE49-F238E27FC236}">
                  <a16:creationId xmlns:a16="http://schemas.microsoft.com/office/drawing/2014/main" id="{CADF3424-0888-4D7E-9989-46C2AA068C6E}"/>
                </a:ext>
              </a:extLst>
            </p:cNvPr>
            <p:cNvSpPr>
              <a:spLocks noChangeArrowheads="1"/>
            </p:cNvSpPr>
            <p:nvPr/>
          </p:nvSpPr>
          <p:spPr bwMode="auto">
            <a:xfrm>
              <a:off x="1660478" y="2988578"/>
              <a:ext cx="5808861" cy="395225"/>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defRPr/>
              </a:pPr>
              <a:endParaRPr lang="it-IT" sz="1662" kern="0">
                <a:solidFill>
                  <a:sysClr val="windowText" lastClr="000000"/>
                </a:solidFill>
                <a:latin typeface="+mj-lt"/>
              </a:endParaRPr>
            </a:p>
          </p:txBody>
        </p:sp>
        <p:sp>
          <p:nvSpPr>
            <p:cNvPr id="12" name="AutoShape 10">
              <a:extLst>
                <a:ext uri="{FF2B5EF4-FFF2-40B4-BE49-F238E27FC236}">
                  <a16:creationId xmlns:a16="http://schemas.microsoft.com/office/drawing/2014/main" id="{49F947A2-2D7E-46E3-B179-15CD00D05F8C}"/>
                </a:ext>
              </a:extLst>
            </p:cNvPr>
            <p:cNvSpPr>
              <a:spLocks noChangeArrowheads="1"/>
            </p:cNvSpPr>
            <p:nvPr/>
          </p:nvSpPr>
          <p:spPr bwMode="auto">
            <a:xfrm>
              <a:off x="1228582" y="2113921"/>
              <a:ext cx="6671294" cy="946639"/>
            </a:xfrm>
            <a:prstGeom prst="triangle">
              <a:avLst>
                <a:gd name="adj" fmla="val 50000"/>
              </a:avLst>
            </a:prstGeom>
            <a:solidFill>
              <a:srgbClr val="9A1702"/>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b="1" kern="0" dirty="0">
                <a:solidFill>
                  <a:schemeClr val="bg1"/>
                </a:solidFill>
                <a:latin typeface="+mj-lt"/>
                <a:ea typeface="宋体" pitchFamily="2" charset="-122"/>
              </a:endParaRPr>
            </a:p>
          </p:txBody>
        </p:sp>
        <p:sp>
          <p:nvSpPr>
            <p:cNvPr id="13" name="Rectangle 12">
              <a:extLst>
                <a:ext uri="{FF2B5EF4-FFF2-40B4-BE49-F238E27FC236}">
                  <a16:creationId xmlns:a16="http://schemas.microsoft.com/office/drawing/2014/main" id="{D44CE7E9-69EC-413F-A556-64CCB7B2B50A}"/>
                </a:ext>
              </a:extLst>
            </p:cNvPr>
            <p:cNvSpPr>
              <a:spLocks noChangeArrowheads="1"/>
            </p:cNvSpPr>
            <p:nvPr/>
          </p:nvSpPr>
          <p:spPr bwMode="auto">
            <a:xfrm>
              <a:off x="1296798" y="5604648"/>
              <a:ext cx="6537998" cy="334474"/>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endParaRPr lang="it-IT" sz="1662" kern="0">
                <a:solidFill>
                  <a:sysClr val="windowText" lastClr="000000"/>
                </a:solidFill>
                <a:latin typeface="+mj-lt"/>
              </a:endParaRPr>
            </a:p>
          </p:txBody>
        </p:sp>
        <p:sp>
          <p:nvSpPr>
            <p:cNvPr id="14" name="Rectangle 14">
              <a:extLst>
                <a:ext uri="{FF2B5EF4-FFF2-40B4-BE49-F238E27FC236}">
                  <a16:creationId xmlns:a16="http://schemas.microsoft.com/office/drawing/2014/main" id="{674D5CC1-5CB8-4AE6-BC58-1403C377A877}"/>
                </a:ext>
              </a:extLst>
            </p:cNvPr>
            <p:cNvSpPr>
              <a:spLocks noChangeArrowheads="1"/>
            </p:cNvSpPr>
            <p:nvPr/>
          </p:nvSpPr>
          <p:spPr bwMode="auto">
            <a:xfrm>
              <a:off x="2804050" y="2509147"/>
              <a:ext cx="3520358" cy="522309"/>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900" b="1" dirty="0" err="1">
                  <a:solidFill>
                    <a:schemeClr val="bg1"/>
                  </a:solidFill>
                  <a:latin typeface="+mj-lt"/>
                  <a:ea typeface="Gulim" pitchFamily="34" charset="-127"/>
                </a:rPr>
                <a:t>Organizzazione</a:t>
              </a:r>
              <a:endParaRPr lang="en-US" altLang="ko-KR" sz="1100" b="1" dirty="0">
                <a:solidFill>
                  <a:schemeClr val="bg1"/>
                </a:solidFill>
                <a:latin typeface="+mj-lt"/>
                <a:ea typeface="Gulim" pitchFamily="34" charset="-127"/>
              </a:endParaRPr>
            </a:p>
          </p:txBody>
        </p:sp>
        <p:sp>
          <p:nvSpPr>
            <p:cNvPr id="15" name="Rectangle 15">
              <a:extLst>
                <a:ext uri="{FF2B5EF4-FFF2-40B4-BE49-F238E27FC236}">
                  <a16:creationId xmlns:a16="http://schemas.microsoft.com/office/drawing/2014/main" id="{5D6BC0C3-DBBA-4AF3-A97F-CB4EE7D00BBD}"/>
                </a:ext>
              </a:extLst>
            </p:cNvPr>
            <p:cNvSpPr>
              <a:spLocks noChangeArrowheads="1"/>
            </p:cNvSpPr>
            <p:nvPr/>
          </p:nvSpPr>
          <p:spPr bwMode="auto">
            <a:xfrm>
              <a:off x="1959274" y="3769258"/>
              <a:ext cx="964295" cy="1175419"/>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500" b="1" dirty="0">
                  <a:latin typeface="+mj-lt"/>
                  <a:ea typeface="Gulim" pitchFamily="34" charset="-127"/>
                </a:rPr>
                <a:t>Data Controller </a:t>
              </a:r>
              <a:r>
                <a:rPr lang="en-US" altLang="ko-KR" sz="500" b="1" i="1" dirty="0" err="1">
                  <a:latin typeface="+mj-lt"/>
                  <a:ea typeface="Gulim" pitchFamily="34" charset="-127"/>
                </a:rPr>
                <a:t>Titolare</a:t>
              </a:r>
              <a:endParaRPr lang="en-US"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r>
                <a:rPr lang="it-IT" altLang="ko-KR" sz="500" b="1" dirty="0">
                  <a:latin typeface="+mj-lt"/>
                  <a:ea typeface="Gulim" pitchFamily="34" charset="-127"/>
                </a:rPr>
                <a:t>DC</a:t>
              </a:r>
              <a:endParaRPr lang="en-US" altLang="ko-KR" sz="500" b="1" dirty="0">
                <a:latin typeface="+mj-lt"/>
                <a:ea typeface="Gulim" pitchFamily="34" charset="-127"/>
              </a:endParaRPr>
            </a:p>
          </p:txBody>
        </p:sp>
        <p:sp>
          <p:nvSpPr>
            <p:cNvPr id="16" name="Rectangle 16">
              <a:extLst>
                <a:ext uri="{FF2B5EF4-FFF2-40B4-BE49-F238E27FC236}">
                  <a16:creationId xmlns:a16="http://schemas.microsoft.com/office/drawing/2014/main" id="{1C3D6DBA-070E-48DC-AE89-FCE3EA75A3D6}"/>
                </a:ext>
              </a:extLst>
            </p:cNvPr>
            <p:cNvSpPr>
              <a:spLocks noChangeArrowheads="1"/>
            </p:cNvSpPr>
            <p:nvPr/>
          </p:nvSpPr>
          <p:spPr bwMode="auto">
            <a:xfrm>
              <a:off x="3264377" y="3769261"/>
              <a:ext cx="1196718" cy="979516"/>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a:latin typeface="+mj-lt"/>
                  <a:ea typeface="Gulim" pitchFamily="34" charset="-127"/>
                </a:rPr>
                <a:t>Data Processor</a:t>
              </a:r>
            </a:p>
            <a:p>
              <a:pPr algn="ctr" defTabSz="826856">
                <a:buSzPct val="120000"/>
              </a:pPr>
              <a:r>
                <a:rPr lang="en-US" altLang="ko-KR" sz="500" b="1" i="1" dirty="0" err="1">
                  <a:latin typeface="+mj-lt"/>
                  <a:ea typeface="Gulim" pitchFamily="34" charset="-127"/>
                </a:rPr>
                <a:t>Responsabile</a:t>
              </a:r>
              <a:endParaRPr lang="en-US"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r>
                <a:rPr lang="it-IT" altLang="ko-KR" sz="500" b="1" dirty="0">
                  <a:latin typeface="+mj-lt"/>
                  <a:ea typeface="Gulim" pitchFamily="34" charset="-127"/>
                </a:rPr>
                <a:t>DP</a:t>
              </a:r>
              <a:endParaRPr lang="en-US" altLang="ko-KR" sz="500" dirty="0">
                <a:latin typeface="+mj-lt"/>
                <a:ea typeface="Gulim" pitchFamily="34" charset="-127"/>
              </a:endParaRPr>
            </a:p>
          </p:txBody>
        </p:sp>
        <p:sp>
          <p:nvSpPr>
            <p:cNvPr id="17" name="Rectangle 17">
              <a:extLst>
                <a:ext uri="{FF2B5EF4-FFF2-40B4-BE49-F238E27FC236}">
                  <a16:creationId xmlns:a16="http://schemas.microsoft.com/office/drawing/2014/main" id="{2EA0B67A-1735-4AA9-8919-B17365062368}"/>
                </a:ext>
              </a:extLst>
            </p:cNvPr>
            <p:cNvSpPr>
              <a:spLocks noChangeArrowheads="1"/>
            </p:cNvSpPr>
            <p:nvPr/>
          </p:nvSpPr>
          <p:spPr bwMode="auto">
            <a:xfrm>
              <a:off x="4682907" y="3464455"/>
              <a:ext cx="1148488" cy="2321379"/>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a:latin typeface="+mj-lt"/>
                  <a:ea typeface="Gulim" pitchFamily="34" charset="-127"/>
                </a:rPr>
                <a:t>Data Protection Officer </a:t>
              </a:r>
              <a:r>
                <a:rPr lang="en-US" altLang="ko-KR" sz="500" b="1" i="1" dirty="0" err="1">
                  <a:latin typeface="+mj-lt"/>
                  <a:ea typeface="Gulim" pitchFamily="34" charset="-127"/>
                </a:rPr>
                <a:t>Responsabile</a:t>
              </a:r>
              <a:r>
                <a:rPr lang="en-US" altLang="ko-KR" sz="500" b="1" i="1" dirty="0">
                  <a:latin typeface="+mj-lt"/>
                  <a:ea typeface="Gulim" pitchFamily="34" charset="-127"/>
                </a:rPr>
                <a:t> </a:t>
              </a:r>
              <a:r>
                <a:rPr lang="en-US" altLang="ko-KR" sz="500" b="1" i="1" dirty="0" err="1">
                  <a:latin typeface="+mj-lt"/>
                  <a:ea typeface="Gulim" pitchFamily="34" charset="-127"/>
                </a:rPr>
                <a:t>Protezione</a:t>
              </a:r>
              <a:r>
                <a:rPr lang="en-US" altLang="ko-KR" sz="500" b="1" i="1" dirty="0">
                  <a:latin typeface="+mj-lt"/>
                  <a:ea typeface="Gulim" pitchFamily="34" charset="-127"/>
                </a:rPr>
                <a:t> </a:t>
              </a:r>
              <a:r>
                <a:rPr lang="en-US" altLang="ko-KR" sz="500" b="1" i="1" dirty="0" err="1">
                  <a:latin typeface="+mj-lt"/>
                  <a:ea typeface="Gulim" pitchFamily="34" charset="-127"/>
                </a:rPr>
                <a:t>Dati</a:t>
              </a:r>
              <a:r>
                <a:rPr lang="it-IT" altLang="ko-KR" sz="500" b="1" dirty="0">
                  <a:latin typeface="+mj-lt"/>
                  <a:ea typeface="Gulim" pitchFamily="34" charset="-127"/>
                </a:rPr>
                <a:t>DPO/</a:t>
              </a:r>
              <a:r>
                <a:rPr lang="it-IT" altLang="ko-KR" sz="500" b="1" i="1" dirty="0">
                  <a:latin typeface="+mj-lt"/>
                  <a:ea typeface="Gulim" pitchFamily="34" charset="-127"/>
                </a:rPr>
                <a:t>RPD</a:t>
              </a:r>
            </a:p>
          </p:txBody>
        </p:sp>
        <p:sp>
          <p:nvSpPr>
            <p:cNvPr id="18" name="Rectangle 18">
              <a:extLst>
                <a:ext uri="{FF2B5EF4-FFF2-40B4-BE49-F238E27FC236}">
                  <a16:creationId xmlns:a16="http://schemas.microsoft.com/office/drawing/2014/main" id="{792108E5-7967-4BF7-8DC0-FE0A669A51EE}"/>
                </a:ext>
              </a:extLst>
            </p:cNvPr>
            <p:cNvSpPr>
              <a:spLocks noChangeArrowheads="1"/>
            </p:cNvSpPr>
            <p:nvPr/>
          </p:nvSpPr>
          <p:spPr bwMode="auto">
            <a:xfrm>
              <a:off x="6134444" y="3769261"/>
              <a:ext cx="1115051" cy="861973"/>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err="1">
                  <a:latin typeface="+mj-lt"/>
                  <a:ea typeface="Gulim" pitchFamily="34" charset="-127"/>
                </a:rPr>
                <a:t>Altri</a:t>
              </a:r>
              <a:r>
                <a:rPr lang="en-US" altLang="ko-KR" sz="500" b="1" dirty="0">
                  <a:latin typeface="+mj-lt"/>
                  <a:ea typeface="Gulim" pitchFamily="34" charset="-127"/>
                </a:rPr>
                <a:t> </a:t>
              </a:r>
              <a:r>
                <a:rPr lang="en-US" altLang="ko-KR" sz="500" b="1" dirty="0" err="1">
                  <a:latin typeface="+mj-lt"/>
                  <a:ea typeface="Gulim" pitchFamily="34" charset="-127"/>
                </a:rPr>
                <a:t>Ruoli</a:t>
              </a:r>
              <a:endParaRPr lang="en-US" altLang="ko-KR" sz="500" b="1" dirty="0">
                <a:latin typeface="+mj-lt"/>
                <a:ea typeface="Gulim" pitchFamily="34" charset="-127"/>
              </a:endParaRPr>
            </a:p>
            <a:p>
              <a:pPr defTabSz="826856">
                <a:buSzPct val="120000"/>
              </a:pPr>
              <a:endParaRPr lang="en-US" altLang="ko-KR" sz="500" b="1" dirty="0">
                <a:latin typeface="+mj-lt"/>
                <a:ea typeface="Gulim" pitchFamily="34" charset="-127"/>
              </a:endParaRPr>
            </a:p>
            <a:p>
              <a:pPr marL="90488" lvl="1" indent="-88900" defTabSz="826856">
                <a:buSzPct val="120000"/>
                <a:buFont typeface="Calibri" pitchFamily="34" charset="0"/>
                <a:buChar char="›"/>
              </a:pPr>
              <a:r>
                <a:rPr lang="it-IT" altLang="ko-KR" sz="300" dirty="0">
                  <a:latin typeface="+mj-lt"/>
                  <a:ea typeface="Gulim" pitchFamily="34" charset="-127"/>
                </a:rPr>
                <a:t>Rappresentanti</a:t>
              </a:r>
            </a:p>
            <a:p>
              <a:pPr marL="90488" lvl="1" indent="-88900" defTabSz="826856">
                <a:buSzPct val="120000"/>
                <a:buFont typeface="Calibri" pitchFamily="34" charset="0"/>
                <a:buChar char="›"/>
              </a:pPr>
              <a:r>
                <a:rPr lang="it-IT" altLang="ko-KR" sz="300" dirty="0">
                  <a:latin typeface="+mj-lt"/>
                  <a:ea typeface="Gulim" pitchFamily="34" charset="-127"/>
                </a:rPr>
                <a:t>Contitolari</a:t>
              </a:r>
            </a:p>
            <a:p>
              <a:pPr marL="90488" lvl="1" indent="-88900" defTabSz="826856">
                <a:buSzPct val="120000"/>
                <a:buFont typeface="Calibri" pitchFamily="34" charset="0"/>
                <a:buChar char="›"/>
              </a:pPr>
              <a:r>
                <a:rPr lang="it-IT" altLang="ko-KR" sz="300" dirty="0">
                  <a:latin typeface="+mj-lt"/>
                  <a:ea typeface="Gulim" pitchFamily="34" charset="-127"/>
                </a:rPr>
                <a:t>Persone autorizzate</a:t>
              </a:r>
              <a:endParaRPr lang="en-US" altLang="ko-KR" sz="300" dirty="0">
                <a:latin typeface="+mj-lt"/>
                <a:ea typeface="Gulim" pitchFamily="34" charset="-127"/>
              </a:endParaRPr>
            </a:p>
          </p:txBody>
        </p:sp>
        <p:sp>
          <p:nvSpPr>
            <p:cNvPr id="19" name="Rectangle 19">
              <a:extLst>
                <a:ext uri="{FF2B5EF4-FFF2-40B4-BE49-F238E27FC236}">
                  <a16:creationId xmlns:a16="http://schemas.microsoft.com/office/drawing/2014/main" id="{47EA1257-D37F-4306-B2D5-B4971E047969}"/>
                </a:ext>
              </a:extLst>
            </p:cNvPr>
            <p:cNvSpPr>
              <a:spLocks noChangeArrowheads="1"/>
            </p:cNvSpPr>
            <p:nvPr/>
          </p:nvSpPr>
          <p:spPr bwMode="auto">
            <a:xfrm>
              <a:off x="1473050" y="5613629"/>
              <a:ext cx="6182354" cy="464277"/>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800" b="1" dirty="0" err="1">
                  <a:solidFill>
                    <a:schemeClr val="bg1"/>
                  </a:solidFill>
                  <a:latin typeface="+mj-lt"/>
                  <a:ea typeface="Gulim" pitchFamily="34" charset="-127"/>
                </a:rPr>
                <a:t>Processi</a:t>
              </a:r>
              <a:endParaRPr lang="en-US" altLang="ko-KR" sz="1662" b="1" dirty="0">
                <a:solidFill>
                  <a:schemeClr val="bg1"/>
                </a:solidFill>
                <a:latin typeface="+mj-lt"/>
                <a:ea typeface="Gulim" pitchFamily="34" charset="-127"/>
              </a:endParaRPr>
            </a:p>
          </p:txBody>
        </p:sp>
      </p:grpSp>
      <p:sp>
        <p:nvSpPr>
          <p:cNvPr id="20" name="Rectangle 24">
            <a:extLst>
              <a:ext uri="{FF2B5EF4-FFF2-40B4-BE49-F238E27FC236}">
                <a16:creationId xmlns:a16="http://schemas.microsoft.com/office/drawing/2014/main" id="{C492B86D-2220-40CB-8254-7FEB690B542F}"/>
              </a:ext>
            </a:extLst>
          </p:cNvPr>
          <p:cNvSpPr/>
          <p:nvPr/>
        </p:nvSpPr>
        <p:spPr>
          <a:xfrm>
            <a:off x="629546" y="6086189"/>
            <a:ext cx="993732" cy="55697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18331724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Rappresentanti di TDTR non Stabiliti </a:t>
            </a:r>
            <a:br>
              <a:rPr lang="it-IT" dirty="0"/>
            </a:br>
            <a:r>
              <a:rPr lang="it-IT" dirty="0"/>
              <a:t>in UE/2</a:t>
            </a:r>
          </a:p>
        </p:txBody>
      </p:sp>
      <p:sp>
        <p:nvSpPr>
          <p:cNvPr id="5" name="Segnaposto contenuto 2">
            <a:extLst>
              <a:ext uri="{FF2B5EF4-FFF2-40B4-BE49-F238E27FC236}">
                <a16:creationId xmlns:a16="http://schemas.microsoft.com/office/drawing/2014/main" id="{29A8385B-B7DA-4A52-8196-79D8B288F749}"/>
              </a:ext>
            </a:extLst>
          </p:cNvPr>
          <p:cNvSpPr>
            <a:spLocks noGrp="1"/>
          </p:cNvSpPr>
          <p:nvPr>
            <p:ph idx="4294967295"/>
          </p:nvPr>
        </p:nvSpPr>
        <p:spPr>
          <a:xfrm>
            <a:off x="276225" y="2052038"/>
            <a:ext cx="8683970" cy="3513206"/>
          </a:xfrm>
          <a:prstGeom prst="rect">
            <a:avLst/>
          </a:prstGeom>
        </p:spPr>
        <p:txBody>
          <a:bodyPr>
            <a:spAutoFit/>
          </a:bodyPr>
          <a:lstStyle/>
          <a:p>
            <a:pPr marL="0" indent="0">
              <a:lnSpc>
                <a:spcPct val="150000"/>
              </a:lnSpc>
              <a:buNone/>
            </a:pPr>
            <a:r>
              <a:rPr lang="it-IT" sz="2000" dirty="0">
                <a:solidFill>
                  <a:srgbClr val="13294B"/>
                </a:solidFill>
              </a:rPr>
              <a:t>Tale obbligo </a:t>
            </a:r>
            <a:r>
              <a:rPr lang="it-IT" sz="2000" b="1" i="1" dirty="0">
                <a:solidFill>
                  <a:srgbClr val="13294B"/>
                </a:solidFill>
              </a:rPr>
              <a:t>non</a:t>
            </a:r>
            <a:r>
              <a:rPr lang="it-IT" sz="2000" dirty="0">
                <a:solidFill>
                  <a:srgbClr val="13294B"/>
                </a:solidFill>
              </a:rPr>
              <a:t> si applica se ricorrono </a:t>
            </a:r>
            <a:r>
              <a:rPr lang="it-IT" sz="2000" i="1" dirty="0">
                <a:solidFill>
                  <a:srgbClr val="13294B"/>
                </a:solidFill>
                <a:uFill>
                  <a:solidFill>
                    <a:srgbClr val="C00000"/>
                  </a:solidFill>
                </a:uFill>
              </a:rPr>
              <a:t>tutte</a:t>
            </a:r>
            <a:r>
              <a:rPr lang="it-IT" sz="2000" dirty="0">
                <a:solidFill>
                  <a:srgbClr val="13294B"/>
                </a:solidFill>
                <a:uFill>
                  <a:solidFill>
                    <a:srgbClr val="C00000"/>
                  </a:solidFill>
                </a:uFill>
              </a:rPr>
              <a:t> le seguenti condizioni</a:t>
            </a:r>
            <a:r>
              <a:rPr lang="it-IT" sz="2000" dirty="0">
                <a:solidFill>
                  <a:srgbClr val="13294B"/>
                </a:solidFill>
              </a:rPr>
              <a:t>:</a:t>
            </a:r>
          </a:p>
          <a:p>
            <a:pPr lvl="1">
              <a:lnSpc>
                <a:spcPct val="150000"/>
              </a:lnSpc>
            </a:pPr>
            <a:r>
              <a:rPr lang="it-IT" sz="2000" dirty="0">
                <a:solidFill>
                  <a:srgbClr val="13294B"/>
                </a:solidFill>
              </a:rPr>
              <a:t>se il trattamento è occasionale,</a:t>
            </a:r>
          </a:p>
          <a:p>
            <a:pPr lvl="1">
              <a:lnSpc>
                <a:spcPct val="150000"/>
              </a:lnSpc>
            </a:pPr>
            <a:r>
              <a:rPr lang="it-IT" sz="2000" dirty="0">
                <a:solidFill>
                  <a:srgbClr val="13294B"/>
                </a:solidFill>
              </a:rPr>
              <a:t>non include il tr. su larga scala di categorie particolari di </a:t>
            </a:r>
            <a:r>
              <a:rPr lang="it-IT" sz="2000" dirty="0" err="1">
                <a:solidFill>
                  <a:srgbClr val="13294B"/>
                </a:solidFill>
              </a:rPr>
              <a:t>d.p.</a:t>
            </a:r>
            <a:endParaRPr lang="it-IT" sz="2000" dirty="0">
              <a:solidFill>
                <a:srgbClr val="13294B"/>
              </a:solidFill>
            </a:endParaRPr>
          </a:p>
          <a:p>
            <a:pPr lvl="1">
              <a:lnSpc>
                <a:spcPct val="150000"/>
              </a:lnSpc>
            </a:pPr>
            <a:r>
              <a:rPr lang="it-IT" sz="2000" dirty="0">
                <a:solidFill>
                  <a:srgbClr val="13294B"/>
                </a:solidFill>
              </a:rPr>
              <a:t>o di d.p. relativi a condanne penali e a reati</a:t>
            </a:r>
          </a:p>
          <a:p>
            <a:pPr lvl="1">
              <a:lnSpc>
                <a:spcPct val="150000"/>
              </a:lnSpc>
            </a:pPr>
            <a:r>
              <a:rPr lang="it-IT" sz="2000" b="1" i="1" dirty="0">
                <a:solidFill>
                  <a:srgbClr val="13294B"/>
                </a:solidFill>
              </a:rPr>
              <a:t>ed</a:t>
            </a:r>
            <a:r>
              <a:rPr lang="it-IT" sz="2000" dirty="0">
                <a:solidFill>
                  <a:srgbClr val="13294B"/>
                </a:solidFill>
              </a:rPr>
              <a:t> è </a:t>
            </a:r>
            <a:r>
              <a:rPr lang="it-IT" sz="2000" dirty="0">
                <a:solidFill>
                  <a:srgbClr val="13294B"/>
                </a:solidFill>
                <a:uFill>
                  <a:solidFill>
                    <a:srgbClr val="C00000"/>
                  </a:solidFill>
                </a:uFill>
              </a:rPr>
              <a:t>improbabile che presenti un rischio per i diritti e le libertà</a:t>
            </a:r>
            <a:r>
              <a:rPr lang="it-IT" sz="2000" dirty="0">
                <a:solidFill>
                  <a:srgbClr val="13294B"/>
                </a:solidFill>
              </a:rPr>
              <a:t> delle persone fisiche, tenuto conto della natura, del contesto, dell’ambito di applicazione e delle finalità del trattamento.</a:t>
            </a:r>
          </a:p>
        </p:txBody>
      </p:sp>
      <p:grpSp>
        <p:nvGrpSpPr>
          <p:cNvPr id="20" name="Gruppo 19">
            <a:extLst>
              <a:ext uri="{FF2B5EF4-FFF2-40B4-BE49-F238E27FC236}">
                <a16:creationId xmlns:a16="http://schemas.microsoft.com/office/drawing/2014/main" id="{9869F7D0-8A7C-4127-8469-B2DF505878BB}"/>
              </a:ext>
            </a:extLst>
          </p:cNvPr>
          <p:cNvGrpSpPr/>
          <p:nvPr/>
        </p:nvGrpSpPr>
        <p:grpSpPr>
          <a:xfrm>
            <a:off x="454147" y="5717534"/>
            <a:ext cx="1679121" cy="1051118"/>
            <a:chOff x="1228582" y="2113921"/>
            <a:chExt cx="6671294" cy="3963985"/>
          </a:xfrm>
        </p:grpSpPr>
        <p:sp>
          <p:nvSpPr>
            <p:cNvPr id="21" name="Rectangle 5">
              <a:extLst>
                <a:ext uri="{FF2B5EF4-FFF2-40B4-BE49-F238E27FC236}">
                  <a16:creationId xmlns:a16="http://schemas.microsoft.com/office/drawing/2014/main" id="{7CF41520-8929-414B-BEB2-217D638E0554}"/>
                </a:ext>
              </a:extLst>
            </p:cNvPr>
            <p:cNvSpPr>
              <a:spLocks noChangeArrowheads="1"/>
            </p:cNvSpPr>
            <p:nvPr/>
          </p:nvSpPr>
          <p:spPr bwMode="auto">
            <a:xfrm>
              <a:off x="1883216"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kern="0">
                <a:solidFill>
                  <a:sysClr val="windowText" lastClr="000000"/>
                </a:solidFill>
                <a:latin typeface="+mj-lt"/>
                <a:ea typeface="宋体" pitchFamily="2" charset="-122"/>
              </a:endParaRPr>
            </a:p>
          </p:txBody>
        </p:sp>
        <p:sp>
          <p:nvSpPr>
            <p:cNvPr id="22" name="Rectangle 6">
              <a:extLst>
                <a:ext uri="{FF2B5EF4-FFF2-40B4-BE49-F238E27FC236}">
                  <a16:creationId xmlns:a16="http://schemas.microsoft.com/office/drawing/2014/main" id="{39905149-7457-40EB-B27A-4233435DC10E}"/>
                </a:ext>
              </a:extLst>
            </p:cNvPr>
            <p:cNvSpPr>
              <a:spLocks noChangeArrowheads="1"/>
            </p:cNvSpPr>
            <p:nvPr/>
          </p:nvSpPr>
          <p:spPr bwMode="auto">
            <a:xfrm>
              <a:off x="3299780"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000" kern="0">
                <a:solidFill>
                  <a:sysClr val="windowText" lastClr="000000"/>
                </a:solidFill>
                <a:latin typeface="+mj-lt"/>
                <a:ea typeface="宋体" pitchFamily="2" charset="-122"/>
              </a:endParaRPr>
            </a:p>
          </p:txBody>
        </p:sp>
        <p:sp>
          <p:nvSpPr>
            <p:cNvPr id="23" name="Rectangle 7">
              <a:extLst>
                <a:ext uri="{FF2B5EF4-FFF2-40B4-BE49-F238E27FC236}">
                  <a16:creationId xmlns:a16="http://schemas.microsoft.com/office/drawing/2014/main" id="{92CD05C7-47C8-44DA-AAAE-4C2FECB9264D}"/>
                </a:ext>
              </a:extLst>
            </p:cNvPr>
            <p:cNvSpPr>
              <a:spLocks noChangeArrowheads="1"/>
            </p:cNvSpPr>
            <p:nvPr/>
          </p:nvSpPr>
          <p:spPr bwMode="auto">
            <a:xfrm>
              <a:off x="4716343"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mj-lt"/>
                <a:ea typeface="宋体" pitchFamily="2" charset="-122"/>
              </a:endParaRPr>
            </a:p>
          </p:txBody>
        </p:sp>
        <p:sp>
          <p:nvSpPr>
            <p:cNvPr id="24" name="Rectangle 8">
              <a:extLst>
                <a:ext uri="{FF2B5EF4-FFF2-40B4-BE49-F238E27FC236}">
                  <a16:creationId xmlns:a16="http://schemas.microsoft.com/office/drawing/2014/main" id="{F19694C1-0E66-4A6B-B62B-C663C57350AC}"/>
                </a:ext>
              </a:extLst>
            </p:cNvPr>
            <p:cNvSpPr>
              <a:spLocks noChangeArrowheads="1"/>
            </p:cNvSpPr>
            <p:nvPr/>
          </p:nvSpPr>
          <p:spPr bwMode="auto">
            <a:xfrm>
              <a:off x="6132907"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000" kern="0">
                <a:solidFill>
                  <a:sysClr val="windowText" lastClr="000000"/>
                </a:solidFill>
                <a:latin typeface="+mj-lt"/>
                <a:ea typeface="宋体" pitchFamily="2" charset="-122"/>
              </a:endParaRPr>
            </a:p>
          </p:txBody>
        </p:sp>
        <p:sp>
          <p:nvSpPr>
            <p:cNvPr id="25" name="Rectangle 9">
              <a:extLst>
                <a:ext uri="{FF2B5EF4-FFF2-40B4-BE49-F238E27FC236}">
                  <a16:creationId xmlns:a16="http://schemas.microsoft.com/office/drawing/2014/main" id="{CADF3424-0888-4D7E-9989-46C2AA068C6E}"/>
                </a:ext>
              </a:extLst>
            </p:cNvPr>
            <p:cNvSpPr>
              <a:spLocks noChangeArrowheads="1"/>
            </p:cNvSpPr>
            <p:nvPr/>
          </p:nvSpPr>
          <p:spPr bwMode="auto">
            <a:xfrm>
              <a:off x="1660478" y="2988578"/>
              <a:ext cx="5808861" cy="395225"/>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defRPr/>
              </a:pPr>
              <a:endParaRPr lang="it-IT" sz="1662" kern="0">
                <a:solidFill>
                  <a:sysClr val="windowText" lastClr="000000"/>
                </a:solidFill>
                <a:latin typeface="+mj-lt"/>
              </a:endParaRPr>
            </a:p>
          </p:txBody>
        </p:sp>
        <p:sp>
          <p:nvSpPr>
            <p:cNvPr id="26" name="AutoShape 10">
              <a:extLst>
                <a:ext uri="{FF2B5EF4-FFF2-40B4-BE49-F238E27FC236}">
                  <a16:creationId xmlns:a16="http://schemas.microsoft.com/office/drawing/2014/main" id="{49F947A2-2D7E-46E3-B179-15CD00D05F8C}"/>
                </a:ext>
              </a:extLst>
            </p:cNvPr>
            <p:cNvSpPr>
              <a:spLocks noChangeArrowheads="1"/>
            </p:cNvSpPr>
            <p:nvPr/>
          </p:nvSpPr>
          <p:spPr bwMode="auto">
            <a:xfrm>
              <a:off x="1228582" y="2113921"/>
              <a:ext cx="6671294" cy="946639"/>
            </a:xfrm>
            <a:prstGeom prst="triangle">
              <a:avLst>
                <a:gd name="adj" fmla="val 50000"/>
              </a:avLst>
            </a:prstGeom>
            <a:solidFill>
              <a:srgbClr val="9A1702"/>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b="1" kern="0" dirty="0">
                <a:solidFill>
                  <a:schemeClr val="bg1"/>
                </a:solidFill>
                <a:latin typeface="+mj-lt"/>
                <a:ea typeface="宋体" pitchFamily="2" charset="-122"/>
              </a:endParaRPr>
            </a:p>
          </p:txBody>
        </p:sp>
        <p:sp>
          <p:nvSpPr>
            <p:cNvPr id="27" name="Rectangle 12">
              <a:extLst>
                <a:ext uri="{FF2B5EF4-FFF2-40B4-BE49-F238E27FC236}">
                  <a16:creationId xmlns:a16="http://schemas.microsoft.com/office/drawing/2014/main" id="{D44CE7E9-69EC-413F-A556-64CCB7B2B50A}"/>
                </a:ext>
              </a:extLst>
            </p:cNvPr>
            <p:cNvSpPr>
              <a:spLocks noChangeArrowheads="1"/>
            </p:cNvSpPr>
            <p:nvPr/>
          </p:nvSpPr>
          <p:spPr bwMode="auto">
            <a:xfrm>
              <a:off x="1296798" y="5604648"/>
              <a:ext cx="6537998" cy="334474"/>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endParaRPr lang="it-IT" sz="1662" kern="0">
                <a:solidFill>
                  <a:sysClr val="windowText" lastClr="000000"/>
                </a:solidFill>
                <a:latin typeface="+mj-lt"/>
              </a:endParaRPr>
            </a:p>
          </p:txBody>
        </p:sp>
        <p:sp>
          <p:nvSpPr>
            <p:cNvPr id="28" name="Rectangle 14">
              <a:extLst>
                <a:ext uri="{FF2B5EF4-FFF2-40B4-BE49-F238E27FC236}">
                  <a16:creationId xmlns:a16="http://schemas.microsoft.com/office/drawing/2014/main" id="{674D5CC1-5CB8-4AE6-BC58-1403C377A877}"/>
                </a:ext>
              </a:extLst>
            </p:cNvPr>
            <p:cNvSpPr>
              <a:spLocks noChangeArrowheads="1"/>
            </p:cNvSpPr>
            <p:nvPr/>
          </p:nvSpPr>
          <p:spPr bwMode="auto">
            <a:xfrm>
              <a:off x="2804050" y="2509147"/>
              <a:ext cx="3520358" cy="522309"/>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900" b="1" dirty="0" err="1">
                  <a:solidFill>
                    <a:schemeClr val="bg1"/>
                  </a:solidFill>
                  <a:latin typeface="+mj-lt"/>
                  <a:ea typeface="Gulim" pitchFamily="34" charset="-127"/>
                </a:rPr>
                <a:t>Organizzazione</a:t>
              </a:r>
              <a:endParaRPr lang="en-US" altLang="ko-KR" sz="1100" b="1" dirty="0">
                <a:solidFill>
                  <a:schemeClr val="bg1"/>
                </a:solidFill>
                <a:latin typeface="+mj-lt"/>
                <a:ea typeface="Gulim" pitchFamily="34" charset="-127"/>
              </a:endParaRPr>
            </a:p>
          </p:txBody>
        </p:sp>
        <p:sp>
          <p:nvSpPr>
            <p:cNvPr id="29" name="Rectangle 15">
              <a:extLst>
                <a:ext uri="{FF2B5EF4-FFF2-40B4-BE49-F238E27FC236}">
                  <a16:creationId xmlns:a16="http://schemas.microsoft.com/office/drawing/2014/main" id="{5D6BC0C3-DBBA-4AF3-A97F-CB4EE7D00BBD}"/>
                </a:ext>
              </a:extLst>
            </p:cNvPr>
            <p:cNvSpPr>
              <a:spLocks noChangeArrowheads="1"/>
            </p:cNvSpPr>
            <p:nvPr/>
          </p:nvSpPr>
          <p:spPr bwMode="auto">
            <a:xfrm>
              <a:off x="1959274" y="3769258"/>
              <a:ext cx="964295" cy="1175419"/>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500" b="1" dirty="0">
                  <a:latin typeface="+mj-lt"/>
                  <a:ea typeface="Gulim" pitchFamily="34" charset="-127"/>
                </a:rPr>
                <a:t>Data Controller </a:t>
              </a:r>
              <a:r>
                <a:rPr lang="en-US" altLang="ko-KR" sz="500" b="1" i="1" dirty="0" err="1">
                  <a:latin typeface="+mj-lt"/>
                  <a:ea typeface="Gulim" pitchFamily="34" charset="-127"/>
                </a:rPr>
                <a:t>Titolare</a:t>
              </a:r>
              <a:endParaRPr lang="en-US"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r>
                <a:rPr lang="it-IT" altLang="ko-KR" sz="500" b="1" dirty="0">
                  <a:latin typeface="+mj-lt"/>
                  <a:ea typeface="Gulim" pitchFamily="34" charset="-127"/>
                </a:rPr>
                <a:t>DC</a:t>
              </a:r>
              <a:endParaRPr lang="en-US" altLang="ko-KR" sz="500" b="1" dirty="0">
                <a:latin typeface="+mj-lt"/>
                <a:ea typeface="Gulim" pitchFamily="34" charset="-127"/>
              </a:endParaRPr>
            </a:p>
          </p:txBody>
        </p:sp>
        <p:sp>
          <p:nvSpPr>
            <p:cNvPr id="30" name="Rectangle 16">
              <a:extLst>
                <a:ext uri="{FF2B5EF4-FFF2-40B4-BE49-F238E27FC236}">
                  <a16:creationId xmlns:a16="http://schemas.microsoft.com/office/drawing/2014/main" id="{1C3D6DBA-070E-48DC-AE89-FCE3EA75A3D6}"/>
                </a:ext>
              </a:extLst>
            </p:cNvPr>
            <p:cNvSpPr>
              <a:spLocks noChangeArrowheads="1"/>
            </p:cNvSpPr>
            <p:nvPr/>
          </p:nvSpPr>
          <p:spPr bwMode="auto">
            <a:xfrm>
              <a:off x="3264377" y="3769261"/>
              <a:ext cx="1196718" cy="979516"/>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a:latin typeface="+mj-lt"/>
                  <a:ea typeface="Gulim" pitchFamily="34" charset="-127"/>
                </a:rPr>
                <a:t>Data Processor</a:t>
              </a:r>
            </a:p>
            <a:p>
              <a:pPr algn="ctr" defTabSz="826856">
                <a:buSzPct val="120000"/>
              </a:pPr>
              <a:r>
                <a:rPr lang="en-US" altLang="ko-KR" sz="500" b="1" i="1" dirty="0" err="1">
                  <a:latin typeface="+mj-lt"/>
                  <a:ea typeface="Gulim" pitchFamily="34" charset="-127"/>
                </a:rPr>
                <a:t>Responsabile</a:t>
              </a:r>
              <a:endParaRPr lang="en-US"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r>
                <a:rPr lang="it-IT" altLang="ko-KR" sz="500" b="1" dirty="0">
                  <a:latin typeface="+mj-lt"/>
                  <a:ea typeface="Gulim" pitchFamily="34" charset="-127"/>
                </a:rPr>
                <a:t>DP</a:t>
              </a:r>
              <a:endParaRPr lang="en-US" altLang="ko-KR" sz="500" dirty="0">
                <a:latin typeface="+mj-lt"/>
                <a:ea typeface="Gulim" pitchFamily="34" charset="-127"/>
              </a:endParaRPr>
            </a:p>
          </p:txBody>
        </p:sp>
        <p:sp>
          <p:nvSpPr>
            <p:cNvPr id="31" name="Rectangle 17">
              <a:extLst>
                <a:ext uri="{FF2B5EF4-FFF2-40B4-BE49-F238E27FC236}">
                  <a16:creationId xmlns:a16="http://schemas.microsoft.com/office/drawing/2014/main" id="{2EA0B67A-1735-4AA9-8919-B17365062368}"/>
                </a:ext>
              </a:extLst>
            </p:cNvPr>
            <p:cNvSpPr>
              <a:spLocks noChangeArrowheads="1"/>
            </p:cNvSpPr>
            <p:nvPr/>
          </p:nvSpPr>
          <p:spPr bwMode="auto">
            <a:xfrm>
              <a:off x="4682907" y="3464455"/>
              <a:ext cx="1148488" cy="2321379"/>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a:latin typeface="+mj-lt"/>
                  <a:ea typeface="Gulim" pitchFamily="34" charset="-127"/>
                </a:rPr>
                <a:t>Data Protection Officer </a:t>
              </a:r>
              <a:r>
                <a:rPr lang="en-US" altLang="ko-KR" sz="500" b="1" i="1" dirty="0" err="1">
                  <a:latin typeface="+mj-lt"/>
                  <a:ea typeface="Gulim" pitchFamily="34" charset="-127"/>
                </a:rPr>
                <a:t>Responsabile</a:t>
              </a:r>
              <a:r>
                <a:rPr lang="en-US" altLang="ko-KR" sz="500" b="1" i="1" dirty="0">
                  <a:latin typeface="+mj-lt"/>
                  <a:ea typeface="Gulim" pitchFamily="34" charset="-127"/>
                </a:rPr>
                <a:t> </a:t>
              </a:r>
              <a:r>
                <a:rPr lang="en-US" altLang="ko-KR" sz="500" b="1" i="1" dirty="0" err="1">
                  <a:latin typeface="+mj-lt"/>
                  <a:ea typeface="Gulim" pitchFamily="34" charset="-127"/>
                </a:rPr>
                <a:t>Protezione</a:t>
              </a:r>
              <a:r>
                <a:rPr lang="en-US" altLang="ko-KR" sz="500" b="1" i="1" dirty="0">
                  <a:latin typeface="+mj-lt"/>
                  <a:ea typeface="Gulim" pitchFamily="34" charset="-127"/>
                </a:rPr>
                <a:t> </a:t>
              </a:r>
              <a:r>
                <a:rPr lang="en-US" altLang="ko-KR" sz="500" b="1" i="1" dirty="0" err="1">
                  <a:latin typeface="+mj-lt"/>
                  <a:ea typeface="Gulim" pitchFamily="34" charset="-127"/>
                </a:rPr>
                <a:t>Dati</a:t>
              </a:r>
              <a:r>
                <a:rPr lang="it-IT" altLang="ko-KR" sz="500" b="1" dirty="0">
                  <a:latin typeface="+mj-lt"/>
                  <a:ea typeface="Gulim" pitchFamily="34" charset="-127"/>
                </a:rPr>
                <a:t>DPO/</a:t>
              </a:r>
              <a:r>
                <a:rPr lang="it-IT" altLang="ko-KR" sz="500" b="1" i="1" dirty="0">
                  <a:latin typeface="+mj-lt"/>
                  <a:ea typeface="Gulim" pitchFamily="34" charset="-127"/>
                </a:rPr>
                <a:t>RPD</a:t>
              </a:r>
            </a:p>
          </p:txBody>
        </p:sp>
        <p:sp>
          <p:nvSpPr>
            <p:cNvPr id="32" name="Rectangle 18">
              <a:extLst>
                <a:ext uri="{FF2B5EF4-FFF2-40B4-BE49-F238E27FC236}">
                  <a16:creationId xmlns:a16="http://schemas.microsoft.com/office/drawing/2014/main" id="{792108E5-7967-4BF7-8DC0-FE0A669A51EE}"/>
                </a:ext>
              </a:extLst>
            </p:cNvPr>
            <p:cNvSpPr>
              <a:spLocks noChangeArrowheads="1"/>
            </p:cNvSpPr>
            <p:nvPr/>
          </p:nvSpPr>
          <p:spPr bwMode="auto">
            <a:xfrm>
              <a:off x="6134444" y="3769261"/>
              <a:ext cx="1115051" cy="861973"/>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err="1">
                  <a:latin typeface="+mj-lt"/>
                  <a:ea typeface="Gulim" pitchFamily="34" charset="-127"/>
                </a:rPr>
                <a:t>Altri</a:t>
              </a:r>
              <a:r>
                <a:rPr lang="en-US" altLang="ko-KR" sz="500" b="1" dirty="0">
                  <a:latin typeface="+mj-lt"/>
                  <a:ea typeface="Gulim" pitchFamily="34" charset="-127"/>
                </a:rPr>
                <a:t> </a:t>
              </a:r>
              <a:r>
                <a:rPr lang="en-US" altLang="ko-KR" sz="500" b="1" dirty="0" err="1">
                  <a:latin typeface="+mj-lt"/>
                  <a:ea typeface="Gulim" pitchFamily="34" charset="-127"/>
                </a:rPr>
                <a:t>Ruoli</a:t>
              </a:r>
              <a:endParaRPr lang="en-US" altLang="ko-KR" sz="500" b="1" dirty="0">
                <a:latin typeface="+mj-lt"/>
                <a:ea typeface="Gulim" pitchFamily="34" charset="-127"/>
              </a:endParaRPr>
            </a:p>
            <a:p>
              <a:pPr defTabSz="826856">
                <a:buSzPct val="120000"/>
              </a:pPr>
              <a:endParaRPr lang="en-US" altLang="ko-KR" sz="500" b="1" dirty="0">
                <a:latin typeface="+mj-lt"/>
                <a:ea typeface="Gulim" pitchFamily="34" charset="-127"/>
              </a:endParaRPr>
            </a:p>
            <a:p>
              <a:pPr marL="90488" lvl="1" indent="-88900" defTabSz="826856">
                <a:buSzPct val="120000"/>
                <a:buFont typeface="Calibri" pitchFamily="34" charset="0"/>
                <a:buChar char="›"/>
              </a:pPr>
              <a:r>
                <a:rPr lang="it-IT" altLang="ko-KR" sz="300" dirty="0">
                  <a:latin typeface="+mj-lt"/>
                  <a:ea typeface="Gulim" pitchFamily="34" charset="-127"/>
                </a:rPr>
                <a:t>Rappresentanti</a:t>
              </a:r>
            </a:p>
            <a:p>
              <a:pPr marL="90488" lvl="1" indent="-88900" defTabSz="826856">
                <a:buSzPct val="120000"/>
                <a:buFont typeface="Calibri" pitchFamily="34" charset="0"/>
                <a:buChar char="›"/>
              </a:pPr>
              <a:r>
                <a:rPr lang="it-IT" altLang="ko-KR" sz="300" dirty="0">
                  <a:latin typeface="+mj-lt"/>
                  <a:ea typeface="Gulim" pitchFamily="34" charset="-127"/>
                </a:rPr>
                <a:t>Contitolari</a:t>
              </a:r>
            </a:p>
            <a:p>
              <a:pPr marL="90488" lvl="1" indent="-88900" defTabSz="826856">
                <a:buSzPct val="120000"/>
                <a:buFont typeface="Calibri" pitchFamily="34" charset="0"/>
                <a:buChar char="›"/>
              </a:pPr>
              <a:r>
                <a:rPr lang="it-IT" altLang="ko-KR" sz="300" dirty="0">
                  <a:latin typeface="+mj-lt"/>
                  <a:ea typeface="Gulim" pitchFamily="34" charset="-127"/>
                </a:rPr>
                <a:t>Persone autorizzate</a:t>
              </a:r>
              <a:endParaRPr lang="en-US" altLang="ko-KR" sz="300" dirty="0">
                <a:latin typeface="+mj-lt"/>
                <a:ea typeface="Gulim" pitchFamily="34" charset="-127"/>
              </a:endParaRPr>
            </a:p>
          </p:txBody>
        </p:sp>
        <p:sp>
          <p:nvSpPr>
            <p:cNvPr id="33" name="Rectangle 19">
              <a:extLst>
                <a:ext uri="{FF2B5EF4-FFF2-40B4-BE49-F238E27FC236}">
                  <a16:creationId xmlns:a16="http://schemas.microsoft.com/office/drawing/2014/main" id="{47EA1257-D37F-4306-B2D5-B4971E047969}"/>
                </a:ext>
              </a:extLst>
            </p:cNvPr>
            <p:cNvSpPr>
              <a:spLocks noChangeArrowheads="1"/>
            </p:cNvSpPr>
            <p:nvPr/>
          </p:nvSpPr>
          <p:spPr bwMode="auto">
            <a:xfrm>
              <a:off x="1473050" y="5613629"/>
              <a:ext cx="6182354" cy="464277"/>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800" b="1" dirty="0" err="1">
                  <a:solidFill>
                    <a:schemeClr val="bg1"/>
                  </a:solidFill>
                  <a:latin typeface="+mj-lt"/>
                  <a:ea typeface="Gulim" pitchFamily="34" charset="-127"/>
                </a:rPr>
                <a:t>Processi</a:t>
              </a:r>
              <a:endParaRPr lang="en-US" altLang="ko-KR" sz="1662" b="1" dirty="0">
                <a:solidFill>
                  <a:schemeClr val="bg1"/>
                </a:solidFill>
                <a:latin typeface="+mj-lt"/>
                <a:ea typeface="Gulim" pitchFamily="34" charset="-127"/>
              </a:endParaRPr>
            </a:p>
          </p:txBody>
        </p:sp>
      </p:grpSp>
      <p:sp>
        <p:nvSpPr>
          <p:cNvPr id="34" name="Rectangle 24">
            <a:extLst>
              <a:ext uri="{FF2B5EF4-FFF2-40B4-BE49-F238E27FC236}">
                <a16:creationId xmlns:a16="http://schemas.microsoft.com/office/drawing/2014/main" id="{C492B86D-2220-40CB-8254-7FEB690B542F}"/>
              </a:ext>
            </a:extLst>
          </p:cNvPr>
          <p:cNvSpPr/>
          <p:nvPr/>
        </p:nvSpPr>
        <p:spPr>
          <a:xfrm>
            <a:off x="629546" y="6086189"/>
            <a:ext cx="993732" cy="55697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16706810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Le Persone Autorizzate al Trattamento</a:t>
            </a:r>
          </a:p>
        </p:txBody>
      </p:sp>
      <p:sp>
        <p:nvSpPr>
          <p:cNvPr id="5" name="Segnaposto contenuto 2">
            <a:extLst>
              <a:ext uri="{FF2B5EF4-FFF2-40B4-BE49-F238E27FC236}">
                <a16:creationId xmlns:a16="http://schemas.microsoft.com/office/drawing/2014/main" id="{37589D63-FBBA-4291-8EC1-53B7E531DE60}"/>
              </a:ext>
            </a:extLst>
          </p:cNvPr>
          <p:cNvSpPr>
            <a:spLocks noGrp="1"/>
          </p:cNvSpPr>
          <p:nvPr>
            <p:ph idx="4294967295"/>
          </p:nvPr>
        </p:nvSpPr>
        <p:spPr>
          <a:xfrm>
            <a:off x="276225" y="1785890"/>
            <a:ext cx="8683970" cy="3410164"/>
          </a:xfrm>
          <a:prstGeom prst="rect">
            <a:avLst/>
          </a:prstGeom>
        </p:spPr>
        <p:txBody>
          <a:bodyPr>
            <a:spAutoFit/>
          </a:bodyPr>
          <a:lstStyle/>
          <a:p>
            <a:r>
              <a:rPr lang="it-IT" sz="2000" dirty="0">
                <a:solidFill>
                  <a:srgbClr val="13294B"/>
                </a:solidFill>
              </a:rPr>
              <a:t>Per usare una terminologia familiare, sono gli «</a:t>
            </a:r>
            <a:r>
              <a:rPr lang="it-IT" sz="2000" i="1" dirty="0">
                <a:solidFill>
                  <a:srgbClr val="13294B"/>
                </a:solidFill>
              </a:rPr>
              <a:t>incaricati del trattamento</a:t>
            </a:r>
            <a:r>
              <a:rPr lang="it-IT" sz="2000" dirty="0">
                <a:solidFill>
                  <a:srgbClr val="13294B"/>
                </a:solidFill>
              </a:rPr>
              <a:t>» di cui all’</a:t>
            </a:r>
            <a:r>
              <a:rPr lang="it-IT" sz="2000" dirty="0">
                <a:solidFill>
                  <a:srgbClr val="13294B"/>
                </a:solidFill>
                <a:hlinkClick r:id="" action="ppaction://noaction"/>
              </a:rPr>
              <a:t>articolo 30</a:t>
            </a:r>
            <a:r>
              <a:rPr lang="it-IT" sz="2000" dirty="0">
                <a:solidFill>
                  <a:srgbClr val="13294B"/>
                </a:solidFill>
              </a:rPr>
              <a:t> </a:t>
            </a:r>
            <a:r>
              <a:rPr lang="it-IT" sz="1600" dirty="0">
                <a:solidFill>
                  <a:srgbClr val="13294B"/>
                </a:solidFill>
              </a:rPr>
              <a:t>(D. Lgs. 196/2003) </a:t>
            </a:r>
            <a:r>
              <a:rPr lang="it-IT" sz="2000" dirty="0">
                <a:solidFill>
                  <a:srgbClr val="13294B"/>
                </a:solidFill>
              </a:rPr>
              <a:t>del nostro Codice della privacy, vale a dire: «</a:t>
            </a:r>
            <a:r>
              <a:rPr lang="it-IT" sz="2000" i="1" dirty="0">
                <a:solidFill>
                  <a:srgbClr val="13294B"/>
                </a:solidFill>
                <a:uFill>
                  <a:solidFill>
                    <a:srgbClr val="C00000"/>
                  </a:solidFill>
                </a:uFill>
              </a:rPr>
              <a:t>le persone fisiche autorizzate a compiere operazioni di trattamento dal titolare o dal responsabile</a:t>
            </a:r>
            <a:r>
              <a:rPr lang="it-IT" sz="2000" dirty="0">
                <a:solidFill>
                  <a:srgbClr val="13294B"/>
                </a:solidFill>
              </a:rPr>
              <a:t>».</a:t>
            </a:r>
          </a:p>
          <a:p>
            <a:r>
              <a:rPr lang="it-IT" sz="2000" dirty="0">
                <a:solidFill>
                  <a:srgbClr val="13294B"/>
                </a:solidFill>
              </a:rPr>
              <a:t>Il RGPD mette invece l’accento sugli obblighi del </a:t>
            </a:r>
            <a:r>
              <a:rPr lang="it-IT" sz="2000" cap="small" dirty="0" err="1">
                <a:solidFill>
                  <a:srgbClr val="13294B"/>
                </a:solidFill>
              </a:rPr>
              <a:t>tdtr</a:t>
            </a:r>
            <a:r>
              <a:rPr lang="it-IT" sz="2000" cap="small" dirty="0">
                <a:solidFill>
                  <a:srgbClr val="13294B"/>
                </a:solidFill>
              </a:rPr>
              <a:t> e </a:t>
            </a:r>
            <a:r>
              <a:rPr lang="it-IT" sz="2000" cap="small" dirty="0" err="1">
                <a:solidFill>
                  <a:srgbClr val="13294B"/>
                </a:solidFill>
              </a:rPr>
              <a:t>rdtr</a:t>
            </a:r>
            <a:r>
              <a:rPr lang="it-IT" sz="2000" i="1" cap="small" dirty="0">
                <a:solidFill>
                  <a:srgbClr val="13294B"/>
                </a:solidFill>
              </a:rPr>
              <a:t> </a:t>
            </a:r>
            <a:r>
              <a:rPr lang="it-IT" sz="2000" dirty="0">
                <a:solidFill>
                  <a:srgbClr val="13294B"/>
                </a:solidFill>
              </a:rPr>
              <a:t>:</a:t>
            </a:r>
          </a:p>
          <a:p>
            <a:pPr lvl="1">
              <a:lnSpc>
                <a:spcPct val="150000"/>
              </a:lnSpc>
            </a:pPr>
            <a:r>
              <a:rPr lang="it-IT" sz="1800" dirty="0">
                <a:solidFill>
                  <a:srgbClr val="13294B"/>
                </a:solidFill>
              </a:rPr>
              <a:t>Art. 29: «</a:t>
            </a:r>
            <a:r>
              <a:rPr lang="it-IT" sz="1800" i="1" dirty="0">
                <a:solidFill>
                  <a:srgbClr val="13294B"/>
                </a:solidFill>
              </a:rPr>
              <a:t>Il responsabile del trattamento, o chiunque agisca sotto la sua autorità o sotto quella del titolare del trattamento, che abbia accesso a dati personali </a:t>
            </a:r>
            <a:r>
              <a:rPr lang="it-IT" sz="1800" b="1" dirty="0">
                <a:solidFill>
                  <a:srgbClr val="13294B"/>
                </a:solidFill>
              </a:rPr>
              <a:t>non</a:t>
            </a:r>
            <a:r>
              <a:rPr lang="it-IT" sz="1800" b="1" i="1" dirty="0">
                <a:solidFill>
                  <a:srgbClr val="13294B"/>
                </a:solidFill>
              </a:rPr>
              <a:t> può trattare tali dati </a:t>
            </a:r>
            <a:r>
              <a:rPr lang="it-IT" sz="1800" b="1" i="1" dirty="0">
                <a:solidFill>
                  <a:srgbClr val="13294B"/>
                </a:solidFill>
                <a:uFill>
                  <a:solidFill>
                    <a:srgbClr val="C00000"/>
                  </a:solidFill>
                </a:uFill>
              </a:rPr>
              <a:t>se non è istruito</a:t>
            </a:r>
            <a:r>
              <a:rPr lang="it-IT" sz="1800" b="1" i="1" dirty="0">
                <a:solidFill>
                  <a:srgbClr val="13294B"/>
                </a:solidFill>
              </a:rPr>
              <a:t> in tal senso dal titolare del trattamento</a:t>
            </a:r>
            <a:r>
              <a:rPr lang="it-IT" sz="1800" dirty="0">
                <a:solidFill>
                  <a:srgbClr val="13294B"/>
                </a:solidFill>
              </a:rPr>
              <a:t>».</a:t>
            </a:r>
          </a:p>
        </p:txBody>
      </p:sp>
      <p:grpSp>
        <p:nvGrpSpPr>
          <p:cNvPr id="6" name="Gruppo 5">
            <a:extLst>
              <a:ext uri="{FF2B5EF4-FFF2-40B4-BE49-F238E27FC236}">
                <a16:creationId xmlns:a16="http://schemas.microsoft.com/office/drawing/2014/main" id="{9869F7D0-8A7C-4127-8469-B2DF505878BB}"/>
              </a:ext>
            </a:extLst>
          </p:cNvPr>
          <p:cNvGrpSpPr/>
          <p:nvPr/>
        </p:nvGrpSpPr>
        <p:grpSpPr>
          <a:xfrm>
            <a:off x="454147" y="5717534"/>
            <a:ext cx="1679121" cy="1051118"/>
            <a:chOff x="1228582" y="2113921"/>
            <a:chExt cx="6671294" cy="3963985"/>
          </a:xfrm>
        </p:grpSpPr>
        <p:sp>
          <p:nvSpPr>
            <p:cNvPr id="7" name="Rectangle 5">
              <a:extLst>
                <a:ext uri="{FF2B5EF4-FFF2-40B4-BE49-F238E27FC236}">
                  <a16:creationId xmlns:a16="http://schemas.microsoft.com/office/drawing/2014/main" id="{7CF41520-8929-414B-BEB2-217D638E0554}"/>
                </a:ext>
              </a:extLst>
            </p:cNvPr>
            <p:cNvSpPr>
              <a:spLocks noChangeArrowheads="1"/>
            </p:cNvSpPr>
            <p:nvPr/>
          </p:nvSpPr>
          <p:spPr bwMode="auto">
            <a:xfrm>
              <a:off x="1883216"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kern="0">
                <a:solidFill>
                  <a:sysClr val="windowText" lastClr="000000"/>
                </a:solidFill>
                <a:latin typeface="+mj-lt"/>
                <a:ea typeface="宋体" pitchFamily="2" charset="-122"/>
              </a:endParaRPr>
            </a:p>
          </p:txBody>
        </p:sp>
        <p:sp>
          <p:nvSpPr>
            <p:cNvPr id="8" name="Rectangle 6">
              <a:extLst>
                <a:ext uri="{FF2B5EF4-FFF2-40B4-BE49-F238E27FC236}">
                  <a16:creationId xmlns:a16="http://schemas.microsoft.com/office/drawing/2014/main" id="{39905149-7457-40EB-B27A-4233435DC10E}"/>
                </a:ext>
              </a:extLst>
            </p:cNvPr>
            <p:cNvSpPr>
              <a:spLocks noChangeArrowheads="1"/>
            </p:cNvSpPr>
            <p:nvPr/>
          </p:nvSpPr>
          <p:spPr bwMode="auto">
            <a:xfrm>
              <a:off x="3299780"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000" kern="0">
                <a:solidFill>
                  <a:sysClr val="windowText" lastClr="000000"/>
                </a:solidFill>
                <a:latin typeface="+mj-lt"/>
                <a:ea typeface="宋体" pitchFamily="2" charset="-122"/>
              </a:endParaRPr>
            </a:p>
          </p:txBody>
        </p:sp>
        <p:sp>
          <p:nvSpPr>
            <p:cNvPr id="9" name="Rectangle 7">
              <a:extLst>
                <a:ext uri="{FF2B5EF4-FFF2-40B4-BE49-F238E27FC236}">
                  <a16:creationId xmlns:a16="http://schemas.microsoft.com/office/drawing/2014/main" id="{92CD05C7-47C8-44DA-AAAE-4C2FECB9264D}"/>
                </a:ext>
              </a:extLst>
            </p:cNvPr>
            <p:cNvSpPr>
              <a:spLocks noChangeArrowheads="1"/>
            </p:cNvSpPr>
            <p:nvPr/>
          </p:nvSpPr>
          <p:spPr bwMode="auto">
            <a:xfrm>
              <a:off x="4716343"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mj-lt"/>
                <a:ea typeface="宋体" pitchFamily="2" charset="-122"/>
              </a:endParaRPr>
            </a:p>
          </p:txBody>
        </p:sp>
        <p:sp>
          <p:nvSpPr>
            <p:cNvPr id="10" name="Rectangle 8">
              <a:extLst>
                <a:ext uri="{FF2B5EF4-FFF2-40B4-BE49-F238E27FC236}">
                  <a16:creationId xmlns:a16="http://schemas.microsoft.com/office/drawing/2014/main" id="{F19694C1-0E66-4A6B-B62B-C663C57350AC}"/>
                </a:ext>
              </a:extLst>
            </p:cNvPr>
            <p:cNvSpPr>
              <a:spLocks noChangeArrowheads="1"/>
            </p:cNvSpPr>
            <p:nvPr/>
          </p:nvSpPr>
          <p:spPr bwMode="auto">
            <a:xfrm>
              <a:off x="6132907"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000" kern="0">
                <a:solidFill>
                  <a:sysClr val="windowText" lastClr="000000"/>
                </a:solidFill>
                <a:latin typeface="+mj-lt"/>
                <a:ea typeface="宋体" pitchFamily="2" charset="-122"/>
              </a:endParaRPr>
            </a:p>
          </p:txBody>
        </p:sp>
        <p:sp>
          <p:nvSpPr>
            <p:cNvPr id="11" name="Rectangle 9">
              <a:extLst>
                <a:ext uri="{FF2B5EF4-FFF2-40B4-BE49-F238E27FC236}">
                  <a16:creationId xmlns:a16="http://schemas.microsoft.com/office/drawing/2014/main" id="{CADF3424-0888-4D7E-9989-46C2AA068C6E}"/>
                </a:ext>
              </a:extLst>
            </p:cNvPr>
            <p:cNvSpPr>
              <a:spLocks noChangeArrowheads="1"/>
            </p:cNvSpPr>
            <p:nvPr/>
          </p:nvSpPr>
          <p:spPr bwMode="auto">
            <a:xfrm>
              <a:off x="1660478" y="2988578"/>
              <a:ext cx="5808861" cy="395225"/>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defRPr/>
              </a:pPr>
              <a:endParaRPr lang="it-IT" sz="1662" kern="0">
                <a:solidFill>
                  <a:sysClr val="windowText" lastClr="000000"/>
                </a:solidFill>
                <a:latin typeface="+mj-lt"/>
              </a:endParaRPr>
            </a:p>
          </p:txBody>
        </p:sp>
        <p:sp>
          <p:nvSpPr>
            <p:cNvPr id="12" name="AutoShape 10">
              <a:extLst>
                <a:ext uri="{FF2B5EF4-FFF2-40B4-BE49-F238E27FC236}">
                  <a16:creationId xmlns:a16="http://schemas.microsoft.com/office/drawing/2014/main" id="{49F947A2-2D7E-46E3-B179-15CD00D05F8C}"/>
                </a:ext>
              </a:extLst>
            </p:cNvPr>
            <p:cNvSpPr>
              <a:spLocks noChangeArrowheads="1"/>
            </p:cNvSpPr>
            <p:nvPr/>
          </p:nvSpPr>
          <p:spPr bwMode="auto">
            <a:xfrm>
              <a:off x="1228582" y="2113921"/>
              <a:ext cx="6671294" cy="946639"/>
            </a:xfrm>
            <a:prstGeom prst="triangle">
              <a:avLst>
                <a:gd name="adj" fmla="val 50000"/>
              </a:avLst>
            </a:prstGeom>
            <a:solidFill>
              <a:srgbClr val="9A1702"/>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b="1" kern="0" dirty="0">
                <a:solidFill>
                  <a:schemeClr val="bg1"/>
                </a:solidFill>
                <a:latin typeface="+mj-lt"/>
                <a:ea typeface="宋体" pitchFamily="2" charset="-122"/>
              </a:endParaRPr>
            </a:p>
          </p:txBody>
        </p:sp>
        <p:sp>
          <p:nvSpPr>
            <p:cNvPr id="13" name="Rectangle 12">
              <a:extLst>
                <a:ext uri="{FF2B5EF4-FFF2-40B4-BE49-F238E27FC236}">
                  <a16:creationId xmlns:a16="http://schemas.microsoft.com/office/drawing/2014/main" id="{D44CE7E9-69EC-413F-A556-64CCB7B2B50A}"/>
                </a:ext>
              </a:extLst>
            </p:cNvPr>
            <p:cNvSpPr>
              <a:spLocks noChangeArrowheads="1"/>
            </p:cNvSpPr>
            <p:nvPr/>
          </p:nvSpPr>
          <p:spPr bwMode="auto">
            <a:xfrm>
              <a:off x="1296798" y="5604648"/>
              <a:ext cx="6537998" cy="334474"/>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endParaRPr lang="it-IT" sz="1662" kern="0">
                <a:solidFill>
                  <a:sysClr val="windowText" lastClr="000000"/>
                </a:solidFill>
                <a:latin typeface="+mj-lt"/>
              </a:endParaRPr>
            </a:p>
          </p:txBody>
        </p:sp>
        <p:sp>
          <p:nvSpPr>
            <p:cNvPr id="14" name="Rectangle 14">
              <a:extLst>
                <a:ext uri="{FF2B5EF4-FFF2-40B4-BE49-F238E27FC236}">
                  <a16:creationId xmlns:a16="http://schemas.microsoft.com/office/drawing/2014/main" id="{674D5CC1-5CB8-4AE6-BC58-1403C377A877}"/>
                </a:ext>
              </a:extLst>
            </p:cNvPr>
            <p:cNvSpPr>
              <a:spLocks noChangeArrowheads="1"/>
            </p:cNvSpPr>
            <p:nvPr/>
          </p:nvSpPr>
          <p:spPr bwMode="auto">
            <a:xfrm>
              <a:off x="2804050" y="2509147"/>
              <a:ext cx="3520358" cy="522309"/>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900" b="1" dirty="0" err="1">
                  <a:solidFill>
                    <a:schemeClr val="bg1"/>
                  </a:solidFill>
                  <a:latin typeface="+mj-lt"/>
                  <a:ea typeface="Gulim" pitchFamily="34" charset="-127"/>
                </a:rPr>
                <a:t>Organizzazione</a:t>
              </a:r>
              <a:endParaRPr lang="en-US" altLang="ko-KR" sz="1100" b="1" dirty="0">
                <a:solidFill>
                  <a:schemeClr val="bg1"/>
                </a:solidFill>
                <a:latin typeface="+mj-lt"/>
                <a:ea typeface="Gulim" pitchFamily="34" charset="-127"/>
              </a:endParaRPr>
            </a:p>
          </p:txBody>
        </p:sp>
        <p:sp>
          <p:nvSpPr>
            <p:cNvPr id="15" name="Rectangle 15">
              <a:extLst>
                <a:ext uri="{FF2B5EF4-FFF2-40B4-BE49-F238E27FC236}">
                  <a16:creationId xmlns:a16="http://schemas.microsoft.com/office/drawing/2014/main" id="{5D6BC0C3-DBBA-4AF3-A97F-CB4EE7D00BBD}"/>
                </a:ext>
              </a:extLst>
            </p:cNvPr>
            <p:cNvSpPr>
              <a:spLocks noChangeArrowheads="1"/>
            </p:cNvSpPr>
            <p:nvPr/>
          </p:nvSpPr>
          <p:spPr bwMode="auto">
            <a:xfrm>
              <a:off x="1959274" y="3769258"/>
              <a:ext cx="964295" cy="1175419"/>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500" b="1" dirty="0">
                  <a:latin typeface="+mj-lt"/>
                  <a:ea typeface="Gulim" pitchFamily="34" charset="-127"/>
                </a:rPr>
                <a:t>Data Controller </a:t>
              </a:r>
              <a:r>
                <a:rPr lang="en-US" altLang="ko-KR" sz="500" b="1" i="1" dirty="0" err="1">
                  <a:latin typeface="+mj-lt"/>
                  <a:ea typeface="Gulim" pitchFamily="34" charset="-127"/>
                </a:rPr>
                <a:t>Titolare</a:t>
              </a:r>
              <a:endParaRPr lang="en-US"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r>
                <a:rPr lang="it-IT" altLang="ko-KR" sz="500" b="1" dirty="0">
                  <a:latin typeface="+mj-lt"/>
                  <a:ea typeface="Gulim" pitchFamily="34" charset="-127"/>
                </a:rPr>
                <a:t>DC</a:t>
              </a:r>
              <a:endParaRPr lang="en-US" altLang="ko-KR" sz="500" b="1" dirty="0">
                <a:latin typeface="+mj-lt"/>
                <a:ea typeface="Gulim" pitchFamily="34" charset="-127"/>
              </a:endParaRPr>
            </a:p>
          </p:txBody>
        </p:sp>
        <p:sp>
          <p:nvSpPr>
            <p:cNvPr id="16" name="Rectangle 16">
              <a:extLst>
                <a:ext uri="{FF2B5EF4-FFF2-40B4-BE49-F238E27FC236}">
                  <a16:creationId xmlns:a16="http://schemas.microsoft.com/office/drawing/2014/main" id="{1C3D6DBA-070E-48DC-AE89-FCE3EA75A3D6}"/>
                </a:ext>
              </a:extLst>
            </p:cNvPr>
            <p:cNvSpPr>
              <a:spLocks noChangeArrowheads="1"/>
            </p:cNvSpPr>
            <p:nvPr/>
          </p:nvSpPr>
          <p:spPr bwMode="auto">
            <a:xfrm>
              <a:off x="3264377" y="3769261"/>
              <a:ext cx="1196718" cy="979516"/>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a:latin typeface="+mj-lt"/>
                  <a:ea typeface="Gulim" pitchFamily="34" charset="-127"/>
                </a:rPr>
                <a:t>Data Processor</a:t>
              </a:r>
            </a:p>
            <a:p>
              <a:pPr algn="ctr" defTabSz="826856">
                <a:buSzPct val="120000"/>
              </a:pPr>
              <a:r>
                <a:rPr lang="en-US" altLang="ko-KR" sz="500" b="1" i="1" dirty="0" err="1">
                  <a:latin typeface="+mj-lt"/>
                  <a:ea typeface="Gulim" pitchFamily="34" charset="-127"/>
                </a:rPr>
                <a:t>Responsabile</a:t>
              </a:r>
              <a:endParaRPr lang="en-US"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r>
                <a:rPr lang="it-IT" altLang="ko-KR" sz="500" b="1" dirty="0">
                  <a:latin typeface="+mj-lt"/>
                  <a:ea typeface="Gulim" pitchFamily="34" charset="-127"/>
                </a:rPr>
                <a:t>DP</a:t>
              </a:r>
              <a:endParaRPr lang="en-US" altLang="ko-KR" sz="500" dirty="0">
                <a:latin typeface="+mj-lt"/>
                <a:ea typeface="Gulim" pitchFamily="34" charset="-127"/>
              </a:endParaRPr>
            </a:p>
          </p:txBody>
        </p:sp>
        <p:sp>
          <p:nvSpPr>
            <p:cNvPr id="17" name="Rectangle 17">
              <a:extLst>
                <a:ext uri="{FF2B5EF4-FFF2-40B4-BE49-F238E27FC236}">
                  <a16:creationId xmlns:a16="http://schemas.microsoft.com/office/drawing/2014/main" id="{2EA0B67A-1735-4AA9-8919-B17365062368}"/>
                </a:ext>
              </a:extLst>
            </p:cNvPr>
            <p:cNvSpPr>
              <a:spLocks noChangeArrowheads="1"/>
            </p:cNvSpPr>
            <p:nvPr/>
          </p:nvSpPr>
          <p:spPr bwMode="auto">
            <a:xfrm>
              <a:off x="4682907" y="3464455"/>
              <a:ext cx="1148488" cy="2321379"/>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a:latin typeface="+mj-lt"/>
                  <a:ea typeface="Gulim" pitchFamily="34" charset="-127"/>
                </a:rPr>
                <a:t>Data Protection Officer </a:t>
              </a:r>
              <a:r>
                <a:rPr lang="en-US" altLang="ko-KR" sz="500" b="1" i="1" dirty="0" err="1">
                  <a:latin typeface="+mj-lt"/>
                  <a:ea typeface="Gulim" pitchFamily="34" charset="-127"/>
                </a:rPr>
                <a:t>Responsabile</a:t>
              </a:r>
              <a:r>
                <a:rPr lang="en-US" altLang="ko-KR" sz="500" b="1" i="1" dirty="0">
                  <a:latin typeface="+mj-lt"/>
                  <a:ea typeface="Gulim" pitchFamily="34" charset="-127"/>
                </a:rPr>
                <a:t> </a:t>
              </a:r>
              <a:r>
                <a:rPr lang="en-US" altLang="ko-KR" sz="500" b="1" i="1" dirty="0" err="1">
                  <a:latin typeface="+mj-lt"/>
                  <a:ea typeface="Gulim" pitchFamily="34" charset="-127"/>
                </a:rPr>
                <a:t>Protezione</a:t>
              </a:r>
              <a:r>
                <a:rPr lang="en-US" altLang="ko-KR" sz="500" b="1" i="1" dirty="0">
                  <a:latin typeface="+mj-lt"/>
                  <a:ea typeface="Gulim" pitchFamily="34" charset="-127"/>
                </a:rPr>
                <a:t> </a:t>
              </a:r>
              <a:r>
                <a:rPr lang="en-US" altLang="ko-KR" sz="500" b="1" i="1" dirty="0" err="1">
                  <a:latin typeface="+mj-lt"/>
                  <a:ea typeface="Gulim" pitchFamily="34" charset="-127"/>
                </a:rPr>
                <a:t>Dati</a:t>
              </a:r>
              <a:r>
                <a:rPr lang="it-IT" altLang="ko-KR" sz="500" b="1" dirty="0">
                  <a:latin typeface="+mj-lt"/>
                  <a:ea typeface="Gulim" pitchFamily="34" charset="-127"/>
                </a:rPr>
                <a:t>DPO/</a:t>
              </a:r>
              <a:r>
                <a:rPr lang="it-IT" altLang="ko-KR" sz="500" b="1" i="1" dirty="0">
                  <a:latin typeface="+mj-lt"/>
                  <a:ea typeface="Gulim" pitchFamily="34" charset="-127"/>
                </a:rPr>
                <a:t>RPD</a:t>
              </a:r>
            </a:p>
          </p:txBody>
        </p:sp>
        <p:sp>
          <p:nvSpPr>
            <p:cNvPr id="18" name="Rectangle 18">
              <a:extLst>
                <a:ext uri="{FF2B5EF4-FFF2-40B4-BE49-F238E27FC236}">
                  <a16:creationId xmlns:a16="http://schemas.microsoft.com/office/drawing/2014/main" id="{792108E5-7967-4BF7-8DC0-FE0A669A51EE}"/>
                </a:ext>
              </a:extLst>
            </p:cNvPr>
            <p:cNvSpPr>
              <a:spLocks noChangeArrowheads="1"/>
            </p:cNvSpPr>
            <p:nvPr/>
          </p:nvSpPr>
          <p:spPr bwMode="auto">
            <a:xfrm>
              <a:off x="6134444" y="3769261"/>
              <a:ext cx="1115051" cy="861973"/>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err="1">
                  <a:latin typeface="+mj-lt"/>
                  <a:ea typeface="Gulim" pitchFamily="34" charset="-127"/>
                </a:rPr>
                <a:t>Altri</a:t>
              </a:r>
              <a:r>
                <a:rPr lang="en-US" altLang="ko-KR" sz="500" b="1" dirty="0">
                  <a:latin typeface="+mj-lt"/>
                  <a:ea typeface="Gulim" pitchFamily="34" charset="-127"/>
                </a:rPr>
                <a:t> </a:t>
              </a:r>
              <a:r>
                <a:rPr lang="en-US" altLang="ko-KR" sz="500" b="1" dirty="0" err="1">
                  <a:latin typeface="+mj-lt"/>
                  <a:ea typeface="Gulim" pitchFamily="34" charset="-127"/>
                </a:rPr>
                <a:t>Ruoli</a:t>
              </a:r>
              <a:endParaRPr lang="en-US" altLang="ko-KR" sz="500" b="1" dirty="0">
                <a:latin typeface="+mj-lt"/>
                <a:ea typeface="Gulim" pitchFamily="34" charset="-127"/>
              </a:endParaRPr>
            </a:p>
            <a:p>
              <a:pPr defTabSz="826856">
                <a:buSzPct val="120000"/>
              </a:pPr>
              <a:endParaRPr lang="en-US" altLang="ko-KR" sz="500" b="1" dirty="0">
                <a:latin typeface="+mj-lt"/>
                <a:ea typeface="Gulim" pitchFamily="34" charset="-127"/>
              </a:endParaRPr>
            </a:p>
            <a:p>
              <a:pPr marL="90488" lvl="1" indent="-88900" defTabSz="826856">
                <a:buSzPct val="120000"/>
                <a:buFont typeface="Calibri" pitchFamily="34" charset="0"/>
                <a:buChar char="›"/>
              </a:pPr>
              <a:r>
                <a:rPr lang="it-IT" altLang="ko-KR" sz="300" dirty="0">
                  <a:latin typeface="+mj-lt"/>
                  <a:ea typeface="Gulim" pitchFamily="34" charset="-127"/>
                </a:rPr>
                <a:t>Rappresentanti</a:t>
              </a:r>
            </a:p>
            <a:p>
              <a:pPr marL="90488" lvl="1" indent="-88900" defTabSz="826856">
                <a:buSzPct val="120000"/>
                <a:buFont typeface="Calibri" pitchFamily="34" charset="0"/>
                <a:buChar char="›"/>
              </a:pPr>
              <a:r>
                <a:rPr lang="it-IT" altLang="ko-KR" sz="300" dirty="0">
                  <a:latin typeface="+mj-lt"/>
                  <a:ea typeface="Gulim" pitchFamily="34" charset="-127"/>
                </a:rPr>
                <a:t>Contitolari</a:t>
              </a:r>
            </a:p>
            <a:p>
              <a:pPr marL="90488" lvl="1" indent="-88900" defTabSz="826856">
                <a:buSzPct val="120000"/>
                <a:buFont typeface="Calibri" pitchFamily="34" charset="0"/>
                <a:buChar char="›"/>
              </a:pPr>
              <a:r>
                <a:rPr lang="it-IT" altLang="ko-KR" sz="300" dirty="0">
                  <a:latin typeface="+mj-lt"/>
                  <a:ea typeface="Gulim" pitchFamily="34" charset="-127"/>
                </a:rPr>
                <a:t>Persone autorizzate</a:t>
              </a:r>
              <a:endParaRPr lang="en-US" altLang="ko-KR" sz="300" dirty="0">
                <a:latin typeface="+mj-lt"/>
                <a:ea typeface="Gulim" pitchFamily="34" charset="-127"/>
              </a:endParaRPr>
            </a:p>
          </p:txBody>
        </p:sp>
        <p:sp>
          <p:nvSpPr>
            <p:cNvPr id="19" name="Rectangle 19">
              <a:extLst>
                <a:ext uri="{FF2B5EF4-FFF2-40B4-BE49-F238E27FC236}">
                  <a16:creationId xmlns:a16="http://schemas.microsoft.com/office/drawing/2014/main" id="{47EA1257-D37F-4306-B2D5-B4971E047969}"/>
                </a:ext>
              </a:extLst>
            </p:cNvPr>
            <p:cNvSpPr>
              <a:spLocks noChangeArrowheads="1"/>
            </p:cNvSpPr>
            <p:nvPr/>
          </p:nvSpPr>
          <p:spPr bwMode="auto">
            <a:xfrm>
              <a:off x="1473050" y="5613629"/>
              <a:ext cx="6182354" cy="464277"/>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800" b="1" dirty="0" err="1">
                  <a:solidFill>
                    <a:schemeClr val="bg1"/>
                  </a:solidFill>
                  <a:latin typeface="+mj-lt"/>
                  <a:ea typeface="Gulim" pitchFamily="34" charset="-127"/>
                </a:rPr>
                <a:t>Processi</a:t>
              </a:r>
              <a:endParaRPr lang="en-US" altLang="ko-KR" sz="1662" b="1" dirty="0">
                <a:solidFill>
                  <a:schemeClr val="bg1"/>
                </a:solidFill>
                <a:latin typeface="+mj-lt"/>
                <a:ea typeface="Gulim" pitchFamily="34" charset="-127"/>
              </a:endParaRPr>
            </a:p>
          </p:txBody>
        </p:sp>
      </p:grpSp>
      <p:sp>
        <p:nvSpPr>
          <p:cNvPr id="20" name="Rectangle 24">
            <a:extLst>
              <a:ext uri="{FF2B5EF4-FFF2-40B4-BE49-F238E27FC236}">
                <a16:creationId xmlns:a16="http://schemas.microsoft.com/office/drawing/2014/main" id="{C492B86D-2220-40CB-8254-7FEB690B542F}"/>
              </a:ext>
            </a:extLst>
          </p:cNvPr>
          <p:cNvSpPr/>
          <p:nvPr/>
        </p:nvSpPr>
        <p:spPr>
          <a:xfrm>
            <a:off x="629546" y="6086189"/>
            <a:ext cx="993732" cy="55697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20526425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Le Persone Autorizzate al Trattamento</a:t>
            </a:r>
          </a:p>
        </p:txBody>
      </p:sp>
      <p:sp>
        <p:nvSpPr>
          <p:cNvPr id="5" name="Segnaposto contenuto 2">
            <a:extLst>
              <a:ext uri="{FF2B5EF4-FFF2-40B4-BE49-F238E27FC236}">
                <a16:creationId xmlns:a16="http://schemas.microsoft.com/office/drawing/2014/main" id="{37589D63-FBBA-4291-8EC1-53B7E531DE60}"/>
              </a:ext>
            </a:extLst>
          </p:cNvPr>
          <p:cNvSpPr>
            <a:spLocks noGrp="1"/>
          </p:cNvSpPr>
          <p:nvPr>
            <p:ph idx="4294967295"/>
          </p:nvPr>
        </p:nvSpPr>
        <p:spPr>
          <a:xfrm>
            <a:off x="276225" y="1785890"/>
            <a:ext cx="8683970" cy="3137718"/>
          </a:xfrm>
          <a:prstGeom prst="rect">
            <a:avLst/>
          </a:prstGeom>
        </p:spPr>
        <p:txBody>
          <a:bodyPr>
            <a:spAutoFit/>
          </a:bodyPr>
          <a:lstStyle/>
          <a:p>
            <a:r>
              <a:rPr lang="it-IT" sz="2000" dirty="0">
                <a:solidFill>
                  <a:srgbClr val="13294B"/>
                </a:solidFill>
              </a:rPr>
              <a:t>In aggiunta tra gli obblighi del </a:t>
            </a:r>
            <a:r>
              <a:rPr lang="it-IT" sz="2000" cap="small" dirty="0" err="1">
                <a:solidFill>
                  <a:srgbClr val="13294B"/>
                </a:solidFill>
              </a:rPr>
              <a:t>rdtr</a:t>
            </a:r>
            <a:r>
              <a:rPr lang="it-IT" sz="2000" dirty="0">
                <a:solidFill>
                  <a:srgbClr val="13294B"/>
                </a:solidFill>
              </a:rPr>
              <a:t> c’è </a:t>
            </a:r>
          </a:p>
          <a:p>
            <a:pPr lvl="1"/>
            <a:r>
              <a:rPr lang="it-IT" sz="1800" dirty="0">
                <a:solidFill>
                  <a:srgbClr val="13294B"/>
                </a:solidFill>
                <a:uFill>
                  <a:solidFill>
                    <a:srgbClr val="C00000"/>
                  </a:solidFill>
                </a:uFill>
              </a:rPr>
              <a:t>Art. 28 c.3.b: garantire che le persone autorizzate al trattamento</a:t>
            </a:r>
            <a:r>
              <a:rPr lang="it-IT" sz="1800" dirty="0">
                <a:solidFill>
                  <a:srgbClr val="13294B"/>
                </a:solidFill>
              </a:rPr>
              <a:t> dei dati personali si siano </a:t>
            </a:r>
            <a:r>
              <a:rPr lang="it-IT" sz="1800" dirty="0">
                <a:solidFill>
                  <a:srgbClr val="13294B"/>
                </a:solidFill>
                <a:uFill>
                  <a:solidFill>
                    <a:srgbClr val="C00000"/>
                  </a:solidFill>
                </a:uFill>
              </a:rPr>
              <a:t>impegnate alla riservatezza</a:t>
            </a:r>
            <a:r>
              <a:rPr lang="it-IT" sz="1800" dirty="0">
                <a:solidFill>
                  <a:srgbClr val="13294B"/>
                </a:solidFill>
              </a:rPr>
              <a:t> o abbiano un adeguato </a:t>
            </a:r>
            <a:r>
              <a:rPr lang="it-IT" sz="1800" dirty="0">
                <a:solidFill>
                  <a:srgbClr val="13294B"/>
                </a:solidFill>
                <a:uFill>
                  <a:solidFill>
                    <a:srgbClr val="C00000"/>
                  </a:solidFill>
                </a:uFill>
              </a:rPr>
              <a:t>obbligo legale di riservatezza</a:t>
            </a:r>
            <a:r>
              <a:rPr lang="it-IT" sz="1800" dirty="0">
                <a:solidFill>
                  <a:srgbClr val="13294B"/>
                </a:solidFill>
              </a:rPr>
              <a:t>.</a:t>
            </a:r>
          </a:p>
          <a:p>
            <a:pPr>
              <a:lnSpc>
                <a:spcPct val="150000"/>
              </a:lnSpc>
            </a:pPr>
            <a:r>
              <a:rPr lang="it-IT" sz="2000" dirty="0">
                <a:solidFill>
                  <a:srgbClr val="13294B"/>
                </a:solidFill>
              </a:rPr>
              <a:t>In ogni caso, è fatta salva la possibilità che il diritto dell’Unione o degli Stati membri richieda, e dunque consenta, l’accesso ai </a:t>
            </a:r>
            <a:r>
              <a:rPr lang="it-IT" sz="2000" dirty="0" err="1">
                <a:solidFill>
                  <a:srgbClr val="13294B"/>
                </a:solidFill>
              </a:rPr>
              <a:t>d.p.</a:t>
            </a:r>
            <a:r>
              <a:rPr lang="it-IT" sz="2000" dirty="0">
                <a:solidFill>
                  <a:srgbClr val="13294B"/>
                </a:solidFill>
              </a:rPr>
              <a:t> a prescindere dall’autorizzazione e dalle istruzioni del titolare del trattamento.</a:t>
            </a:r>
          </a:p>
        </p:txBody>
      </p:sp>
      <p:grpSp>
        <p:nvGrpSpPr>
          <p:cNvPr id="6" name="Gruppo 5">
            <a:extLst>
              <a:ext uri="{FF2B5EF4-FFF2-40B4-BE49-F238E27FC236}">
                <a16:creationId xmlns:a16="http://schemas.microsoft.com/office/drawing/2014/main" id="{9869F7D0-8A7C-4127-8469-B2DF505878BB}"/>
              </a:ext>
            </a:extLst>
          </p:cNvPr>
          <p:cNvGrpSpPr/>
          <p:nvPr/>
        </p:nvGrpSpPr>
        <p:grpSpPr>
          <a:xfrm>
            <a:off x="454147" y="5717534"/>
            <a:ext cx="1679121" cy="1051118"/>
            <a:chOff x="1228582" y="2113921"/>
            <a:chExt cx="6671294" cy="3963985"/>
          </a:xfrm>
        </p:grpSpPr>
        <p:sp>
          <p:nvSpPr>
            <p:cNvPr id="7" name="Rectangle 5">
              <a:extLst>
                <a:ext uri="{FF2B5EF4-FFF2-40B4-BE49-F238E27FC236}">
                  <a16:creationId xmlns:a16="http://schemas.microsoft.com/office/drawing/2014/main" id="{7CF41520-8929-414B-BEB2-217D638E0554}"/>
                </a:ext>
              </a:extLst>
            </p:cNvPr>
            <p:cNvSpPr>
              <a:spLocks noChangeArrowheads="1"/>
            </p:cNvSpPr>
            <p:nvPr/>
          </p:nvSpPr>
          <p:spPr bwMode="auto">
            <a:xfrm>
              <a:off x="1883216"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kern="0">
                <a:solidFill>
                  <a:sysClr val="windowText" lastClr="000000"/>
                </a:solidFill>
                <a:latin typeface="+mj-lt"/>
                <a:ea typeface="宋体" pitchFamily="2" charset="-122"/>
              </a:endParaRPr>
            </a:p>
          </p:txBody>
        </p:sp>
        <p:sp>
          <p:nvSpPr>
            <p:cNvPr id="8" name="Rectangle 6">
              <a:extLst>
                <a:ext uri="{FF2B5EF4-FFF2-40B4-BE49-F238E27FC236}">
                  <a16:creationId xmlns:a16="http://schemas.microsoft.com/office/drawing/2014/main" id="{39905149-7457-40EB-B27A-4233435DC10E}"/>
                </a:ext>
              </a:extLst>
            </p:cNvPr>
            <p:cNvSpPr>
              <a:spLocks noChangeArrowheads="1"/>
            </p:cNvSpPr>
            <p:nvPr/>
          </p:nvSpPr>
          <p:spPr bwMode="auto">
            <a:xfrm>
              <a:off x="3299780"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000" kern="0">
                <a:solidFill>
                  <a:sysClr val="windowText" lastClr="000000"/>
                </a:solidFill>
                <a:latin typeface="+mj-lt"/>
                <a:ea typeface="宋体" pitchFamily="2" charset="-122"/>
              </a:endParaRPr>
            </a:p>
          </p:txBody>
        </p:sp>
        <p:sp>
          <p:nvSpPr>
            <p:cNvPr id="9" name="Rectangle 7">
              <a:extLst>
                <a:ext uri="{FF2B5EF4-FFF2-40B4-BE49-F238E27FC236}">
                  <a16:creationId xmlns:a16="http://schemas.microsoft.com/office/drawing/2014/main" id="{92CD05C7-47C8-44DA-AAAE-4C2FECB9264D}"/>
                </a:ext>
              </a:extLst>
            </p:cNvPr>
            <p:cNvSpPr>
              <a:spLocks noChangeArrowheads="1"/>
            </p:cNvSpPr>
            <p:nvPr/>
          </p:nvSpPr>
          <p:spPr bwMode="auto">
            <a:xfrm>
              <a:off x="4716343"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mj-lt"/>
                <a:ea typeface="宋体" pitchFamily="2" charset="-122"/>
              </a:endParaRPr>
            </a:p>
          </p:txBody>
        </p:sp>
        <p:sp>
          <p:nvSpPr>
            <p:cNvPr id="10" name="Rectangle 8">
              <a:extLst>
                <a:ext uri="{FF2B5EF4-FFF2-40B4-BE49-F238E27FC236}">
                  <a16:creationId xmlns:a16="http://schemas.microsoft.com/office/drawing/2014/main" id="{F19694C1-0E66-4A6B-B62B-C663C57350AC}"/>
                </a:ext>
              </a:extLst>
            </p:cNvPr>
            <p:cNvSpPr>
              <a:spLocks noChangeArrowheads="1"/>
            </p:cNvSpPr>
            <p:nvPr/>
          </p:nvSpPr>
          <p:spPr bwMode="auto">
            <a:xfrm>
              <a:off x="6132907"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000" kern="0">
                <a:solidFill>
                  <a:sysClr val="windowText" lastClr="000000"/>
                </a:solidFill>
                <a:latin typeface="+mj-lt"/>
                <a:ea typeface="宋体" pitchFamily="2" charset="-122"/>
              </a:endParaRPr>
            </a:p>
          </p:txBody>
        </p:sp>
        <p:sp>
          <p:nvSpPr>
            <p:cNvPr id="11" name="Rectangle 9">
              <a:extLst>
                <a:ext uri="{FF2B5EF4-FFF2-40B4-BE49-F238E27FC236}">
                  <a16:creationId xmlns:a16="http://schemas.microsoft.com/office/drawing/2014/main" id="{CADF3424-0888-4D7E-9989-46C2AA068C6E}"/>
                </a:ext>
              </a:extLst>
            </p:cNvPr>
            <p:cNvSpPr>
              <a:spLocks noChangeArrowheads="1"/>
            </p:cNvSpPr>
            <p:nvPr/>
          </p:nvSpPr>
          <p:spPr bwMode="auto">
            <a:xfrm>
              <a:off x="1660478" y="2988578"/>
              <a:ext cx="5808861" cy="395225"/>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defRPr/>
              </a:pPr>
              <a:endParaRPr lang="it-IT" sz="1662" kern="0">
                <a:solidFill>
                  <a:sysClr val="windowText" lastClr="000000"/>
                </a:solidFill>
                <a:latin typeface="+mj-lt"/>
              </a:endParaRPr>
            </a:p>
          </p:txBody>
        </p:sp>
        <p:sp>
          <p:nvSpPr>
            <p:cNvPr id="12" name="AutoShape 10">
              <a:extLst>
                <a:ext uri="{FF2B5EF4-FFF2-40B4-BE49-F238E27FC236}">
                  <a16:creationId xmlns:a16="http://schemas.microsoft.com/office/drawing/2014/main" id="{49F947A2-2D7E-46E3-B179-15CD00D05F8C}"/>
                </a:ext>
              </a:extLst>
            </p:cNvPr>
            <p:cNvSpPr>
              <a:spLocks noChangeArrowheads="1"/>
            </p:cNvSpPr>
            <p:nvPr/>
          </p:nvSpPr>
          <p:spPr bwMode="auto">
            <a:xfrm>
              <a:off x="1228582" y="2113921"/>
              <a:ext cx="6671294" cy="946639"/>
            </a:xfrm>
            <a:prstGeom prst="triangle">
              <a:avLst>
                <a:gd name="adj" fmla="val 50000"/>
              </a:avLst>
            </a:prstGeom>
            <a:solidFill>
              <a:srgbClr val="9A1702"/>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b="1" kern="0" dirty="0">
                <a:solidFill>
                  <a:schemeClr val="bg1"/>
                </a:solidFill>
                <a:latin typeface="+mj-lt"/>
                <a:ea typeface="宋体" pitchFamily="2" charset="-122"/>
              </a:endParaRPr>
            </a:p>
          </p:txBody>
        </p:sp>
        <p:sp>
          <p:nvSpPr>
            <p:cNvPr id="13" name="Rectangle 12">
              <a:extLst>
                <a:ext uri="{FF2B5EF4-FFF2-40B4-BE49-F238E27FC236}">
                  <a16:creationId xmlns:a16="http://schemas.microsoft.com/office/drawing/2014/main" id="{D44CE7E9-69EC-413F-A556-64CCB7B2B50A}"/>
                </a:ext>
              </a:extLst>
            </p:cNvPr>
            <p:cNvSpPr>
              <a:spLocks noChangeArrowheads="1"/>
            </p:cNvSpPr>
            <p:nvPr/>
          </p:nvSpPr>
          <p:spPr bwMode="auto">
            <a:xfrm>
              <a:off x="1296798" y="5604648"/>
              <a:ext cx="6537998" cy="334474"/>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endParaRPr lang="it-IT" sz="1662" kern="0">
                <a:solidFill>
                  <a:sysClr val="windowText" lastClr="000000"/>
                </a:solidFill>
                <a:latin typeface="+mj-lt"/>
              </a:endParaRPr>
            </a:p>
          </p:txBody>
        </p:sp>
        <p:sp>
          <p:nvSpPr>
            <p:cNvPr id="14" name="Rectangle 14">
              <a:extLst>
                <a:ext uri="{FF2B5EF4-FFF2-40B4-BE49-F238E27FC236}">
                  <a16:creationId xmlns:a16="http://schemas.microsoft.com/office/drawing/2014/main" id="{674D5CC1-5CB8-4AE6-BC58-1403C377A877}"/>
                </a:ext>
              </a:extLst>
            </p:cNvPr>
            <p:cNvSpPr>
              <a:spLocks noChangeArrowheads="1"/>
            </p:cNvSpPr>
            <p:nvPr/>
          </p:nvSpPr>
          <p:spPr bwMode="auto">
            <a:xfrm>
              <a:off x="2804050" y="2509147"/>
              <a:ext cx="3520358" cy="522309"/>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900" b="1" dirty="0" err="1">
                  <a:solidFill>
                    <a:schemeClr val="bg1"/>
                  </a:solidFill>
                  <a:latin typeface="+mj-lt"/>
                  <a:ea typeface="Gulim" pitchFamily="34" charset="-127"/>
                </a:rPr>
                <a:t>Organizzazione</a:t>
              </a:r>
              <a:endParaRPr lang="en-US" altLang="ko-KR" sz="1100" b="1" dirty="0">
                <a:solidFill>
                  <a:schemeClr val="bg1"/>
                </a:solidFill>
                <a:latin typeface="+mj-lt"/>
                <a:ea typeface="Gulim" pitchFamily="34" charset="-127"/>
              </a:endParaRPr>
            </a:p>
          </p:txBody>
        </p:sp>
        <p:sp>
          <p:nvSpPr>
            <p:cNvPr id="15" name="Rectangle 15">
              <a:extLst>
                <a:ext uri="{FF2B5EF4-FFF2-40B4-BE49-F238E27FC236}">
                  <a16:creationId xmlns:a16="http://schemas.microsoft.com/office/drawing/2014/main" id="{5D6BC0C3-DBBA-4AF3-A97F-CB4EE7D00BBD}"/>
                </a:ext>
              </a:extLst>
            </p:cNvPr>
            <p:cNvSpPr>
              <a:spLocks noChangeArrowheads="1"/>
            </p:cNvSpPr>
            <p:nvPr/>
          </p:nvSpPr>
          <p:spPr bwMode="auto">
            <a:xfrm>
              <a:off x="1959274" y="3769258"/>
              <a:ext cx="964295" cy="1175419"/>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500" b="1" dirty="0">
                  <a:latin typeface="+mj-lt"/>
                  <a:ea typeface="Gulim" pitchFamily="34" charset="-127"/>
                </a:rPr>
                <a:t>Data Controller </a:t>
              </a:r>
              <a:r>
                <a:rPr lang="en-US" altLang="ko-KR" sz="500" b="1" i="1" dirty="0" err="1">
                  <a:latin typeface="+mj-lt"/>
                  <a:ea typeface="Gulim" pitchFamily="34" charset="-127"/>
                </a:rPr>
                <a:t>Titolare</a:t>
              </a:r>
              <a:endParaRPr lang="en-US"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r>
                <a:rPr lang="it-IT" altLang="ko-KR" sz="500" b="1" dirty="0">
                  <a:latin typeface="+mj-lt"/>
                  <a:ea typeface="Gulim" pitchFamily="34" charset="-127"/>
                </a:rPr>
                <a:t>DC</a:t>
              </a:r>
              <a:endParaRPr lang="en-US" altLang="ko-KR" sz="500" b="1" dirty="0">
                <a:latin typeface="+mj-lt"/>
                <a:ea typeface="Gulim" pitchFamily="34" charset="-127"/>
              </a:endParaRPr>
            </a:p>
          </p:txBody>
        </p:sp>
        <p:sp>
          <p:nvSpPr>
            <p:cNvPr id="16" name="Rectangle 16">
              <a:extLst>
                <a:ext uri="{FF2B5EF4-FFF2-40B4-BE49-F238E27FC236}">
                  <a16:creationId xmlns:a16="http://schemas.microsoft.com/office/drawing/2014/main" id="{1C3D6DBA-070E-48DC-AE89-FCE3EA75A3D6}"/>
                </a:ext>
              </a:extLst>
            </p:cNvPr>
            <p:cNvSpPr>
              <a:spLocks noChangeArrowheads="1"/>
            </p:cNvSpPr>
            <p:nvPr/>
          </p:nvSpPr>
          <p:spPr bwMode="auto">
            <a:xfrm>
              <a:off x="3264377" y="3769261"/>
              <a:ext cx="1196718" cy="979516"/>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a:latin typeface="+mj-lt"/>
                  <a:ea typeface="Gulim" pitchFamily="34" charset="-127"/>
                </a:rPr>
                <a:t>Data Processor</a:t>
              </a:r>
            </a:p>
            <a:p>
              <a:pPr algn="ctr" defTabSz="826856">
                <a:buSzPct val="120000"/>
              </a:pPr>
              <a:r>
                <a:rPr lang="en-US" altLang="ko-KR" sz="500" b="1" i="1" dirty="0" err="1">
                  <a:latin typeface="+mj-lt"/>
                  <a:ea typeface="Gulim" pitchFamily="34" charset="-127"/>
                </a:rPr>
                <a:t>Responsabile</a:t>
              </a:r>
              <a:endParaRPr lang="en-US"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endParaRPr lang="it-IT" altLang="ko-KR" sz="500" b="1" dirty="0">
                <a:latin typeface="+mj-lt"/>
                <a:ea typeface="Gulim" pitchFamily="34" charset="-127"/>
              </a:endParaRPr>
            </a:p>
            <a:p>
              <a:pPr algn="ctr" defTabSz="826856">
                <a:buSzPct val="120000"/>
              </a:pPr>
              <a:r>
                <a:rPr lang="it-IT" altLang="ko-KR" sz="500" b="1" dirty="0">
                  <a:latin typeface="+mj-lt"/>
                  <a:ea typeface="Gulim" pitchFamily="34" charset="-127"/>
                </a:rPr>
                <a:t>DP</a:t>
              </a:r>
              <a:endParaRPr lang="en-US" altLang="ko-KR" sz="500" dirty="0">
                <a:latin typeface="+mj-lt"/>
                <a:ea typeface="Gulim" pitchFamily="34" charset="-127"/>
              </a:endParaRPr>
            </a:p>
          </p:txBody>
        </p:sp>
        <p:sp>
          <p:nvSpPr>
            <p:cNvPr id="17" name="Rectangle 17">
              <a:extLst>
                <a:ext uri="{FF2B5EF4-FFF2-40B4-BE49-F238E27FC236}">
                  <a16:creationId xmlns:a16="http://schemas.microsoft.com/office/drawing/2014/main" id="{2EA0B67A-1735-4AA9-8919-B17365062368}"/>
                </a:ext>
              </a:extLst>
            </p:cNvPr>
            <p:cNvSpPr>
              <a:spLocks noChangeArrowheads="1"/>
            </p:cNvSpPr>
            <p:nvPr/>
          </p:nvSpPr>
          <p:spPr bwMode="auto">
            <a:xfrm>
              <a:off x="4682907" y="3464455"/>
              <a:ext cx="1148488" cy="2321379"/>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a:latin typeface="+mj-lt"/>
                  <a:ea typeface="Gulim" pitchFamily="34" charset="-127"/>
                </a:rPr>
                <a:t>Data Protection Officer </a:t>
              </a:r>
              <a:r>
                <a:rPr lang="en-US" altLang="ko-KR" sz="500" b="1" i="1" dirty="0" err="1">
                  <a:latin typeface="+mj-lt"/>
                  <a:ea typeface="Gulim" pitchFamily="34" charset="-127"/>
                </a:rPr>
                <a:t>Responsabile</a:t>
              </a:r>
              <a:r>
                <a:rPr lang="en-US" altLang="ko-KR" sz="500" b="1" i="1" dirty="0">
                  <a:latin typeface="+mj-lt"/>
                  <a:ea typeface="Gulim" pitchFamily="34" charset="-127"/>
                </a:rPr>
                <a:t> </a:t>
              </a:r>
              <a:r>
                <a:rPr lang="en-US" altLang="ko-KR" sz="500" b="1" i="1" dirty="0" err="1">
                  <a:latin typeface="+mj-lt"/>
                  <a:ea typeface="Gulim" pitchFamily="34" charset="-127"/>
                </a:rPr>
                <a:t>Protezione</a:t>
              </a:r>
              <a:r>
                <a:rPr lang="en-US" altLang="ko-KR" sz="500" b="1" i="1" dirty="0">
                  <a:latin typeface="+mj-lt"/>
                  <a:ea typeface="Gulim" pitchFamily="34" charset="-127"/>
                </a:rPr>
                <a:t> </a:t>
              </a:r>
              <a:r>
                <a:rPr lang="en-US" altLang="ko-KR" sz="500" b="1" i="1" dirty="0" err="1">
                  <a:latin typeface="+mj-lt"/>
                  <a:ea typeface="Gulim" pitchFamily="34" charset="-127"/>
                </a:rPr>
                <a:t>Dati</a:t>
              </a:r>
              <a:r>
                <a:rPr lang="it-IT" altLang="ko-KR" sz="500" b="1" dirty="0">
                  <a:latin typeface="+mj-lt"/>
                  <a:ea typeface="Gulim" pitchFamily="34" charset="-127"/>
                </a:rPr>
                <a:t>DPO/</a:t>
              </a:r>
              <a:r>
                <a:rPr lang="it-IT" altLang="ko-KR" sz="500" b="1" i="1" dirty="0">
                  <a:latin typeface="+mj-lt"/>
                  <a:ea typeface="Gulim" pitchFamily="34" charset="-127"/>
                </a:rPr>
                <a:t>RPD</a:t>
              </a:r>
            </a:p>
          </p:txBody>
        </p:sp>
        <p:sp>
          <p:nvSpPr>
            <p:cNvPr id="18" name="Rectangle 18">
              <a:extLst>
                <a:ext uri="{FF2B5EF4-FFF2-40B4-BE49-F238E27FC236}">
                  <a16:creationId xmlns:a16="http://schemas.microsoft.com/office/drawing/2014/main" id="{792108E5-7967-4BF7-8DC0-FE0A669A51EE}"/>
                </a:ext>
              </a:extLst>
            </p:cNvPr>
            <p:cNvSpPr>
              <a:spLocks noChangeArrowheads="1"/>
            </p:cNvSpPr>
            <p:nvPr/>
          </p:nvSpPr>
          <p:spPr bwMode="auto">
            <a:xfrm>
              <a:off x="6134444" y="3769261"/>
              <a:ext cx="1115051" cy="861973"/>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500" b="1" dirty="0" err="1">
                  <a:latin typeface="+mj-lt"/>
                  <a:ea typeface="Gulim" pitchFamily="34" charset="-127"/>
                </a:rPr>
                <a:t>Altri</a:t>
              </a:r>
              <a:r>
                <a:rPr lang="en-US" altLang="ko-KR" sz="500" b="1" dirty="0">
                  <a:latin typeface="+mj-lt"/>
                  <a:ea typeface="Gulim" pitchFamily="34" charset="-127"/>
                </a:rPr>
                <a:t> </a:t>
              </a:r>
              <a:r>
                <a:rPr lang="en-US" altLang="ko-KR" sz="500" b="1" dirty="0" err="1">
                  <a:latin typeface="+mj-lt"/>
                  <a:ea typeface="Gulim" pitchFamily="34" charset="-127"/>
                </a:rPr>
                <a:t>Ruoli</a:t>
              </a:r>
              <a:endParaRPr lang="en-US" altLang="ko-KR" sz="500" b="1" dirty="0">
                <a:latin typeface="+mj-lt"/>
                <a:ea typeface="Gulim" pitchFamily="34" charset="-127"/>
              </a:endParaRPr>
            </a:p>
            <a:p>
              <a:pPr defTabSz="826856">
                <a:buSzPct val="120000"/>
              </a:pPr>
              <a:endParaRPr lang="en-US" altLang="ko-KR" sz="500" b="1" dirty="0">
                <a:latin typeface="+mj-lt"/>
                <a:ea typeface="Gulim" pitchFamily="34" charset="-127"/>
              </a:endParaRPr>
            </a:p>
            <a:p>
              <a:pPr marL="90488" lvl="1" indent="-88900" defTabSz="826856">
                <a:buSzPct val="120000"/>
                <a:buFont typeface="Calibri" pitchFamily="34" charset="0"/>
                <a:buChar char="›"/>
              </a:pPr>
              <a:r>
                <a:rPr lang="it-IT" altLang="ko-KR" sz="300" dirty="0">
                  <a:latin typeface="+mj-lt"/>
                  <a:ea typeface="Gulim" pitchFamily="34" charset="-127"/>
                </a:rPr>
                <a:t>Rappresentanti</a:t>
              </a:r>
            </a:p>
            <a:p>
              <a:pPr marL="90488" lvl="1" indent="-88900" defTabSz="826856">
                <a:buSzPct val="120000"/>
                <a:buFont typeface="Calibri" pitchFamily="34" charset="0"/>
                <a:buChar char="›"/>
              </a:pPr>
              <a:r>
                <a:rPr lang="it-IT" altLang="ko-KR" sz="300" dirty="0">
                  <a:latin typeface="+mj-lt"/>
                  <a:ea typeface="Gulim" pitchFamily="34" charset="-127"/>
                </a:rPr>
                <a:t>Contitolari</a:t>
              </a:r>
            </a:p>
            <a:p>
              <a:pPr marL="90488" lvl="1" indent="-88900" defTabSz="826856">
                <a:buSzPct val="120000"/>
                <a:buFont typeface="Calibri" pitchFamily="34" charset="0"/>
                <a:buChar char="›"/>
              </a:pPr>
              <a:r>
                <a:rPr lang="it-IT" altLang="ko-KR" sz="300" dirty="0">
                  <a:latin typeface="+mj-lt"/>
                  <a:ea typeface="Gulim" pitchFamily="34" charset="-127"/>
                </a:rPr>
                <a:t>Persone autorizzate</a:t>
              </a:r>
              <a:endParaRPr lang="en-US" altLang="ko-KR" sz="300" dirty="0">
                <a:latin typeface="+mj-lt"/>
                <a:ea typeface="Gulim" pitchFamily="34" charset="-127"/>
              </a:endParaRPr>
            </a:p>
          </p:txBody>
        </p:sp>
        <p:sp>
          <p:nvSpPr>
            <p:cNvPr id="19" name="Rectangle 19">
              <a:extLst>
                <a:ext uri="{FF2B5EF4-FFF2-40B4-BE49-F238E27FC236}">
                  <a16:creationId xmlns:a16="http://schemas.microsoft.com/office/drawing/2014/main" id="{47EA1257-D37F-4306-B2D5-B4971E047969}"/>
                </a:ext>
              </a:extLst>
            </p:cNvPr>
            <p:cNvSpPr>
              <a:spLocks noChangeArrowheads="1"/>
            </p:cNvSpPr>
            <p:nvPr/>
          </p:nvSpPr>
          <p:spPr bwMode="auto">
            <a:xfrm>
              <a:off x="1473050" y="5613629"/>
              <a:ext cx="6182354" cy="464277"/>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800" b="1" dirty="0" err="1">
                  <a:solidFill>
                    <a:schemeClr val="bg1"/>
                  </a:solidFill>
                  <a:latin typeface="+mj-lt"/>
                  <a:ea typeface="Gulim" pitchFamily="34" charset="-127"/>
                </a:rPr>
                <a:t>Processi</a:t>
              </a:r>
              <a:endParaRPr lang="en-US" altLang="ko-KR" sz="1662" b="1" dirty="0">
                <a:solidFill>
                  <a:schemeClr val="bg1"/>
                </a:solidFill>
                <a:latin typeface="+mj-lt"/>
                <a:ea typeface="Gulim" pitchFamily="34" charset="-127"/>
              </a:endParaRPr>
            </a:p>
          </p:txBody>
        </p:sp>
      </p:grpSp>
      <p:sp>
        <p:nvSpPr>
          <p:cNvPr id="20" name="Rectangle 24">
            <a:extLst>
              <a:ext uri="{FF2B5EF4-FFF2-40B4-BE49-F238E27FC236}">
                <a16:creationId xmlns:a16="http://schemas.microsoft.com/office/drawing/2014/main" id="{C492B86D-2220-40CB-8254-7FEB690B542F}"/>
              </a:ext>
            </a:extLst>
          </p:cNvPr>
          <p:cNvSpPr/>
          <p:nvPr/>
        </p:nvSpPr>
        <p:spPr>
          <a:xfrm>
            <a:off x="629546" y="6086189"/>
            <a:ext cx="993732" cy="55697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8319288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a:t>Il Responsabile della Protezione dei Dati Personali</a:t>
            </a:r>
          </a:p>
        </p:txBody>
      </p:sp>
      <p:sp>
        <p:nvSpPr>
          <p:cNvPr id="5" name="Segnaposto testo 7">
            <a:extLst>
              <a:ext uri="{FF2B5EF4-FFF2-40B4-BE49-F238E27FC236}">
                <a16:creationId xmlns:a16="http://schemas.microsoft.com/office/drawing/2014/main" id="{8A33C64A-4233-4679-B053-7BB46F9B5052}"/>
              </a:ext>
            </a:extLst>
          </p:cNvPr>
          <p:cNvSpPr>
            <a:spLocks noGrp="1"/>
          </p:cNvSpPr>
          <p:nvPr>
            <p:ph type="body" idx="4294967295"/>
          </p:nvPr>
        </p:nvSpPr>
        <p:spPr>
          <a:xfrm>
            <a:off x="276225" y="2092371"/>
            <a:ext cx="7886700" cy="2899353"/>
          </a:xfrm>
          <a:prstGeom prst="rect">
            <a:avLst/>
          </a:prstGeom>
        </p:spPr>
        <p:txBody>
          <a:bodyPr/>
          <a:lstStyle/>
          <a:p>
            <a:pPr>
              <a:lnSpc>
                <a:spcPct val="150000"/>
              </a:lnSpc>
            </a:pPr>
            <a:r>
              <a:rPr lang="it-IT" dirty="0">
                <a:solidFill>
                  <a:srgbClr val="3EB1C8"/>
                </a:solidFill>
              </a:rPr>
              <a:t>RPD</a:t>
            </a:r>
            <a:r>
              <a:rPr lang="it-IT" dirty="0">
                <a:solidFill>
                  <a:srgbClr val="13294B"/>
                </a:solidFill>
              </a:rPr>
              <a:t> — </a:t>
            </a:r>
            <a:r>
              <a:rPr lang="it-IT" dirty="0">
                <a:solidFill>
                  <a:srgbClr val="3EB1C8"/>
                </a:solidFill>
              </a:rPr>
              <a:t>DPO</a:t>
            </a:r>
          </a:p>
          <a:p>
            <a:pPr>
              <a:lnSpc>
                <a:spcPct val="150000"/>
              </a:lnSpc>
            </a:pPr>
            <a:r>
              <a:rPr lang="it-IT" dirty="0">
                <a:solidFill>
                  <a:srgbClr val="13294B"/>
                </a:solidFill>
              </a:rPr>
              <a:t>Data Protection Officer</a:t>
            </a:r>
          </a:p>
          <a:p>
            <a:pPr>
              <a:lnSpc>
                <a:spcPct val="150000"/>
              </a:lnSpc>
            </a:pPr>
            <a:r>
              <a:rPr lang="fr-FR" dirty="0">
                <a:solidFill>
                  <a:srgbClr val="13294B"/>
                </a:solidFill>
              </a:rPr>
              <a:t>Délégué à la protection des données</a:t>
            </a:r>
            <a:endParaRPr lang="it-IT" dirty="0">
              <a:solidFill>
                <a:srgbClr val="13294B"/>
              </a:solidFill>
            </a:endParaRPr>
          </a:p>
        </p:txBody>
      </p:sp>
    </p:spTree>
    <p:extLst>
      <p:ext uri="{BB962C8B-B14F-4D97-AF65-F5344CB8AC3E}">
        <p14:creationId xmlns:p14="http://schemas.microsoft.com/office/powerpoint/2010/main" val="15977508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a:xfrm>
            <a:off x="276224" y="292506"/>
            <a:ext cx="7803473" cy="984376"/>
          </a:xfrm>
        </p:spPr>
        <p:txBody>
          <a:bodyPr/>
          <a:lstStyle/>
          <a:p>
            <a:r>
              <a:rPr lang="it-IT" dirty="0"/>
              <a:t>Data </a:t>
            </a:r>
            <a:r>
              <a:rPr lang="it-IT" dirty="0" err="1"/>
              <a:t>Protection</a:t>
            </a:r>
            <a:r>
              <a:rPr lang="it-IT" dirty="0"/>
              <a:t> </a:t>
            </a:r>
            <a:r>
              <a:rPr lang="it-IT" dirty="0" err="1"/>
              <a:t>Officer</a:t>
            </a:r>
            <a:r>
              <a:rPr lang="it-IT" dirty="0"/>
              <a:t> – Responsabile della protezione dei dati DPO/RPD</a:t>
            </a:r>
          </a:p>
        </p:txBody>
      </p:sp>
      <p:sp>
        <p:nvSpPr>
          <p:cNvPr id="5" name="Freeform 4"/>
          <p:cNvSpPr>
            <a:spLocks/>
          </p:cNvSpPr>
          <p:nvPr/>
        </p:nvSpPr>
        <p:spPr bwMode="gray">
          <a:xfrm>
            <a:off x="4116509" y="1533719"/>
            <a:ext cx="4676766" cy="2180140"/>
          </a:xfrm>
          <a:prstGeom prst="rect">
            <a:avLst/>
          </a:prstGeom>
          <a:solidFill>
            <a:schemeClr val="bg1"/>
          </a:solidFill>
          <a:ln w="3175" cap="rnd" cmpd="sng">
            <a:solidFill>
              <a:schemeClr val="accent6">
                <a:lumMod val="50000"/>
              </a:schemeClr>
            </a:solidFill>
            <a:prstDash val="solid"/>
            <a:round/>
            <a:headEnd type="none" w="sm" len="sm"/>
            <a:tailEnd type="none" w="sm" len="sm"/>
          </a:ln>
          <a:effectLst/>
        </p:spPr>
        <p:txBody>
          <a:bodyPr/>
          <a:lstStyle/>
          <a:p>
            <a:endParaRPr lang="en-US" sz="1662" dirty="0"/>
          </a:p>
        </p:txBody>
      </p:sp>
      <p:sp>
        <p:nvSpPr>
          <p:cNvPr id="6" name="Rectangle 24"/>
          <p:cNvSpPr/>
          <p:nvPr/>
        </p:nvSpPr>
        <p:spPr>
          <a:xfrm>
            <a:off x="751775" y="2415069"/>
            <a:ext cx="1567250" cy="108474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 name="Rectangle 28"/>
          <p:cNvSpPr/>
          <p:nvPr/>
        </p:nvSpPr>
        <p:spPr>
          <a:xfrm>
            <a:off x="4149199" y="1558162"/>
            <a:ext cx="4676767" cy="2294731"/>
          </a:xfrm>
          <a:prstGeom prst="rect">
            <a:avLst/>
          </a:prstGeom>
        </p:spPr>
        <p:txBody>
          <a:bodyPr wrap="square">
            <a:spAutoFit/>
          </a:bodyPr>
          <a:lstStyle/>
          <a:p>
            <a:pPr algn="just"/>
            <a:r>
              <a:rPr lang="it-IT" sz="1478" dirty="0"/>
              <a:t>Il </a:t>
            </a:r>
            <a:r>
              <a:rPr lang="it-IT" sz="1478" b="1" dirty="0"/>
              <a:t>Data </a:t>
            </a:r>
            <a:r>
              <a:rPr lang="it-IT" sz="1478" b="1" dirty="0" err="1"/>
              <a:t>Protection</a:t>
            </a:r>
            <a:r>
              <a:rPr lang="it-IT" sz="1478" b="1" dirty="0"/>
              <a:t> </a:t>
            </a:r>
            <a:r>
              <a:rPr lang="it-IT" sz="1478" b="1" dirty="0" err="1"/>
              <a:t>Officer</a:t>
            </a:r>
            <a:r>
              <a:rPr lang="it-IT" sz="1478" b="1" dirty="0"/>
              <a:t> </a:t>
            </a:r>
            <a:r>
              <a:rPr lang="it-IT" sz="1478" dirty="0"/>
              <a:t>è il </a:t>
            </a:r>
            <a:r>
              <a:rPr lang="it-IT" sz="1478" b="1" dirty="0"/>
              <a:t>R</a:t>
            </a:r>
            <a:r>
              <a:rPr lang="en-US" sz="1478" b="1" dirty="0" err="1"/>
              <a:t>esponsabile</a:t>
            </a:r>
            <a:r>
              <a:rPr lang="en-US" sz="1478" b="1" dirty="0"/>
              <a:t> </a:t>
            </a:r>
            <a:r>
              <a:rPr lang="en-US" sz="1478" b="1" dirty="0" err="1"/>
              <a:t>della</a:t>
            </a:r>
            <a:r>
              <a:rPr lang="en-US" sz="1478" b="1" dirty="0"/>
              <a:t> </a:t>
            </a:r>
            <a:r>
              <a:rPr lang="en-US" sz="1478" b="1" dirty="0" err="1"/>
              <a:t>protezione</a:t>
            </a:r>
            <a:r>
              <a:rPr lang="en-US" sz="1478" b="1" dirty="0"/>
              <a:t> </a:t>
            </a:r>
            <a:r>
              <a:rPr lang="en-US" sz="1478" b="1" dirty="0" err="1"/>
              <a:t>dei</a:t>
            </a:r>
            <a:r>
              <a:rPr lang="en-US" sz="1478" b="1" dirty="0"/>
              <a:t> </a:t>
            </a:r>
            <a:r>
              <a:rPr lang="en-US" sz="1478" b="1" dirty="0" err="1"/>
              <a:t>dati</a:t>
            </a:r>
            <a:endParaRPr lang="en-US" sz="1478" b="1" dirty="0"/>
          </a:p>
          <a:p>
            <a:pPr algn="just"/>
            <a:endParaRPr lang="en-US" sz="1478" b="1" dirty="0"/>
          </a:p>
          <a:p>
            <a:pPr marL="180975" indent="-180975" algn="just"/>
            <a:r>
              <a:rPr lang="it-IT" sz="1400" dirty="0"/>
              <a:t>La nomina è obbligatoria per: </a:t>
            </a:r>
          </a:p>
          <a:p>
            <a:pPr marL="180975" indent="-180975" algn="just">
              <a:buFont typeface="Arial" panose="020B0604020202020204" pitchFamily="34" charset="0"/>
              <a:buChar char="•"/>
            </a:pPr>
            <a:r>
              <a:rPr lang="it-IT" sz="1400" u="sng" dirty="0">
                <a:uFill>
                  <a:solidFill>
                    <a:srgbClr val="C00000"/>
                  </a:solidFill>
                </a:uFill>
              </a:rPr>
              <a:t>tutte</a:t>
            </a:r>
            <a:r>
              <a:rPr lang="it-IT" sz="1400" dirty="0">
                <a:uFill>
                  <a:solidFill>
                    <a:srgbClr val="C00000"/>
                  </a:solidFill>
                </a:uFill>
              </a:rPr>
              <a:t> le </a:t>
            </a:r>
            <a:r>
              <a:rPr lang="it-IT" sz="1400" dirty="0">
                <a:solidFill>
                  <a:srgbClr val="C00000"/>
                </a:solidFill>
                <a:uFill>
                  <a:solidFill>
                    <a:srgbClr val="C00000"/>
                  </a:solidFill>
                </a:uFill>
              </a:rPr>
              <a:t>autorità pubbliche </a:t>
            </a:r>
            <a:r>
              <a:rPr lang="it-IT" sz="1400" dirty="0">
                <a:uFill>
                  <a:solidFill>
                    <a:srgbClr val="C00000"/>
                  </a:solidFill>
                </a:uFill>
              </a:rPr>
              <a:t>e </a:t>
            </a:r>
            <a:r>
              <a:rPr lang="it-IT" sz="1400" dirty="0">
                <a:solidFill>
                  <a:srgbClr val="C00000"/>
                </a:solidFill>
                <a:uFill>
                  <a:solidFill>
                    <a:srgbClr val="C00000"/>
                  </a:solidFill>
                </a:uFill>
              </a:rPr>
              <a:t>tutti i soggetti pubblici</a:t>
            </a:r>
            <a:r>
              <a:rPr lang="it-IT" sz="1400" dirty="0"/>
              <a:t>,</a:t>
            </a:r>
          </a:p>
          <a:p>
            <a:pPr marL="180975" indent="-180975" algn="just">
              <a:buFont typeface="Arial" panose="020B0604020202020204" pitchFamily="34" charset="0"/>
              <a:buChar char="•"/>
            </a:pPr>
            <a:r>
              <a:rPr lang="it-IT" sz="1400" dirty="0">
                <a:uFill>
                  <a:solidFill>
                    <a:srgbClr val="C00000"/>
                  </a:solidFill>
                </a:uFill>
              </a:rPr>
              <a:t>e </a:t>
            </a:r>
            <a:r>
              <a:rPr lang="it-IT" sz="1400" u="sng" dirty="0">
                <a:uFill>
                  <a:solidFill>
                    <a:srgbClr val="C00000"/>
                  </a:solidFill>
                </a:uFill>
              </a:rPr>
              <a:t>altri soggetti</a:t>
            </a:r>
            <a:r>
              <a:rPr lang="it-IT" sz="1400" dirty="0">
                <a:uFill>
                  <a:solidFill>
                    <a:srgbClr val="C00000"/>
                  </a:solidFill>
                </a:uFill>
              </a:rPr>
              <a:t> la cui attività principale sia un monitoraggio regolare e su larga scala delle persone fisiche ovvero trattino su larga scala categorie particolari di dati personali (dati sensibili).</a:t>
            </a:r>
          </a:p>
          <a:p>
            <a:pPr marL="285750" indent="-285750" algn="just">
              <a:buFont typeface="Arial" panose="020B0604020202020204" pitchFamily="34" charset="0"/>
              <a:buChar char="•"/>
            </a:pPr>
            <a:endParaRPr lang="it-IT" sz="1478" dirty="0"/>
          </a:p>
        </p:txBody>
      </p:sp>
      <p:sp>
        <p:nvSpPr>
          <p:cNvPr id="8" name="Rectangle 33"/>
          <p:cNvSpPr/>
          <p:nvPr/>
        </p:nvSpPr>
        <p:spPr>
          <a:xfrm>
            <a:off x="7500132" y="4225677"/>
            <a:ext cx="1293144" cy="1272489"/>
          </a:xfrm>
          <a:prstGeom prst="rect">
            <a:avLst/>
          </a:prstGeom>
          <a:solidFill>
            <a:schemeClr val="bg1"/>
          </a:solidFill>
          <a:ln w="12700" cap="rnd" cmpd="sng">
            <a:solidFill>
              <a:schemeClr val="accent1"/>
            </a:solidFill>
            <a:prstDash val="solid"/>
            <a:round/>
            <a:headEnd type="none" w="sm" len="sm"/>
            <a:tailEnd type="none" w="sm" len="sm"/>
          </a:ln>
          <a:effectLst/>
        </p:spPr>
        <p:txBody>
          <a:bodyPr/>
          <a:lstStyle/>
          <a:p>
            <a:endParaRPr lang="en-US" sz="1662" dirty="0"/>
          </a:p>
        </p:txBody>
      </p:sp>
      <p:sp>
        <p:nvSpPr>
          <p:cNvPr id="9" name="Freeform 4"/>
          <p:cNvSpPr>
            <a:spLocks/>
          </p:cNvSpPr>
          <p:nvPr/>
        </p:nvSpPr>
        <p:spPr bwMode="gray">
          <a:xfrm>
            <a:off x="3832030" y="4225677"/>
            <a:ext cx="3390226" cy="1272489"/>
          </a:xfrm>
          <a:prstGeom prst="rect">
            <a:avLst/>
          </a:prstGeom>
          <a:solidFill>
            <a:schemeClr val="bg1"/>
          </a:solidFill>
          <a:ln w="12700" cap="rnd" cmpd="sng">
            <a:solidFill>
              <a:schemeClr val="accent1"/>
            </a:solidFill>
            <a:prstDash val="solid"/>
            <a:round/>
            <a:headEnd type="none" w="sm" len="sm"/>
            <a:tailEnd type="none" w="sm" len="sm"/>
          </a:ln>
          <a:effectLst/>
        </p:spPr>
        <p:txBody>
          <a:bodyPr/>
          <a:lstStyle/>
          <a:p>
            <a:endParaRPr lang="en-US" sz="1662" dirty="0"/>
          </a:p>
        </p:txBody>
      </p:sp>
      <p:sp>
        <p:nvSpPr>
          <p:cNvPr id="10" name="Freeform 4"/>
          <p:cNvSpPr>
            <a:spLocks/>
          </p:cNvSpPr>
          <p:nvPr/>
        </p:nvSpPr>
        <p:spPr bwMode="gray">
          <a:xfrm>
            <a:off x="311037" y="4225677"/>
            <a:ext cx="3298148" cy="1256971"/>
          </a:xfrm>
          <a:prstGeom prst="rect">
            <a:avLst/>
          </a:prstGeom>
          <a:solidFill>
            <a:schemeClr val="bg1"/>
          </a:solidFill>
          <a:ln w="3175" cap="rnd" cmpd="sng">
            <a:solidFill>
              <a:schemeClr val="accent1"/>
            </a:solidFill>
            <a:prstDash val="solid"/>
            <a:round/>
            <a:headEnd type="none" w="sm" len="sm"/>
            <a:tailEnd type="none" w="sm" len="sm"/>
          </a:ln>
          <a:effectLst/>
        </p:spPr>
        <p:txBody>
          <a:bodyPr/>
          <a:lstStyle/>
          <a:p>
            <a:endParaRPr lang="en-US" sz="1662" dirty="0"/>
          </a:p>
        </p:txBody>
      </p:sp>
      <p:sp>
        <p:nvSpPr>
          <p:cNvPr id="11" name="Rectangle 36"/>
          <p:cNvSpPr/>
          <p:nvPr/>
        </p:nvSpPr>
        <p:spPr>
          <a:xfrm>
            <a:off x="311037" y="4503742"/>
            <a:ext cx="3298146" cy="523220"/>
          </a:xfrm>
          <a:prstGeom prst="rect">
            <a:avLst/>
          </a:prstGeom>
        </p:spPr>
        <p:txBody>
          <a:bodyPr wrap="square">
            <a:spAutoFit/>
          </a:bodyPr>
          <a:lstStyle/>
          <a:p>
            <a:pPr algn="ctr"/>
            <a:r>
              <a:rPr lang="it-IT" sz="1400" b="1" dirty="0"/>
              <a:t>Processo di nomina del </a:t>
            </a:r>
          </a:p>
          <a:p>
            <a:pPr algn="ctr"/>
            <a:r>
              <a:rPr lang="it-IT" sz="1400" b="1" dirty="0"/>
              <a:t>Data </a:t>
            </a:r>
            <a:r>
              <a:rPr lang="it-IT" sz="1400" b="1" dirty="0" err="1"/>
              <a:t>Protection</a:t>
            </a:r>
            <a:r>
              <a:rPr lang="it-IT" sz="1400" b="1" dirty="0"/>
              <a:t> </a:t>
            </a:r>
            <a:r>
              <a:rPr lang="it-IT" sz="1400" b="1" dirty="0" err="1"/>
              <a:t>Officer</a:t>
            </a:r>
            <a:endParaRPr lang="en-US" sz="1400" b="1" dirty="0"/>
          </a:p>
        </p:txBody>
      </p:sp>
      <p:sp>
        <p:nvSpPr>
          <p:cNvPr id="12" name="Rectangle 37"/>
          <p:cNvSpPr/>
          <p:nvPr/>
        </p:nvSpPr>
        <p:spPr>
          <a:xfrm>
            <a:off x="7509838" y="4527430"/>
            <a:ext cx="1293144" cy="433324"/>
          </a:xfrm>
          <a:prstGeom prst="rect">
            <a:avLst/>
          </a:prstGeom>
        </p:spPr>
        <p:txBody>
          <a:bodyPr wrap="square">
            <a:spAutoFit/>
          </a:bodyPr>
          <a:lstStyle/>
          <a:p>
            <a:pPr algn="ctr"/>
            <a:r>
              <a:rPr lang="it-IT" sz="1108" dirty="0"/>
              <a:t>Capo IV - Sez.4 - art.37</a:t>
            </a:r>
            <a:endParaRPr lang="en-US" sz="1108" dirty="0"/>
          </a:p>
        </p:txBody>
      </p:sp>
      <p:sp>
        <p:nvSpPr>
          <p:cNvPr id="13" name="AutoShape 18"/>
          <p:cNvSpPr>
            <a:spLocks noChangeArrowheads="1"/>
          </p:cNvSpPr>
          <p:nvPr/>
        </p:nvSpPr>
        <p:spPr bwMode="gray">
          <a:xfrm rot="5400000">
            <a:off x="3487390" y="4650083"/>
            <a:ext cx="499196" cy="145486"/>
          </a:xfrm>
          <a:prstGeom prst="triangle">
            <a:avLst>
              <a:gd name="adj" fmla="val 50000"/>
            </a:avLst>
          </a:prstGeom>
          <a:solidFill>
            <a:srgbClr val="C0C0C0"/>
          </a:solidFill>
          <a:ln w="9525">
            <a:noFill/>
            <a:miter lim="800000"/>
            <a:headEnd/>
            <a:tailEnd/>
          </a:ln>
          <a:effectLst/>
        </p:spPr>
        <p:txBody>
          <a:bodyPr wrap="none" lIns="83117" tIns="43221" rIns="83117" bIns="43221" anchor="ctr"/>
          <a:lstStyle/>
          <a:p>
            <a:pPr defTabSz="844448">
              <a:defRPr/>
            </a:pPr>
            <a:endParaRPr lang="en-US" sz="1662" kern="0">
              <a:solidFill>
                <a:sysClr val="windowText" lastClr="000000"/>
              </a:solidFill>
            </a:endParaRPr>
          </a:p>
        </p:txBody>
      </p:sp>
      <p:sp>
        <p:nvSpPr>
          <p:cNvPr id="14" name="AutoShape 18"/>
          <p:cNvSpPr>
            <a:spLocks noChangeArrowheads="1"/>
          </p:cNvSpPr>
          <p:nvPr/>
        </p:nvSpPr>
        <p:spPr bwMode="gray">
          <a:xfrm rot="5400000">
            <a:off x="6840537" y="4703930"/>
            <a:ext cx="1107839" cy="145486"/>
          </a:xfrm>
          <a:prstGeom prst="triangle">
            <a:avLst>
              <a:gd name="adj" fmla="val 50000"/>
            </a:avLst>
          </a:prstGeom>
          <a:solidFill>
            <a:srgbClr val="C0C0C0"/>
          </a:solidFill>
          <a:ln w="9525">
            <a:noFill/>
            <a:miter lim="800000"/>
            <a:headEnd/>
            <a:tailEnd/>
          </a:ln>
          <a:effectLst/>
        </p:spPr>
        <p:txBody>
          <a:bodyPr wrap="none" lIns="83117" tIns="43221" rIns="83117" bIns="43221" anchor="ctr"/>
          <a:lstStyle/>
          <a:p>
            <a:pPr defTabSz="844448">
              <a:defRPr/>
            </a:pPr>
            <a:endParaRPr lang="en-US" sz="1662" kern="0">
              <a:solidFill>
                <a:sysClr val="windowText" lastClr="000000"/>
              </a:solidFill>
            </a:endParaRPr>
          </a:p>
        </p:txBody>
      </p:sp>
      <p:sp>
        <p:nvSpPr>
          <p:cNvPr id="15" name="Rectangle 40"/>
          <p:cNvSpPr/>
          <p:nvPr/>
        </p:nvSpPr>
        <p:spPr>
          <a:xfrm>
            <a:off x="3820301" y="4212365"/>
            <a:ext cx="3594356" cy="1285801"/>
          </a:xfrm>
          <a:prstGeom prst="rect">
            <a:avLst/>
          </a:prstGeom>
        </p:spPr>
        <p:txBody>
          <a:bodyPr wrap="square">
            <a:spAutoFit/>
          </a:bodyPr>
          <a:lstStyle/>
          <a:p>
            <a:pPr marL="85725" indent="-85725">
              <a:buClr>
                <a:srgbClr val="9A1702"/>
              </a:buClr>
              <a:buSzPct val="130000"/>
              <a:buFont typeface="Calibri" pitchFamily="34" charset="0"/>
              <a:buChar char="›"/>
            </a:pPr>
            <a:r>
              <a:rPr lang="it-IT" sz="1108" dirty="0"/>
              <a:t>Esplicitare la durata della carica</a:t>
            </a:r>
          </a:p>
          <a:p>
            <a:pPr marL="85725" indent="-85725">
              <a:buClr>
                <a:srgbClr val="9A1702"/>
              </a:buClr>
              <a:buSzPct val="130000"/>
              <a:buFont typeface="Calibri" pitchFamily="34" charset="0"/>
              <a:buChar char="›"/>
            </a:pPr>
            <a:r>
              <a:rPr lang="it-IT" sz="1108" dirty="0"/>
              <a:t>Valutazione delle competenze in ambito privacy</a:t>
            </a:r>
          </a:p>
          <a:p>
            <a:pPr marL="85725" indent="-85725">
              <a:buClr>
                <a:srgbClr val="9A1702"/>
              </a:buClr>
              <a:buSzPct val="130000"/>
              <a:buFont typeface="Calibri" pitchFamily="34" charset="0"/>
              <a:buChar char="›"/>
            </a:pPr>
            <a:r>
              <a:rPr lang="it-IT" sz="1108" dirty="0"/>
              <a:t>Valutazione del ruolo aziendale vs ruolo DPO</a:t>
            </a:r>
          </a:p>
          <a:p>
            <a:pPr marL="85725" indent="-85725">
              <a:buClr>
                <a:srgbClr val="9A1702"/>
              </a:buClr>
              <a:buSzPct val="130000"/>
              <a:buFont typeface="Calibri" pitchFamily="34" charset="0"/>
              <a:buChar char="›"/>
            </a:pPr>
            <a:r>
              <a:rPr lang="it-IT" sz="1108" dirty="0"/>
              <a:t>Evitare conflitti di interessi</a:t>
            </a:r>
          </a:p>
          <a:p>
            <a:pPr marL="85725" indent="-85725">
              <a:buClr>
                <a:srgbClr val="9A1702"/>
              </a:buClr>
              <a:buSzPct val="130000"/>
              <a:buFont typeface="Calibri" pitchFamily="34" charset="0"/>
              <a:buChar char="›"/>
            </a:pPr>
            <a:r>
              <a:rPr lang="it-IT" sz="1108" dirty="0"/>
              <a:t>Notificare la nomina e variazione all'autorità di controllo</a:t>
            </a:r>
          </a:p>
          <a:p>
            <a:pPr marL="85725" lvl="1" indent="-85725">
              <a:buClr>
                <a:srgbClr val="9A1702"/>
              </a:buClr>
              <a:buSzPct val="130000"/>
              <a:buFont typeface="Calibri" pitchFamily="34" charset="0"/>
              <a:buChar char="›"/>
            </a:pPr>
            <a:r>
              <a:rPr lang="it-IT" sz="1108" dirty="0"/>
              <a:t>Può essere esterno (a fronte di contratto di servizi)</a:t>
            </a:r>
          </a:p>
        </p:txBody>
      </p:sp>
      <p:grpSp>
        <p:nvGrpSpPr>
          <p:cNvPr id="16" name="Group 14"/>
          <p:cNvGrpSpPr/>
          <p:nvPr/>
        </p:nvGrpSpPr>
        <p:grpSpPr>
          <a:xfrm>
            <a:off x="311036" y="3847275"/>
            <a:ext cx="8482239" cy="311512"/>
            <a:chOff x="632426" y="3960813"/>
            <a:chExt cx="7525034" cy="1656854"/>
          </a:xfrm>
        </p:grpSpPr>
        <p:sp>
          <p:nvSpPr>
            <p:cNvPr id="17" name="Rectangle 42"/>
            <p:cNvSpPr/>
            <p:nvPr/>
          </p:nvSpPr>
          <p:spPr>
            <a:xfrm>
              <a:off x="7010245" y="3960813"/>
              <a:ext cx="1147215" cy="1656854"/>
            </a:xfrm>
            <a:prstGeom prst="rect">
              <a:avLst/>
            </a:prstGeom>
            <a:solidFill>
              <a:schemeClr val="accent1">
                <a:lumMod val="75000"/>
              </a:schemeClr>
            </a:solidFill>
            <a:ln w="3175" cap="rnd" cmpd="sng">
              <a:solidFill>
                <a:schemeClr val="accent1"/>
              </a:solidFill>
              <a:prstDash val="solid"/>
              <a:round/>
              <a:headEnd type="none" w="sm" len="sm"/>
              <a:tailEnd type="none" w="sm" len="sm"/>
            </a:ln>
            <a:effectLst/>
          </p:spPr>
          <p:txBody>
            <a:bodyPr/>
            <a:lstStyle/>
            <a:p>
              <a:pPr algn="ctr"/>
              <a:r>
                <a:rPr lang="it-IT" sz="1478" b="1" dirty="0" err="1">
                  <a:solidFill>
                    <a:schemeClr val="bg1"/>
                  </a:solidFill>
                </a:rPr>
                <a:t>Ref</a:t>
              </a:r>
              <a:r>
                <a:rPr lang="it-IT" sz="1478" b="1" dirty="0">
                  <a:solidFill>
                    <a:schemeClr val="bg1"/>
                  </a:solidFill>
                </a:rPr>
                <a:t>.</a:t>
              </a:r>
              <a:endParaRPr lang="en-US" sz="1478" b="1" dirty="0">
                <a:solidFill>
                  <a:schemeClr val="bg1"/>
                </a:solidFill>
              </a:endParaRPr>
            </a:p>
          </p:txBody>
        </p:sp>
        <p:sp>
          <p:nvSpPr>
            <p:cNvPr id="18" name="Freeform 4"/>
            <p:cNvSpPr>
              <a:spLocks/>
            </p:cNvSpPr>
            <p:nvPr/>
          </p:nvSpPr>
          <p:spPr bwMode="gray">
            <a:xfrm>
              <a:off x="3756081" y="3960813"/>
              <a:ext cx="3007645" cy="1656854"/>
            </a:xfrm>
            <a:prstGeom prst="rect">
              <a:avLst/>
            </a:prstGeom>
            <a:solidFill>
              <a:schemeClr val="accent1">
                <a:lumMod val="75000"/>
              </a:schemeClr>
            </a:solidFill>
            <a:ln w="3175" cap="rnd" cmpd="sng">
              <a:solidFill>
                <a:schemeClr val="accent1"/>
              </a:solidFill>
              <a:prstDash val="solid"/>
              <a:round/>
              <a:headEnd type="none" w="sm" len="sm"/>
              <a:tailEnd type="none" w="sm" len="sm"/>
            </a:ln>
            <a:effectLst/>
          </p:spPr>
          <p:txBody>
            <a:bodyPr/>
            <a:lstStyle/>
            <a:p>
              <a:pPr algn="ctr"/>
              <a:r>
                <a:rPr lang="it-IT" sz="1662" b="1" dirty="0">
                  <a:solidFill>
                    <a:schemeClr val="bg1"/>
                  </a:solidFill>
                </a:rPr>
                <a:t>Dettaglio</a:t>
              </a:r>
              <a:endParaRPr lang="en-US" sz="1662" b="1" dirty="0">
                <a:solidFill>
                  <a:schemeClr val="bg1"/>
                </a:solidFill>
              </a:endParaRPr>
            </a:p>
          </p:txBody>
        </p:sp>
        <p:sp>
          <p:nvSpPr>
            <p:cNvPr id="19" name="Freeform 4"/>
            <p:cNvSpPr>
              <a:spLocks/>
            </p:cNvSpPr>
            <p:nvPr/>
          </p:nvSpPr>
          <p:spPr bwMode="gray">
            <a:xfrm>
              <a:off x="632426" y="3960813"/>
              <a:ext cx="2925958" cy="1656854"/>
            </a:xfrm>
            <a:prstGeom prst="rect">
              <a:avLst/>
            </a:prstGeom>
            <a:solidFill>
              <a:schemeClr val="accent1">
                <a:lumMod val="75000"/>
              </a:schemeClr>
            </a:solidFill>
            <a:ln w="3175" cap="rnd" cmpd="sng">
              <a:solidFill>
                <a:schemeClr val="accent1"/>
              </a:solidFill>
              <a:prstDash val="solid"/>
              <a:round/>
              <a:headEnd type="none" w="sm" len="sm"/>
              <a:tailEnd type="none" w="sm" len="sm"/>
            </a:ln>
            <a:effectLst/>
          </p:spPr>
          <p:txBody>
            <a:bodyPr/>
            <a:lstStyle/>
            <a:p>
              <a:pPr algn="ctr"/>
              <a:r>
                <a:rPr lang="it-IT" sz="1662" b="1" dirty="0">
                  <a:solidFill>
                    <a:schemeClr val="bg1"/>
                  </a:solidFill>
                </a:rPr>
                <a:t>Requisito</a:t>
              </a:r>
              <a:endParaRPr lang="en-US" sz="1662" b="1" dirty="0">
                <a:solidFill>
                  <a:schemeClr val="bg1"/>
                </a:solidFill>
              </a:endParaRPr>
            </a:p>
          </p:txBody>
        </p:sp>
      </p:grpSp>
      <p:grpSp>
        <p:nvGrpSpPr>
          <p:cNvPr id="20" name="Gruppo 19">
            <a:extLst>
              <a:ext uri="{FF2B5EF4-FFF2-40B4-BE49-F238E27FC236}">
                <a16:creationId xmlns:a16="http://schemas.microsoft.com/office/drawing/2014/main" id="{FE315F5E-E9CF-41C2-B0E0-D8A7C550F2CE}"/>
              </a:ext>
            </a:extLst>
          </p:cNvPr>
          <p:cNvGrpSpPr/>
          <p:nvPr/>
        </p:nvGrpSpPr>
        <p:grpSpPr>
          <a:xfrm>
            <a:off x="469269" y="1622017"/>
            <a:ext cx="3351032" cy="1915218"/>
            <a:chOff x="1228582" y="2113921"/>
            <a:chExt cx="6671294" cy="3839022"/>
          </a:xfrm>
        </p:grpSpPr>
        <p:sp>
          <p:nvSpPr>
            <p:cNvPr id="21" name="Rectangle 5">
              <a:extLst>
                <a:ext uri="{FF2B5EF4-FFF2-40B4-BE49-F238E27FC236}">
                  <a16:creationId xmlns:a16="http://schemas.microsoft.com/office/drawing/2014/main" id="{DFCF2D98-4D6E-469C-B579-520907DD6E67}"/>
                </a:ext>
              </a:extLst>
            </p:cNvPr>
            <p:cNvSpPr>
              <a:spLocks noChangeArrowheads="1"/>
            </p:cNvSpPr>
            <p:nvPr/>
          </p:nvSpPr>
          <p:spPr bwMode="auto">
            <a:xfrm>
              <a:off x="1883216"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kern="0">
                <a:solidFill>
                  <a:sysClr val="windowText" lastClr="000000"/>
                </a:solidFill>
                <a:latin typeface="+mj-lt"/>
                <a:ea typeface="宋体" pitchFamily="2" charset="-122"/>
              </a:endParaRPr>
            </a:p>
          </p:txBody>
        </p:sp>
        <p:sp>
          <p:nvSpPr>
            <p:cNvPr id="22" name="Rectangle 6">
              <a:extLst>
                <a:ext uri="{FF2B5EF4-FFF2-40B4-BE49-F238E27FC236}">
                  <a16:creationId xmlns:a16="http://schemas.microsoft.com/office/drawing/2014/main" id="{0BCA3762-95AD-4119-8DC2-70B54CA50B74}"/>
                </a:ext>
              </a:extLst>
            </p:cNvPr>
            <p:cNvSpPr>
              <a:spLocks noChangeArrowheads="1"/>
            </p:cNvSpPr>
            <p:nvPr/>
          </p:nvSpPr>
          <p:spPr bwMode="auto">
            <a:xfrm>
              <a:off x="3299780"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mj-lt"/>
                <a:ea typeface="宋体" pitchFamily="2" charset="-122"/>
              </a:endParaRPr>
            </a:p>
          </p:txBody>
        </p:sp>
        <p:sp>
          <p:nvSpPr>
            <p:cNvPr id="23" name="Rectangle 7">
              <a:extLst>
                <a:ext uri="{FF2B5EF4-FFF2-40B4-BE49-F238E27FC236}">
                  <a16:creationId xmlns:a16="http://schemas.microsoft.com/office/drawing/2014/main" id="{ED7D2B2E-DA7D-4BDA-A44E-D5AE6AD79409}"/>
                </a:ext>
              </a:extLst>
            </p:cNvPr>
            <p:cNvSpPr>
              <a:spLocks noChangeArrowheads="1"/>
            </p:cNvSpPr>
            <p:nvPr/>
          </p:nvSpPr>
          <p:spPr bwMode="auto">
            <a:xfrm>
              <a:off x="4716343" y="3367504"/>
              <a:ext cx="1115052"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mj-lt"/>
                <a:ea typeface="宋体" pitchFamily="2" charset="-122"/>
              </a:endParaRPr>
            </a:p>
          </p:txBody>
        </p:sp>
        <p:sp>
          <p:nvSpPr>
            <p:cNvPr id="24" name="Rectangle 8">
              <a:extLst>
                <a:ext uri="{FF2B5EF4-FFF2-40B4-BE49-F238E27FC236}">
                  <a16:creationId xmlns:a16="http://schemas.microsoft.com/office/drawing/2014/main" id="{330F5B9A-2F8C-4EE5-B1EE-1BCE26EA96F4}"/>
                </a:ext>
              </a:extLst>
            </p:cNvPr>
            <p:cNvSpPr>
              <a:spLocks noChangeArrowheads="1"/>
            </p:cNvSpPr>
            <p:nvPr/>
          </p:nvSpPr>
          <p:spPr bwMode="auto">
            <a:xfrm>
              <a:off x="6132907" y="3367504"/>
              <a:ext cx="1115051" cy="2322946"/>
            </a:xfrm>
            <a:prstGeom prst="rect">
              <a:avLst/>
            </a:prstGeom>
            <a:solidFill>
              <a:srgbClr val="F3BC87"/>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endParaRPr lang="zh-CN" altLang="en-US" sz="1108" kern="0">
                <a:solidFill>
                  <a:sysClr val="windowText" lastClr="000000"/>
                </a:solidFill>
                <a:latin typeface="+mj-lt"/>
                <a:ea typeface="宋体" pitchFamily="2" charset="-122"/>
              </a:endParaRPr>
            </a:p>
          </p:txBody>
        </p:sp>
        <p:sp>
          <p:nvSpPr>
            <p:cNvPr id="25" name="Rectangle 9">
              <a:extLst>
                <a:ext uri="{FF2B5EF4-FFF2-40B4-BE49-F238E27FC236}">
                  <a16:creationId xmlns:a16="http://schemas.microsoft.com/office/drawing/2014/main" id="{CB9840D8-71B3-49FF-B598-1995F0C5AC86}"/>
                </a:ext>
              </a:extLst>
            </p:cNvPr>
            <p:cNvSpPr>
              <a:spLocks noChangeArrowheads="1"/>
            </p:cNvSpPr>
            <p:nvPr/>
          </p:nvSpPr>
          <p:spPr bwMode="auto">
            <a:xfrm>
              <a:off x="1660478" y="2988578"/>
              <a:ext cx="5808861" cy="395225"/>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defRPr/>
              </a:pPr>
              <a:endParaRPr lang="it-IT" sz="1662" kern="0">
                <a:solidFill>
                  <a:sysClr val="windowText" lastClr="000000"/>
                </a:solidFill>
                <a:latin typeface="+mj-lt"/>
              </a:endParaRPr>
            </a:p>
          </p:txBody>
        </p:sp>
        <p:sp>
          <p:nvSpPr>
            <p:cNvPr id="26" name="AutoShape 10">
              <a:extLst>
                <a:ext uri="{FF2B5EF4-FFF2-40B4-BE49-F238E27FC236}">
                  <a16:creationId xmlns:a16="http://schemas.microsoft.com/office/drawing/2014/main" id="{27DC5F1C-8792-4DBA-98CF-C2C59898520C}"/>
                </a:ext>
              </a:extLst>
            </p:cNvPr>
            <p:cNvSpPr>
              <a:spLocks noChangeArrowheads="1"/>
            </p:cNvSpPr>
            <p:nvPr/>
          </p:nvSpPr>
          <p:spPr bwMode="auto">
            <a:xfrm>
              <a:off x="1228582" y="2113921"/>
              <a:ext cx="6671294" cy="946639"/>
            </a:xfrm>
            <a:prstGeom prst="triangle">
              <a:avLst>
                <a:gd name="adj" fmla="val 50000"/>
              </a:avLst>
            </a:prstGeom>
            <a:solidFill>
              <a:srgbClr val="9A1702"/>
            </a:solidFill>
            <a:ln w="9525">
              <a:solidFill>
                <a:srgbClr val="000000"/>
              </a:solidFill>
              <a:miter lim="800000"/>
              <a:headEnd/>
              <a:tailEnd/>
            </a:ln>
            <a:effectLst>
              <a:outerShdw dist="35921" dir="2700000" algn="ctr" rotWithShape="0">
                <a:srgbClr val="000000"/>
              </a:outerShdw>
            </a:effectLst>
          </p:spPr>
          <p:txBody>
            <a:bodyPr wrap="none" anchor="ctr"/>
            <a:lstStyle/>
            <a:p>
              <a:pPr algn="ctr" defTabSz="844448" eaLnBrk="0" hangingPunct="0">
                <a:defRPr/>
              </a:pPr>
              <a:endParaRPr lang="zh-CN" altLang="en-US" sz="1108" b="1" kern="0" dirty="0">
                <a:solidFill>
                  <a:schemeClr val="bg1"/>
                </a:solidFill>
                <a:latin typeface="+mj-lt"/>
                <a:ea typeface="宋体" pitchFamily="2" charset="-122"/>
              </a:endParaRPr>
            </a:p>
          </p:txBody>
        </p:sp>
        <p:sp>
          <p:nvSpPr>
            <p:cNvPr id="27" name="Rectangle 12">
              <a:extLst>
                <a:ext uri="{FF2B5EF4-FFF2-40B4-BE49-F238E27FC236}">
                  <a16:creationId xmlns:a16="http://schemas.microsoft.com/office/drawing/2014/main" id="{FF13D421-BE7E-4679-8E51-0CBD1C6B7587}"/>
                </a:ext>
              </a:extLst>
            </p:cNvPr>
            <p:cNvSpPr>
              <a:spLocks noChangeArrowheads="1"/>
            </p:cNvSpPr>
            <p:nvPr/>
          </p:nvSpPr>
          <p:spPr bwMode="auto">
            <a:xfrm>
              <a:off x="1296798" y="5604648"/>
              <a:ext cx="6537998" cy="334474"/>
            </a:xfrm>
            <a:prstGeom prst="rect">
              <a:avLst/>
            </a:prstGeom>
            <a:solidFill>
              <a:srgbClr val="CD2F12"/>
            </a:solidFill>
            <a:ln w="9525">
              <a:solidFill>
                <a:srgbClr val="000000"/>
              </a:solidFill>
              <a:miter lim="800000"/>
              <a:headEnd/>
              <a:tailEnd/>
            </a:ln>
            <a:effectLst>
              <a:outerShdw dist="35921" dir="2700000" algn="ctr" rotWithShape="0">
                <a:srgbClr val="000000"/>
              </a:outerShdw>
            </a:effectLst>
          </p:spPr>
          <p:txBody>
            <a:bodyPr wrap="none" anchor="ctr"/>
            <a:lstStyle/>
            <a:p>
              <a:pPr defTabSz="844448"/>
              <a:endParaRPr lang="it-IT" sz="1662" kern="0">
                <a:solidFill>
                  <a:sysClr val="windowText" lastClr="000000"/>
                </a:solidFill>
                <a:latin typeface="+mj-lt"/>
              </a:endParaRPr>
            </a:p>
          </p:txBody>
        </p:sp>
        <p:sp>
          <p:nvSpPr>
            <p:cNvPr id="28" name="Rectangle 14">
              <a:extLst>
                <a:ext uri="{FF2B5EF4-FFF2-40B4-BE49-F238E27FC236}">
                  <a16:creationId xmlns:a16="http://schemas.microsoft.com/office/drawing/2014/main" id="{5DF611A1-68DB-4C89-884F-65CBC898D027}"/>
                </a:ext>
              </a:extLst>
            </p:cNvPr>
            <p:cNvSpPr>
              <a:spLocks noChangeArrowheads="1"/>
            </p:cNvSpPr>
            <p:nvPr/>
          </p:nvSpPr>
          <p:spPr bwMode="auto">
            <a:xfrm>
              <a:off x="2804049" y="2509147"/>
              <a:ext cx="3520357" cy="339313"/>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1100" b="1" dirty="0" err="1">
                  <a:solidFill>
                    <a:schemeClr val="bg1"/>
                  </a:solidFill>
                  <a:latin typeface="+mj-lt"/>
                  <a:ea typeface="Gulim" pitchFamily="34" charset="-127"/>
                </a:rPr>
                <a:t>Organizzazione</a:t>
              </a:r>
              <a:endParaRPr lang="en-US" altLang="ko-KR" sz="1100" b="1" dirty="0">
                <a:solidFill>
                  <a:schemeClr val="bg1"/>
                </a:solidFill>
                <a:latin typeface="+mj-lt"/>
                <a:ea typeface="Gulim" pitchFamily="34" charset="-127"/>
              </a:endParaRPr>
            </a:p>
          </p:txBody>
        </p:sp>
        <p:sp>
          <p:nvSpPr>
            <p:cNvPr id="29" name="Rectangle 15">
              <a:extLst>
                <a:ext uri="{FF2B5EF4-FFF2-40B4-BE49-F238E27FC236}">
                  <a16:creationId xmlns:a16="http://schemas.microsoft.com/office/drawing/2014/main" id="{FD75FEED-CAE3-42F6-89A5-8D1D3E4901F2}"/>
                </a:ext>
              </a:extLst>
            </p:cNvPr>
            <p:cNvSpPr>
              <a:spLocks noChangeArrowheads="1"/>
            </p:cNvSpPr>
            <p:nvPr/>
          </p:nvSpPr>
          <p:spPr bwMode="auto">
            <a:xfrm>
              <a:off x="1881680" y="3769259"/>
              <a:ext cx="1081183" cy="1480639"/>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800" b="1" dirty="0">
                  <a:latin typeface="+mj-lt"/>
                  <a:ea typeface="Gulim" pitchFamily="34" charset="-127"/>
                </a:rPr>
                <a:t>Data Controller </a:t>
              </a:r>
              <a:r>
                <a:rPr lang="en-US" altLang="ko-KR" sz="800" b="1" i="1" dirty="0" err="1">
                  <a:latin typeface="+mj-lt"/>
                  <a:ea typeface="Gulim" pitchFamily="34" charset="-127"/>
                </a:rPr>
                <a:t>Titolare</a:t>
              </a:r>
              <a:r>
                <a:rPr lang="en-US" altLang="ko-KR" sz="800" b="1" i="1" dirty="0">
                  <a:latin typeface="+mj-lt"/>
                  <a:ea typeface="Gulim" pitchFamily="34" charset="-127"/>
                </a:rPr>
                <a:t> del </a:t>
              </a:r>
              <a:r>
                <a:rPr lang="en-US" altLang="ko-KR" sz="800" b="1" i="1" dirty="0" err="1">
                  <a:latin typeface="+mj-lt"/>
                  <a:ea typeface="Gulim" pitchFamily="34" charset="-127"/>
                </a:rPr>
                <a:t>trattamento</a:t>
              </a:r>
              <a:endParaRPr lang="en-US" altLang="ko-KR" sz="800" b="1" dirty="0">
                <a:latin typeface="+mj-lt"/>
                <a:ea typeface="Gulim" pitchFamily="34" charset="-127"/>
              </a:endParaRPr>
            </a:p>
            <a:p>
              <a:pPr algn="ctr" defTabSz="826856">
                <a:buSzPct val="120000"/>
              </a:pPr>
              <a:endParaRPr lang="it-IT" altLang="ko-KR" sz="800" b="1" dirty="0">
                <a:latin typeface="+mj-lt"/>
                <a:ea typeface="Gulim" pitchFamily="34" charset="-127"/>
              </a:endParaRPr>
            </a:p>
            <a:p>
              <a:pPr algn="ctr" defTabSz="826856">
                <a:buSzPct val="120000"/>
              </a:pPr>
              <a:r>
                <a:rPr lang="it-IT" altLang="ko-KR" sz="800" b="1" dirty="0">
                  <a:latin typeface="+mj-lt"/>
                  <a:ea typeface="Gulim" pitchFamily="34" charset="-127"/>
                </a:rPr>
                <a:t>DC</a:t>
              </a:r>
              <a:endParaRPr lang="en-US" altLang="ko-KR" sz="800" b="1" dirty="0">
                <a:latin typeface="+mj-lt"/>
                <a:ea typeface="Gulim" pitchFamily="34" charset="-127"/>
              </a:endParaRPr>
            </a:p>
          </p:txBody>
        </p:sp>
        <p:sp>
          <p:nvSpPr>
            <p:cNvPr id="30" name="Rectangle 16">
              <a:extLst>
                <a:ext uri="{FF2B5EF4-FFF2-40B4-BE49-F238E27FC236}">
                  <a16:creationId xmlns:a16="http://schemas.microsoft.com/office/drawing/2014/main" id="{338FF47F-405A-49B7-85B7-33C7E29255C2}"/>
                </a:ext>
              </a:extLst>
            </p:cNvPr>
            <p:cNvSpPr>
              <a:spLocks noChangeArrowheads="1"/>
            </p:cNvSpPr>
            <p:nvPr/>
          </p:nvSpPr>
          <p:spPr bwMode="auto">
            <a:xfrm>
              <a:off x="3264376" y="3662693"/>
              <a:ext cx="1196718" cy="1727411"/>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800" b="1" dirty="0">
                  <a:latin typeface="+mj-lt"/>
                  <a:ea typeface="Gulim" pitchFamily="34" charset="-127"/>
                </a:rPr>
                <a:t>Data Processor</a:t>
              </a:r>
            </a:p>
            <a:p>
              <a:pPr algn="ctr" defTabSz="826856">
                <a:buSzPct val="120000"/>
              </a:pPr>
              <a:r>
                <a:rPr lang="en-US" altLang="ko-KR" sz="800" b="1" i="1" dirty="0" err="1">
                  <a:latin typeface="+mj-lt"/>
                  <a:ea typeface="Gulim" pitchFamily="34" charset="-127"/>
                </a:rPr>
                <a:t>Responsabile</a:t>
              </a:r>
              <a:r>
                <a:rPr lang="en-US" altLang="ko-KR" sz="800" b="1" i="1" dirty="0">
                  <a:latin typeface="+mj-lt"/>
                  <a:ea typeface="Gulim" pitchFamily="34" charset="-127"/>
                </a:rPr>
                <a:t> del </a:t>
              </a:r>
              <a:r>
                <a:rPr lang="en-US" altLang="ko-KR" sz="800" b="1" i="1" dirty="0" err="1">
                  <a:latin typeface="+mj-lt"/>
                  <a:ea typeface="Gulim" pitchFamily="34" charset="-127"/>
                </a:rPr>
                <a:t>trattamento</a:t>
              </a:r>
              <a:endParaRPr lang="en-US" altLang="ko-KR" sz="800" b="1" dirty="0">
                <a:latin typeface="+mj-lt"/>
                <a:ea typeface="Gulim" pitchFamily="34" charset="-127"/>
              </a:endParaRPr>
            </a:p>
            <a:p>
              <a:pPr algn="ctr" defTabSz="826856">
                <a:buSzPct val="120000"/>
              </a:pPr>
              <a:endParaRPr lang="it-IT" altLang="ko-KR" sz="800" b="1" dirty="0">
                <a:latin typeface="+mj-lt"/>
                <a:ea typeface="Gulim" pitchFamily="34" charset="-127"/>
              </a:endParaRPr>
            </a:p>
            <a:p>
              <a:pPr algn="ctr" defTabSz="826856">
                <a:buSzPct val="120000"/>
              </a:pPr>
              <a:r>
                <a:rPr lang="it-IT" altLang="ko-KR" sz="800" b="1" dirty="0">
                  <a:latin typeface="+mj-lt"/>
                  <a:ea typeface="Gulim" pitchFamily="34" charset="-127"/>
                </a:rPr>
                <a:t>DP</a:t>
              </a:r>
              <a:endParaRPr lang="en-US" altLang="ko-KR" sz="800" dirty="0">
                <a:latin typeface="+mj-lt"/>
                <a:ea typeface="Gulim" pitchFamily="34" charset="-127"/>
              </a:endParaRPr>
            </a:p>
          </p:txBody>
        </p:sp>
        <p:sp>
          <p:nvSpPr>
            <p:cNvPr id="31" name="Rectangle 17">
              <a:extLst>
                <a:ext uri="{FF2B5EF4-FFF2-40B4-BE49-F238E27FC236}">
                  <a16:creationId xmlns:a16="http://schemas.microsoft.com/office/drawing/2014/main" id="{A5D3BB43-10F7-411E-9EB3-C22E6ADC7564}"/>
                </a:ext>
              </a:extLst>
            </p:cNvPr>
            <p:cNvSpPr>
              <a:spLocks noChangeArrowheads="1"/>
            </p:cNvSpPr>
            <p:nvPr/>
          </p:nvSpPr>
          <p:spPr bwMode="auto">
            <a:xfrm>
              <a:off x="4682908" y="3464457"/>
              <a:ext cx="1148489" cy="1974185"/>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800" b="1" dirty="0">
                  <a:latin typeface="+mj-lt"/>
                  <a:ea typeface="Gulim" pitchFamily="34" charset="-127"/>
                </a:rPr>
                <a:t>Data Protection Officer </a:t>
              </a:r>
              <a:r>
                <a:rPr lang="en-US" altLang="ko-KR" sz="800" b="1" i="1" dirty="0" err="1">
                  <a:latin typeface="+mj-lt"/>
                  <a:ea typeface="Gulim" pitchFamily="34" charset="-127"/>
                </a:rPr>
                <a:t>Responsabile</a:t>
              </a:r>
              <a:r>
                <a:rPr lang="en-US" altLang="ko-KR" sz="800" b="1" i="1" dirty="0">
                  <a:latin typeface="+mj-lt"/>
                  <a:ea typeface="Gulim" pitchFamily="34" charset="-127"/>
                </a:rPr>
                <a:t> </a:t>
              </a:r>
              <a:r>
                <a:rPr lang="en-US" altLang="ko-KR" sz="800" b="1" i="1" dirty="0" err="1">
                  <a:latin typeface="+mj-lt"/>
                  <a:ea typeface="Gulim" pitchFamily="34" charset="-127"/>
                </a:rPr>
                <a:t>Protezione</a:t>
              </a:r>
              <a:r>
                <a:rPr lang="en-US" altLang="ko-KR" sz="800" b="1" i="1" dirty="0">
                  <a:latin typeface="+mj-lt"/>
                  <a:ea typeface="Gulim" pitchFamily="34" charset="-127"/>
                </a:rPr>
                <a:t> </a:t>
              </a:r>
              <a:r>
                <a:rPr lang="en-US" altLang="ko-KR" sz="800" b="1" i="1" dirty="0" err="1">
                  <a:latin typeface="+mj-lt"/>
                  <a:ea typeface="Gulim" pitchFamily="34" charset="-127"/>
                </a:rPr>
                <a:t>Dati</a:t>
              </a:r>
              <a:endParaRPr lang="en-US" altLang="ko-KR" sz="800" dirty="0">
                <a:latin typeface="+mj-lt"/>
                <a:ea typeface="Gulim" pitchFamily="34" charset="-127"/>
              </a:endParaRPr>
            </a:p>
            <a:p>
              <a:pPr algn="ctr" defTabSz="826856">
                <a:buSzPct val="120000"/>
              </a:pPr>
              <a:endParaRPr lang="it-IT" altLang="ko-KR" sz="800" b="1" dirty="0">
                <a:latin typeface="+mj-lt"/>
                <a:ea typeface="Gulim" pitchFamily="34" charset="-127"/>
              </a:endParaRPr>
            </a:p>
            <a:p>
              <a:pPr algn="ctr" defTabSz="826856">
                <a:buSzPct val="120000"/>
              </a:pPr>
              <a:r>
                <a:rPr lang="it-IT" altLang="ko-KR" sz="800" b="1" dirty="0">
                  <a:latin typeface="+mj-lt"/>
                  <a:ea typeface="Gulim" pitchFamily="34" charset="-127"/>
                </a:rPr>
                <a:t>DPO/</a:t>
              </a:r>
              <a:r>
                <a:rPr lang="it-IT" altLang="ko-KR" sz="800" b="1" i="1" dirty="0">
                  <a:latin typeface="+mj-lt"/>
                  <a:ea typeface="Gulim" pitchFamily="34" charset="-127"/>
                </a:rPr>
                <a:t>RPD</a:t>
              </a:r>
            </a:p>
          </p:txBody>
        </p:sp>
        <p:sp>
          <p:nvSpPr>
            <p:cNvPr id="32" name="Rectangle 18">
              <a:extLst>
                <a:ext uri="{FF2B5EF4-FFF2-40B4-BE49-F238E27FC236}">
                  <a16:creationId xmlns:a16="http://schemas.microsoft.com/office/drawing/2014/main" id="{E5AA2CD1-5923-430E-87A4-FCB65ADC9B82}"/>
                </a:ext>
              </a:extLst>
            </p:cNvPr>
            <p:cNvSpPr>
              <a:spLocks noChangeArrowheads="1"/>
            </p:cNvSpPr>
            <p:nvPr/>
          </p:nvSpPr>
          <p:spPr bwMode="auto">
            <a:xfrm>
              <a:off x="6134445" y="3769261"/>
              <a:ext cx="1115051" cy="1418945"/>
            </a:xfrm>
            <a:prstGeom prst="rect">
              <a:avLst/>
            </a:prstGeom>
            <a:noFill/>
            <a:ln w="9525">
              <a:noFill/>
              <a:miter lim="800000"/>
              <a:headEnd/>
              <a:tailEnd/>
            </a:ln>
            <a:effectLst/>
          </p:spPr>
          <p:txBody>
            <a:bodyPr wrap="square" lIns="0" tIns="0" rIns="0" bIns="0">
              <a:spAutoFit/>
            </a:bodyPr>
            <a:lstStyle/>
            <a:p>
              <a:pPr algn="ctr" defTabSz="826856">
                <a:buSzPct val="120000"/>
              </a:pPr>
              <a:r>
                <a:rPr lang="en-US" altLang="ko-KR" sz="800" b="1" dirty="0" err="1">
                  <a:latin typeface="+mj-lt"/>
                  <a:ea typeface="Gulim" pitchFamily="34" charset="-127"/>
                </a:rPr>
                <a:t>Altri</a:t>
              </a:r>
              <a:r>
                <a:rPr lang="en-US" altLang="ko-KR" sz="800" b="1" dirty="0">
                  <a:latin typeface="+mj-lt"/>
                  <a:ea typeface="Gulim" pitchFamily="34" charset="-127"/>
                </a:rPr>
                <a:t> </a:t>
              </a:r>
              <a:r>
                <a:rPr lang="en-US" altLang="ko-KR" sz="800" b="1" dirty="0" err="1">
                  <a:latin typeface="+mj-lt"/>
                  <a:ea typeface="Gulim" pitchFamily="34" charset="-127"/>
                </a:rPr>
                <a:t>Ruoli</a:t>
              </a:r>
              <a:endParaRPr lang="en-US" altLang="ko-KR" sz="800" b="1" dirty="0">
                <a:latin typeface="+mj-lt"/>
                <a:ea typeface="Gulim" pitchFamily="34" charset="-127"/>
              </a:endParaRPr>
            </a:p>
            <a:p>
              <a:pPr defTabSz="826856">
                <a:buSzPct val="120000"/>
              </a:pPr>
              <a:endParaRPr lang="en-US" altLang="ko-KR" sz="800" b="1" dirty="0">
                <a:latin typeface="+mj-lt"/>
                <a:ea typeface="Gulim" pitchFamily="34" charset="-127"/>
              </a:endParaRPr>
            </a:p>
            <a:p>
              <a:pPr marL="90488" lvl="1" indent="-88900" defTabSz="826856">
                <a:buSzPct val="120000"/>
                <a:buFont typeface="Calibri" pitchFamily="34" charset="0"/>
                <a:buChar char="›"/>
              </a:pPr>
              <a:r>
                <a:rPr lang="it-IT" altLang="ko-KR" sz="600" dirty="0">
                  <a:latin typeface="+mj-lt"/>
                  <a:ea typeface="Gulim" pitchFamily="34" charset="-127"/>
                </a:rPr>
                <a:t>Rappresentanti</a:t>
              </a:r>
            </a:p>
            <a:p>
              <a:pPr marL="90488" lvl="1" indent="-88900" defTabSz="826856">
                <a:buSzPct val="120000"/>
                <a:buFont typeface="Calibri" pitchFamily="34" charset="0"/>
                <a:buChar char="›"/>
              </a:pPr>
              <a:r>
                <a:rPr lang="it-IT" altLang="ko-KR" sz="600" dirty="0">
                  <a:latin typeface="+mj-lt"/>
                  <a:ea typeface="Gulim" pitchFamily="34" charset="-127"/>
                </a:rPr>
                <a:t>Contitolari</a:t>
              </a:r>
            </a:p>
            <a:p>
              <a:pPr marL="90488" lvl="1" indent="-88900" defTabSz="826856">
                <a:buSzPct val="120000"/>
                <a:buFont typeface="Calibri" pitchFamily="34" charset="0"/>
                <a:buChar char="›"/>
              </a:pPr>
              <a:r>
                <a:rPr lang="it-IT" altLang="ko-KR" sz="600" dirty="0">
                  <a:latin typeface="+mj-lt"/>
                  <a:ea typeface="Gulim" pitchFamily="34" charset="-127"/>
                </a:rPr>
                <a:t>Persone autorizzate</a:t>
              </a:r>
              <a:endParaRPr lang="en-US" altLang="ko-KR" sz="600" dirty="0">
                <a:latin typeface="+mj-lt"/>
                <a:ea typeface="Gulim" pitchFamily="34" charset="-127"/>
              </a:endParaRPr>
            </a:p>
          </p:txBody>
        </p:sp>
        <p:sp>
          <p:nvSpPr>
            <p:cNvPr id="33" name="Rectangle 19">
              <a:extLst>
                <a:ext uri="{FF2B5EF4-FFF2-40B4-BE49-F238E27FC236}">
                  <a16:creationId xmlns:a16="http://schemas.microsoft.com/office/drawing/2014/main" id="{067914CF-345F-4011-9247-167869EE4D42}"/>
                </a:ext>
              </a:extLst>
            </p:cNvPr>
            <p:cNvSpPr>
              <a:spLocks noChangeArrowheads="1"/>
            </p:cNvSpPr>
            <p:nvPr/>
          </p:nvSpPr>
          <p:spPr bwMode="auto">
            <a:xfrm>
              <a:off x="1473050" y="5613630"/>
              <a:ext cx="6182355" cy="339313"/>
            </a:xfrm>
            <a:prstGeom prst="rect">
              <a:avLst/>
            </a:prstGeom>
            <a:noFill/>
            <a:ln w="9525">
              <a:noFill/>
              <a:miter lim="800000"/>
              <a:headEnd/>
              <a:tailEnd/>
            </a:ln>
            <a:effectLst/>
          </p:spPr>
          <p:txBody>
            <a:bodyPr lIns="0" tIns="0" rIns="0" bIns="0">
              <a:spAutoFit/>
            </a:bodyPr>
            <a:lstStyle/>
            <a:p>
              <a:pPr algn="ctr" defTabSz="826856">
                <a:buSzPct val="120000"/>
              </a:pPr>
              <a:r>
                <a:rPr lang="en-US" altLang="ko-KR" sz="1100" b="1" dirty="0" err="1">
                  <a:solidFill>
                    <a:schemeClr val="bg1"/>
                  </a:solidFill>
                  <a:latin typeface="+mj-lt"/>
                  <a:ea typeface="Gulim" pitchFamily="34" charset="-127"/>
                </a:rPr>
                <a:t>Processi</a:t>
              </a:r>
              <a:endParaRPr lang="en-US" altLang="ko-KR" sz="1662" b="1" dirty="0">
                <a:solidFill>
                  <a:schemeClr val="bg1"/>
                </a:solidFill>
                <a:latin typeface="+mj-lt"/>
                <a:ea typeface="Gulim" pitchFamily="34" charset="-127"/>
              </a:endParaRPr>
            </a:p>
          </p:txBody>
        </p:sp>
      </p:grpSp>
      <p:sp>
        <p:nvSpPr>
          <p:cNvPr id="34" name="Rectangle 24">
            <a:extLst>
              <a:ext uri="{FF2B5EF4-FFF2-40B4-BE49-F238E27FC236}">
                <a16:creationId xmlns:a16="http://schemas.microsoft.com/office/drawing/2014/main" id="{74C55385-B305-4E25-8F52-20F5CAADD693}"/>
              </a:ext>
            </a:extLst>
          </p:cNvPr>
          <p:cNvSpPr/>
          <p:nvPr/>
        </p:nvSpPr>
        <p:spPr>
          <a:xfrm>
            <a:off x="799523" y="2283187"/>
            <a:ext cx="1310251" cy="10802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35" name="Rectangle 24">
            <a:extLst>
              <a:ext uri="{FF2B5EF4-FFF2-40B4-BE49-F238E27FC236}">
                <a16:creationId xmlns:a16="http://schemas.microsoft.com/office/drawing/2014/main" id="{56DF899F-A212-47CE-9EB8-DC1F9A083470}"/>
              </a:ext>
            </a:extLst>
          </p:cNvPr>
          <p:cNvSpPr/>
          <p:nvPr/>
        </p:nvSpPr>
        <p:spPr>
          <a:xfrm>
            <a:off x="2943376" y="2281889"/>
            <a:ext cx="560096" cy="10940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36" name="Rectangle 33">
            <a:extLst>
              <a:ext uri="{FF2B5EF4-FFF2-40B4-BE49-F238E27FC236}">
                <a16:creationId xmlns:a16="http://schemas.microsoft.com/office/drawing/2014/main" id="{7B2B717F-A31B-4483-8946-9BC6A152F777}"/>
              </a:ext>
            </a:extLst>
          </p:cNvPr>
          <p:cNvSpPr/>
          <p:nvPr/>
        </p:nvSpPr>
        <p:spPr>
          <a:xfrm>
            <a:off x="7500131" y="5573672"/>
            <a:ext cx="1293144" cy="1057222"/>
          </a:xfrm>
          <a:prstGeom prst="rect">
            <a:avLst/>
          </a:prstGeom>
          <a:solidFill>
            <a:schemeClr val="bg1"/>
          </a:solidFill>
          <a:ln w="12700" cap="rnd" cmpd="sng">
            <a:solidFill>
              <a:schemeClr val="accent1"/>
            </a:solidFill>
            <a:prstDash val="solid"/>
            <a:round/>
            <a:headEnd type="none" w="sm" len="sm"/>
            <a:tailEnd type="none" w="sm" len="sm"/>
          </a:ln>
          <a:effectLst/>
        </p:spPr>
        <p:txBody>
          <a:bodyPr/>
          <a:lstStyle/>
          <a:p>
            <a:endParaRPr lang="en-US" dirty="0">
              <a:solidFill>
                <a:schemeClr val="tx1"/>
              </a:solidFill>
            </a:endParaRPr>
          </a:p>
        </p:txBody>
      </p:sp>
      <p:sp>
        <p:nvSpPr>
          <p:cNvPr id="37" name="Freeform 4">
            <a:extLst>
              <a:ext uri="{FF2B5EF4-FFF2-40B4-BE49-F238E27FC236}">
                <a16:creationId xmlns:a16="http://schemas.microsoft.com/office/drawing/2014/main" id="{5757CD05-10DA-4BB3-9F36-0F44B69A539F}"/>
              </a:ext>
            </a:extLst>
          </p:cNvPr>
          <p:cNvSpPr>
            <a:spLocks/>
          </p:cNvSpPr>
          <p:nvPr/>
        </p:nvSpPr>
        <p:spPr bwMode="gray">
          <a:xfrm>
            <a:off x="3845339" y="5573672"/>
            <a:ext cx="3376915" cy="1057222"/>
          </a:xfrm>
          <a:prstGeom prst="rect">
            <a:avLst/>
          </a:prstGeom>
          <a:solidFill>
            <a:schemeClr val="bg1"/>
          </a:solidFill>
          <a:ln w="12700" cap="rnd" cmpd="sng">
            <a:solidFill>
              <a:schemeClr val="accent1"/>
            </a:solidFill>
            <a:prstDash val="solid"/>
            <a:round/>
            <a:headEnd type="none" w="sm" len="sm"/>
            <a:tailEnd type="none" w="sm" len="sm"/>
          </a:ln>
          <a:effectLst/>
        </p:spPr>
        <p:txBody>
          <a:bodyPr/>
          <a:lstStyle/>
          <a:p>
            <a:endParaRPr lang="en-US" dirty="0"/>
          </a:p>
        </p:txBody>
      </p:sp>
      <p:sp>
        <p:nvSpPr>
          <p:cNvPr id="38" name="Freeform 4">
            <a:extLst>
              <a:ext uri="{FF2B5EF4-FFF2-40B4-BE49-F238E27FC236}">
                <a16:creationId xmlns:a16="http://schemas.microsoft.com/office/drawing/2014/main" id="{1099D07F-D16A-4FDD-99BB-656C7CD8B39F}"/>
              </a:ext>
            </a:extLst>
          </p:cNvPr>
          <p:cNvSpPr>
            <a:spLocks/>
          </p:cNvSpPr>
          <p:nvPr/>
        </p:nvSpPr>
        <p:spPr bwMode="gray">
          <a:xfrm>
            <a:off x="305892" y="5528901"/>
            <a:ext cx="3298148" cy="1101993"/>
          </a:xfrm>
          <a:prstGeom prst="rect">
            <a:avLst/>
          </a:prstGeom>
          <a:solidFill>
            <a:schemeClr val="bg1"/>
          </a:solidFill>
          <a:ln w="3175" cap="rnd" cmpd="sng">
            <a:solidFill>
              <a:schemeClr val="accent1"/>
            </a:solidFill>
            <a:prstDash val="solid"/>
            <a:round/>
            <a:headEnd type="none" w="sm" len="sm"/>
            <a:tailEnd type="none" w="sm" len="sm"/>
          </a:ln>
          <a:effectLst/>
        </p:spPr>
        <p:txBody>
          <a:bodyPr/>
          <a:lstStyle/>
          <a:p>
            <a:endParaRPr lang="en-US" dirty="0"/>
          </a:p>
        </p:txBody>
      </p:sp>
      <p:sp>
        <p:nvSpPr>
          <p:cNvPr id="39" name="Rectangle 36">
            <a:extLst>
              <a:ext uri="{FF2B5EF4-FFF2-40B4-BE49-F238E27FC236}">
                <a16:creationId xmlns:a16="http://schemas.microsoft.com/office/drawing/2014/main" id="{976A3A3D-361B-444D-BA3F-7336A88F8D31}"/>
              </a:ext>
            </a:extLst>
          </p:cNvPr>
          <p:cNvSpPr/>
          <p:nvPr/>
        </p:nvSpPr>
        <p:spPr>
          <a:xfrm>
            <a:off x="119664" y="5739223"/>
            <a:ext cx="3571274" cy="523220"/>
          </a:xfrm>
          <a:prstGeom prst="rect">
            <a:avLst/>
          </a:prstGeom>
        </p:spPr>
        <p:txBody>
          <a:bodyPr wrap="square">
            <a:spAutoFit/>
          </a:bodyPr>
          <a:lstStyle/>
          <a:p>
            <a:pPr algn="ctr"/>
            <a:r>
              <a:rPr lang="it-IT" sz="1400" b="1" dirty="0"/>
              <a:t>Definizione dei compiti e poteri del </a:t>
            </a:r>
          </a:p>
          <a:p>
            <a:pPr algn="ctr"/>
            <a:r>
              <a:rPr lang="it-IT" sz="1400" b="1" dirty="0"/>
              <a:t>Data </a:t>
            </a:r>
            <a:r>
              <a:rPr lang="it-IT" sz="1400" b="1" dirty="0" err="1"/>
              <a:t>Protection</a:t>
            </a:r>
            <a:r>
              <a:rPr lang="it-IT" sz="1400" b="1" dirty="0"/>
              <a:t> </a:t>
            </a:r>
            <a:r>
              <a:rPr lang="it-IT" sz="1400" b="1" dirty="0" err="1"/>
              <a:t>Officer</a:t>
            </a:r>
            <a:endParaRPr lang="it-IT" sz="1400" b="1" dirty="0"/>
          </a:p>
        </p:txBody>
      </p:sp>
      <p:sp>
        <p:nvSpPr>
          <p:cNvPr id="40" name="Rectangle 37">
            <a:extLst>
              <a:ext uri="{FF2B5EF4-FFF2-40B4-BE49-F238E27FC236}">
                <a16:creationId xmlns:a16="http://schemas.microsoft.com/office/drawing/2014/main" id="{6810E800-4DC1-4BB8-BB6E-D18D6670A822}"/>
              </a:ext>
            </a:extLst>
          </p:cNvPr>
          <p:cNvSpPr/>
          <p:nvPr/>
        </p:nvSpPr>
        <p:spPr>
          <a:xfrm>
            <a:off x="7570017" y="5766482"/>
            <a:ext cx="1120334" cy="461665"/>
          </a:xfrm>
          <a:prstGeom prst="rect">
            <a:avLst/>
          </a:prstGeom>
        </p:spPr>
        <p:txBody>
          <a:bodyPr wrap="square">
            <a:spAutoFit/>
          </a:bodyPr>
          <a:lstStyle/>
          <a:p>
            <a:pPr algn="ctr"/>
            <a:r>
              <a:rPr lang="it-IT" sz="1200" dirty="0"/>
              <a:t>Capo IV - Sez.4 - art.36 e 37</a:t>
            </a:r>
            <a:endParaRPr lang="en-US" sz="1200" dirty="0"/>
          </a:p>
        </p:txBody>
      </p:sp>
      <p:sp>
        <p:nvSpPr>
          <p:cNvPr id="41" name="AutoShape 18">
            <a:extLst>
              <a:ext uri="{FF2B5EF4-FFF2-40B4-BE49-F238E27FC236}">
                <a16:creationId xmlns:a16="http://schemas.microsoft.com/office/drawing/2014/main" id="{DE19FA35-1971-4733-A2AF-F0D3EE124C03}"/>
              </a:ext>
            </a:extLst>
          </p:cNvPr>
          <p:cNvSpPr>
            <a:spLocks noChangeArrowheads="1"/>
          </p:cNvSpPr>
          <p:nvPr/>
        </p:nvSpPr>
        <p:spPr bwMode="gray">
          <a:xfrm rot="5400000">
            <a:off x="3472744" y="5909642"/>
            <a:ext cx="540536" cy="157534"/>
          </a:xfrm>
          <a:prstGeom prst="triangle">
            <a:avLst>
              <a:gd name="adj" fmla="val 50000"/>
            </a:avLst>
          </a:prstGeom>
          <a:solidFill>
            <a:srgbClr val="C0C0C0"/>
          </a:solidFill>
          <a:ln w="9525">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AutoShape 18">
            <a:extLst>
              <a:ext uri="{FF2B5EF4-FFF2-40B4-BE49-F238E27FC236}">
                <a16:creationId xmlns:a16="http://schemas.microsoft.com/office/drawing/2014/main" id="{5E109CE7-DE8A-484B-BDAE-CFE3F3E5E497}"/>
              </a:ext>
            </a:extLst>
          </p:cNvPr>
          <p:cNvSpPr>
            <a:spLocks noChangeArrowheads="1"/>
          </p:cNvSpPr>
          <p:nvPr/>
        </p:nvSpPr>
        <p:spPr bwMode="gray">
          <a:xfrm rot="5400000">
            <a:off x="6794665" y="5909642"/>
            <a:ext cx="1199582" cy="157534"/>
          </a:xfrm>
          <a:prstGeom prst="triangle">
            <a:avLst>
              <a:gd name="adj" fmla="val 50000"/>
            </a:avLst>
          </a:prstGeom>
          <a:solidFill>
            <a:srgbClr val="C0C0C0"/>
          </a:solidFill>
          <a:ln w="9525">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3" name="Picture 2">
            <a:extLst>
              <a:ext uri="{FF2B5EF4-FFF2-40B4-BE49-F238E27FC236}">
                <a16:creationId xmlns:a16="http://schemas.microsoft.com/office/drawing/2014/main" id="{EF1F83F1-C292-4AB7-99A6-D5107744060B}"/>
              </a:ext>
            </a:extLst>
          </p:cNvPr>
          <p:cNvPicPr>
            <a:picLocks noChangeAspect="1" noChangeArrowheads="1"/>
          </p:cNvPicPr>
          <p:nvPr/>
        </p:nvPicPr>
        <p:blipFill>
          <a:blip r:embed="rId2" cstate="screen"/>
          <a:srcRect/>
          <a:stretch>
            <a:fillRect/>
          </a:stretch>
        </p:blipFill>
        <p:spPr bwMode="auto">
          <a:xfrm>
            <a:off x="5814618" y="5617423"/>
            <a:ext cx="1146971" cy="948071"/>
          </a:xfrm>
          <a:prstGeom prst="rect">
            <a:avLst/>
          </a:prstGeom>
          <a:noFill/>
          <a:ln w="9525">
            <a:noFill/>
            <a:miter lim="800000"/>
            <a:headEnd/>
            <a:tailEnd/>
          </a:ln>
          <a:effectLst/>
        </p:spPr>
      </p:pic>
      <p:sp>
        <p:nvSpPr>
          <p:cNvPr id="44" name="Rectangle 21">
            <a:extLst>
              <a:ext uri="{FF2B5EF4-FFF2-40B4-BE49-F238E27FC236}">
                <a16:creationId xmlns:a16="http://schemas.microsoft.com/office/drawing/2014/main" id="{28391C02-F8A6-4B78-B823-B0F13FD17E83}"/>
              </a:ext>
            </a:extLst>
          </p:cNvPr>
          <p:cNvSpPr/>
          <p:nvPr/>
        </p:nvSpPr>
        <p:spPr>
          <a:xfrm>
            <a:off x="3976180" y="5766482"/>
            <a:ext cx="1400232" cy="461665"/>
          </a:xfrm>
          <a:prstGeom prst="rect">
            <a:avLst/>
          </a:prstGeom>
        </p:spPr>
        <p:txBody>
          <a:bodyPr wrap="square">
            <a:spAutoFit/>
          </a:bodyPr>
          <a:lstStyle/>
          <a:p>
            <a:pPr algn="ctr"/>
            <a:r>
              <a:rPr lang="it-IT" sz="1200" dirty="0"/>
              <a:t>Focus in Slide Successiva</a:t>
            </a:r>
            <a:endParaRPr lang="en-US" sz="1200" dirty="0"/>
          </a:p>
        </p:txBody>
      </p:sp>
    </p:spTree>
    <p:extLst>
      <p:ext uri="{BB962C8B-B14F-4D97-AF65-F5344CB8AC3E}">
        <p14:creationId xmlns:p14="http://schemas.microsoft.com/office/powerpoint/2010/main" val="19124098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Data </a:t>
            </a:r>
            <a:r>
              <a:rPr lang="it-IT" dirty="0" err="1"/>
              <a:t>Protection</a:t>
            </a:r>
            <a:r>
              <a:rPr lang="it-IT" dirty="0"/>
              <a:t> </a:t>
            </a:r>
            <a:r>
              <a:rPr lang="it-IT" dirty="0" err="1"/>
              <a:t>Officer</a:t>
            </a:r>
            <a:r>
              <a:rPr lang="it-IT" dirty="0"/>
              <a:t>: Responsabilità</a:t>
            </a:r>
          </a:p>
        </p:txBody>
      </p:sp>
      <p:sp>
        <p:nvSpPr>
          <p:cNvPr id="4" name="Line Callout 2 67">
            <a:extLst>
              <a:ext uri="{FF2B5EF4-FFF2-40B4-BE49-F238E27FC236}">
                <a16:creationId xmlns:a16="http://schemas.microsoft.com/office/drawing/2014/main" id="{8131E26C-F9DA-4312-940A-C15EBFD6AB18}"/>
              </a:ext>
            </a:extLst>
          </p:cNvPr>
          <p:cNvSpPr/>
          <p:nvPr/>
        </p:nvSpPr>
        <p:spPr>
          <a:xfrm>
            <a:off x="357206" y="3048596"/>
            <a:ext cx="2595313" cy="969162"/>
          </a:xfrm>
          <a:prstGeom prst="borderCallout2">
            <a:avLst>
              <a:gd name="adj1" fmla="val 37720"/>
              <a:gd name="adj2" fmla="val 100009"/>
              <a:gd name="adj3" fmla="val 27383"/>
              <a:gd name="adj4" fmla="val 105755"/>
              <a:gd name="adj5" fmla="val 44331"/>
              <a:gd name="adj6" fmla="val 107659"/>
            </a:avLst>
          </a:prstGeom>
          <a:solidFill>
            <a:schemeClr val="bg1"/>
          </a:solidFill>
          <a:ln w="3175">
            <a:solidFill>
              <a:srgbClr val="9A1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5" name="Line Callout 2 63">
            <a:extLst>
              <a:ext uri="{FF2B5EF4-FFF2-40B4-BE49-F238E27FC236}">
                <a16:creationId xmlns:a16="http://schemas.microsoft.com/office/drawing/2014/main" id="{F1075A37-AF61-4C52-9EED-49B92CF60DC3}"/>
              </a:ext>
            </a:extLst>
          </p:cNvPr>
          <p:cNvSpPr/>
          <p:nvPr/>
        </p:nvSpPr>
        <p:spPr>
          <a:xfrm>
            <a:off x="6365279" y="3144104"/>
            <a:ext cx="2241073" cy="819597"/>
          </a:xfrm>
          <a:prstGeom prst="borderCallout2">
            <a:avLst>
              <a:gd name="adj1" fmla="val 36438"/>
              <a:gd name="adj2" fmla="val 8"/>
              <a:gd name="adj3" fmla="val 49720"/>
              <a:gd name="adj4" fmla="val 183"/>
              <a:gd name="adj5" fmla="val 57209"/>
              <a:gd name="adj6" fmla="val -6570"/>
            </a:avLst>
          </a:prstGeom>
          <a:solidFill>
            <a:schemeClr val="bg1"/>
          </a:solidFill>
          <a:ln w="3175">
            <a:solidFill>
              <a:srgbClr val="9A1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6" name="Arc 2"/>
          <p:cNvSpPr>
            <a:spLocks/>
          </p:cNvSpPr>
          <p:nvPr/>
        </p:nvSpPr>
        <p:spPr bwMode="auto">
          <a:xfrm>
            <a:off x="3170818" y="2595518"/>
            <a:ext cx="2976162" cy="2474759"/>
          </a:xfrm>
          <a:custGeom>
            <a:avLst/>
            <a:gdLst>
              <a:gd name="T0" fmla="*/ 2750048 w 43200"/>
              <a:gd name="T1" fmla="*/ 18113 h 37133"/>
              <a:gd name="T2" fmla="*/ 491674 w 43200"/>
              <a:gd name="T3" fmla="*/ 0 h 37133"/>
              <a:gd name="T4" fmla="*/ 1611313 w 43200"/>
              <a:gd name="T5" fmla="*/ 1120938 h 37133"/>
              <a:gd name="T6" fmla="*/ 0 60000 65536"/>
              <a:gd name="T7" fmla="*/ 0 60000 65536"/>
              <a:gd name="T8" fmla="*/ 0 60000 65536"/>
            </a:gdLst>
            <a:ahLst/>
            <a:cxnLst>
              <a:cxn ang="T6">
                <a:pos x="T0" y="T1"/>
              </a:cxn>
              <a:cxn ang="T7">
                <a:pos x="T2" y="T3"/>
              </a:cxn>
              <a:cxn ang="T8">
                <a:pos x="T4" y="T5"/>
              </a:cxn>
            </a:cxnLst>
            <a:rect l="0" t="0" r="r" b="b"/>
            <a:pathLst>
              <a:path w="43200" h="37133" fill="none" extrusionOk="0">
                <a:moveTo>
                  <a:pt x="36865" y="250"/>
                </a:moveTo>
                <a:cubicBezTo>
                  <a:pt x="40920" y="4302"/>
                  <a:pt x="43200" y="9800"/>
                  <a:pt x="43200" y="15533"/>
                </a:cubicBezTo>
                <a:cubicBezTo>
                  <a:pt x="43200" y="27462"/>
                  <a:pt x="33529" y="37133"/>
                  <a:pt x="21600" y="37133"/>
                </a:cubicBezTo>
                <a:cubicBezTo>
                  <a:pt x="9670" y="37133"/>
                  <a:pt x="0" y="27462"/>
                  <a:pt x="0" y="15533"/>
                </a:cubicBezTo>
                <a:cubicBezTo>
                  <a:pt x="-1" y="9675"/>
                  <a:pt x="2378" y="4069"/>
                  <a:pt x="6590" y="-1"/>
                </a:cubicBezTo>
              </a:path>
              <a:path w="43200" h="37133" stroke="0" extrusionOk="0">
                <a:moveTo>
                  <a:pt x="36865" y="250"/>
                </a:moveTo>
                <a:cubicBezTo>
                  <a:pt x="40920" y="4302"/>
                  <a:pt x="43200" y="9800"/>
                  <a:pt x="43200" y="15533"/>
                </a:cubicBezTo>
                <a:cubicBezTo>
                  <a:pt x="43200" y="27462"/>
                  <a:pt x="33529" y="37133"/>
                  <a:pt x="21600" y="37133"/>
                </a:cubicBezTo>
                <a:cubicBezTo>
                  <a:pt x="9670" y="37133"/>
                  <a:pt x="0" y="27462"/>
                  <a:pt x="0" y="15533"/>
                </a:cubicBezTo>
                <a:cubicBezTo>
                  <a:pt x="-1" y="9675"/>
                  <a:pt x="2378" y="4069"/>
                  <a:pt x="6590" y="-1"/>
                </a:cubicBezTo>
                <a:lnTo>
                  <a:pt x="21600" y="15533"/>
                </a:lnTo>
                <a:lnTo>
                  <a:pt x="36865" y="250"/>
                </a:lnTo>
                <a:close/>
              </a:path>
            </a:pathLst>
          </a:custGeom>
          <a:noFill/>
          <a:ln w="12700" cap="rnd">
            <a:solidFill>
              <a:srgbClr val="9A1702"/>
            </a:solidFill>
            <a:round/>
            <a:headEnd type="none" w="sm" len="sm"/>
            <a:tailEnd type="none" w="sm" len="sm"/>
          </a:ln>
          <a:effectLst/>
        </p:spPr>
        <p:txBody>
          <a:bodyPr lIns="0" tIns="0" rIns="0" bIns="0"/>
          <a:lstStyle/>
          <a:p>
            <a:pPr defTabSz="844448">
              <a:defRPr/>
            </a:pPr>
            <a:endParaRPr lang="en-US" sz="1662" kern="0">
              <a:solidFill>
                <a:sysClr val="windowText" lastClr="000000"/>
              </a:solidFill>
            </a:endParaRPr>
          </a:p>
        </p:txBody>
      </p:sp>
      <p:grpSp>
        <p:nvGrpSpPr>
          <p:cNvPr id="7" name="Group 71"/>
          <p:cNvGrpSpPr/>
          <p:nvPr/>
        </p:nvGrpSpPr>
        <p:grpSpPr>
          <a:xfrm>
            <a:off x="449816" y="1855685"/>
            <a:ext cx="3269557" cy="931897"/>
            <a:chOff x="370120" y="1468110"/>
            <a:chExt cx="3540317" cy="1009070"/>
          </a:xfrm>
        </p:grpSpPr>
        <p:sp>
          <p:nvSpPr>
            <p:cNvPr id="8" name="Line Callout 2 68"/>
            <p:cNvSpPr/>
            <p:nvPr/>
          </p:nvSpPr>
          <p:spPr>
            <a:xfrm flipH="1">
              <a:off x="495299" y="1495867"/>
              <a:ext cx="2830133" cy="887470"/>
            </a:xfrm>
            <a:prstGeom prst="borderCallout2">
              <a:avLst>
                <a:gd name="adj1" fmla="val 45735"/>
                <a:gd name="adj2" fmla="val 676"/>
                <a:gd name="adj3" fmla="val 45735"/>
                <a:gd name="adj4" fmla="val -8997"/>
                <a:gd name="adj5" fmla="val 73248"/>
                <a:gd name="adj6" fmla="val -17410"/>
              </a:avLst>
            </a:prstGeom>
            <a:solidFill>
              <a:schemeClr val="bg1"/>
            </a:solidFill>
            <a:ln w="3175">
              <a:solidFill>
                <a:srgbClr val="9A1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9" name="Rectangle 4"/>
            <p:cNvSpPr>
              <a:spLocks noChangeArrowheads="1"/>
            </p:cNvSpPr>
            <p:nvPr/>
          </p:nvSpPr>
          <p:spPr bwMode="auto">
            <a:xfrm>
              <a:off x="370120" y="1468110"/>
              <a:ext cx="2934367" cy="923473"/>
            </a:xfrm>
            <a:prstGeom prst="rect">
              <a:avLst/>
            </a:prstGeom>
            <a:noFill/>
            <a:ln w="9525">
              <a:noFill/>
              <a:miter lim="800000"/>
              <a:headEnd/>
              <a:tailEnd/>
            </a:ln>
            <a:effectLst/>
          </p:spPr>
          <p:txBody>
            <a:bodyPr wrap="square" lIns="84447" tIns="84447" rIns="84447" bIns="84447">
              <a:spAutoFit/>
            </a:bodyPr>
            <a:lstStyle/>
            <a:p>
              <a:pPr marL="107023" indent="5864" algn="just">
                <a:buClr>
                  <a:srgbClr val="9A1702"/>
                </a:buClr>
                <a:buSzPct val="130000"/>
              </a:pPr>
              <a:r>
                <a:rPr lang="it-IT" sz="1478" b="1" dirty="0"/>
                <a:t>Informare e consigliare il DC/DP </a:t>
              </a:r>
              <a:r>
                <a:rPr lang="it-IT" sz="1478" dirty="0"/>
                <a:t>su obblighi derivati dal regolamento</a:t>
              </a:r>
              <a:endParaRPr lang="en-US" altLang="zh-CN" sz="1478" dirty="0">
                <a:ea typeface="宋体" pitchFamily="2" charset="-122"/>
              </a:endParaRPr>
            </a:p>
          </p:txBody>
        </p:sp>
        <p:sp>
          <p:nvSpPr>
            <p:cNvPr id="10" name="Freeform 22"/>
            <p:cNvSpPr>
              <a:spLocks/>
            </p:cNvSpPr>
            <p:nvPr/>
          </p:nvSpPr>
          <p:spPr bwMode="auto">
            <a:xfrm>
              <a:off x="3727556" y="2087726"/>
              <a:ext cx="182881" cy="389454"/>
            </a:xfrm>
            <a:prstGeom prst="ellipse">
              <a:avLst/>
            </a:prstGeom>
            <a:solidFill>
              <a:srgbClr val="FFC000"/>
            </a:solidFill>
            <a:ln w="12700" cap="rnd" cmpd="sng">
              <a:solidFill>
                <a:srgbClr val="9A1702"/>
              </a:solidFill>
              <a:prstDash val="solid"/>
              <a:round/>
              <a:headEnd/>
              <a:tailEnd/>
            </a:ln>
            <a:effectLst/>
          </p:spPr>
          <p:txBody>
            <a:bodyPr lIns="0" tIns="0" rIns="0" bIns="0">
              <a:spAutoFit/>
            </a:bodyPr>
            <a:lstStyle/>
            <a:p>
              <a:pPr defTabSz="844448">
                <a:defRPr/>
              </a:pPr>
              <a:endParaRPr lang="en-US" sz="1662" kern="0">
                <a:solidFill>
                  <a:sysClr val="windowText" lastClr="000000"/>
                </a:solidFill>
              </a:endParaRPr>
            </a:p>
          </p:txBody>
        </p:sp>
      </p:grpSp>
      <p:grpSp>
        <p:nvGrpSpPr>
          <p:cNvPr id="11" name="Group 72"/>
          <p:cNvGrpSpPr/>
          <p:nvPr/>
        </p:nvGrpSpPr>
        <p:grpSpPr>
          <a:xfrm>
            <a:off x="276225" y="3008738"/>
            <a:ext cx="2979670" cy="1080280"/>
            <a:chOff x="202846" y="2584379"/>
            <a:chExt cx="3226424" cy="1169741"/>
          </a:xfrm>
        </p:grpSpPr>
        <p:sp>
          <p:nvSpPr>
            <p:cNvPr id="12" name="Freeform 23"/>
            <p:cNvSpPr>
              <a:spLocks/>
            </p:cNvSpPr>
            <p:nvPr/>
          </p:nvSpPr>
          <p:spPr bwMode="auto">
            <a:xfrm>
              <a:off x="3246389" y="3053273"/>
              <a:ext cx="182881" cy="389454"/>
            </a:xfrm>
            <a:prstGeom prst="ellipse">
              <a:avLst/>
            </a:prstGeom>
            <a:solidFill>
              <a:srgbClr val="FFC000"/>
            </a:solidFill>
            <a:ln w="12700" cap="rnd" cmpd="sng">
              <a:solidFill>
                <a:srgbClr val="9A1702"/>
              </a:solidFill>
              <a:prstDash val="solid"/>
              <a:round/>
              <a:headEnd/>
              <a:tailEnd/>
            </a:ln>
            <a:effectLst/>
          </p:spPr>
          <p:txBody>
            <a:bodyPr lIns="0" tIns="0" rIns="0" bIns="0">
              <a:spAutoFit/>
            </a:bodyPr>
            <a:lstStyle/>
            <a:p>
              <a:pPr defTabSz="844448">
                <a:defRPr/>
              </a:pPr>
              <a:endParaRPr lang="en-US" sz="1662" kern="0">
                <a:solidFill>
                  <a:sysClr val="windowText" lastClr="000000"/>
                </a:solidFill>
              </a:endParaRPr>
            </a:p>
          </p:txBody>
        </p:sp>
        <p:sp>
          <p:nvSpPr>
            <p:cNvPr id="13" name="Rectangle 4"/>
            <p:cNvSpPr>
              <a:spLocks noChangeArrowheads="1"/>
            </p:cNvSpPr>
            <p:nvPr/>
          </p:nvSpPr>
          <p:spPr bwMode="auto">
            <a:xfrm>
              <a:off x="202846" y="2584379"/>
              <a:ext cx="2934366" cy="1169741"/>
            </a:xfrm>
            <a:prstGeom prst="rect">
              <a:avLst/>
            </a:prstGeom>
            <a:noFill/>
            <a:ln w="9525">
              <a:noFill/>
              <a:miter lim="800000"/>
              <a:headEnd/>
              <a:tailEnd/>
            </a:ln>
            <a:effectLst/>
          </p:spPr>
          <p:txBody>
            <a:bodyPr wrap="square" lIns="84447" tIns="84447" rIns="84447" bIns="84447">
              <a:spAutoFit/>
            </a:bodyPr>
            <a:lstStyle/>
            <a:p>
              <a:pPr marL="107023" indent="5864" algn="just">
                <a:buClr>
                  <a:srgbClr val="9A1702"/>
                </a:buClr>
                <a:buSzPct val="130000"/>
              </a:pPr>
              <a:r>
                <a:rPr lang="it-IT" sz="1478" b="1" dirty="0"/>
                <a:t>Sorvegliare l'osservanza del regolamento </a:t>
              </a:r>
              <a:r>
                <a:rPr lang="it-IT" sz="1478" dirty="0"/>
                <a:t>e delle altre disposizioni dell‘UE o degli Stati membri</a:t>
              </a:r>
            </a:p>
          </p:txBody>
        </p:sp>
      </p:grpSp>
      <p:grpSp>
        <p:nvGrpSpPr>
          <p:cNvPr id="14" name="Group 73"/>
          <p:cNvGrpSpPr/>
          <p:nvPr/>
        </p:nvGrpSpPr>
        <p:grpSpPr>
          <a:xfrm>
            <a:off x="400542" y="4248262"/>
            <a:ext cx="3211863" cy="1295413"/>
            <a:chOff x="337457" y="3926549"/>
            <a:chExt cx="3477845" cy="1169740"/>
          </a:xfrm>
        </p:grpSpPr>
        <p:sp>
          <p:nvSpPr>
            <p:cNvPr id="15" name="Line Callout 2 70"/>
            <p:cNvSpPr/>
            <p:nvPr/>
          </p:nvSpPr>
          <p:spPr>
            <a:xfrm flipH="1">
              <a:off x="390812" y="3958429"/>
              <a:ext cx="3124873" cy="1137671"/>
            </a:xfrm>
            <a:prstGeom prst="borderCallout2">
              <a:avLst>
                <a:gd name="adj1" fmla="val 83760"/>
                <a:gd name="adj2" fmla="val 139"/>
                <a:gd name="adj3" fmla="val 82533"/>
                <a:gd name="adj4" fmla="val -8649"/>
                <a:gd name="adj5" fmla="val 36450"/>
                <a:gd name="adj6" fmla="val -7308"/>
              </a:avLst>
            </a:prstGeom>
            <a:solidFill>
              <a:schemeClr val="bg1"/>
            </a:solidFill>
            <a:ln w="3175">
              <a:solidFill>
                <a:srgbClr val="9A1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6" name="Freeform 25"/>
            <p:cNvSpPr>
              <a:spLocks/>
            </p:cNvSpPr>
            <p:nvPr/>
          </p:nvSpPr>
          <p:spPr bwMode="auto">
            <a:xfrm>
              <a:off x="3632421" y="4186401"/>
              <a:ext cx="182881" cy="389454"/>
            </a:xfrm>
            <a:prstGeom prst="ellipse">
              <a:avLst/>
            </a:prstGeom>
            <a:solidFill>
              <a:srgbClr val="FFC000"/>
            </a:solidFill>
            <a:ln w="12700" cap="rnd" cmpd="sng">
              <a:solidFill>
                <a:srgbClr val="9A1702"/>
              </a:solidFill>
              <a:prstDash val="solid"/>
              <a:round/>
              <a:headEnd/>
              <a:tailEnd/>
            </a:ln>
            <a:effectLst/>
          </p:spPr>
          <p:txBody>
            <a:bodyPr lIns="0" tIns="0" rIns="0" bIns="0">
              <a:spAutoFit/>
            </a:bodyPr>
            <a:lstStyle/>
            <a:p>
              <a:pPr defTabSz="844448">
                <a:defRPr/>
              </a:pPr>
              <a:endParaRPr lang="en-US" sz="1662" kern="0">
                <a:solidFill>
                  <a:sysClr val="windowText" lastClr="000000"/>
                </a:solidFill>
              </a:endParaRPr>
            </a:p>
          </p:txBody>
        </p:sp>
        <p:sp>
          <p:nvSpPr>
            <p:cNvPr id="17" name="Rectangle 4"/>
            <p:cNvSpPr>
              <a:spLocks noChangeArrowheads="1"/>
            </p:cNvSpPr>
            <p:nvPr/>
          </p:nvSpPr>
          <p:spPr bwMode="auto">
            <a:xfrm>
              <a:off x="337457" y="3926549"/>
              <a:ext cx="3178231" cy="1169740"/>
            </a:xfrm>
            <a:prstGeom prst="rect">
              <a:avLst/>
            </a:prstGeom>
            <a:noFill/>
            <a:ln w="9525">
              <a:noFill/>
              <a:miter lim="800000"/>
              <a:headEnd/>
              <a:tailEnd/>
            </a:ln>
            <a:effectLst/>
          </p:spPr>
          <p:txBody>
            <a:bodyPr wrap="square" lIns="84447" tIns="84447" rIns="84447" bIns="84447">
              <a:spAutoFit/>
            </a:bodyPr>
            <a:lstStyle/>
            <a:p>
              <a:pPr marL="107023" indent="5864">
                <a:buClr>
                  <a:srgbClr val="9A1702"/>
                </a:buClr>
                <a:buSzPct val="130000"/>
              </a:pPr>
              <a:r>
                <a:rPr lang="it-IT" sz="1478" b="1" dirty="0"/>
                <a:t>Controllo delle politiche </a:t>
              </a:r>
              <a:r>
                <a:rPr lang="it-IT" sz="1478" dirty="0"/>
                <a:t>per l'attribuzione delle responsabilità, la </a:t>
              </a:r>
              <a:r>
                <a:rPr lang="it-IT" sz="1478" b="1" dirty="0"/>
                <a:t>sensibilizzazione e la formazione del personale</a:t>
              </a:r>
              <a:endParaRPr lang="it-IT" sz="1478" dirty="0"/>
            </a:p>
          </p:txBody>
        </p:sp>
      </p:grpSp>
      <p:grpSp>
        <p:nvGrpSpPr>
          <p:cNvPr id="18" name="Group 74"/>
          <p:cNvGrpSpPr/>
          <p:nvPr/>
        </p:nvGrpSpPr>
        <p:grpSpPr>
          <a:xfrm>
            <a:off x="3127275" y="4998057"/>
            <a:ext cx="3469479" cy="1735031"/>
            <a:chOff x="3279046" y="4554827"/>
            <a:chExt cx="3756795" cy="1628849"/>
          </a:xfrm>
        </p:grpSpPr>
        <p:sp>
          <p:nvSpPr>
            <p:cNvPr id="19" name="Line Callout 2 67"/>
            <p:cNvSpPr/>
            <p:nvPr/>
          </p:nvSpPr>
          <p:spPr>
            <a:xfrm>
              <a:off x="3337147" y="5214288"/>
              <a:ext cx="3640596" cy="887470"/>
            </a:xfrm>
            <a:prstGeom prst="borderCallout2">
              <a:avLst>
                <a:gd name="adj1" fmla="val -469"/>
                <a:gd name="adj2" fmla="val 18638"/>
                <a:gd name="adj3" fmla="val -25408"/>
                <a:gd name="adj4" fmla="val 18512"/>
                <a:gd name="adj5" fmla="val -43279"/>
                <a:gd name="adj6" fmla="val 44743"/>
              </a:avLst>
            </a:prstGeom>
            <a:solidFill>
              <a:schemeClr val="bg1"/>
            </a:solidFill>
            <a:ln w="3175">
              <a:solidFill>
                <a:srgbClr val="9A1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0" name="Freeform 3"/>
            <p:cNvSpPr>
              <a:spLocks/>
            </p:cNvSpPr>
            <p:nvPr/>
          </p:nvSpPr>
          <p:spPr bwMode="auto">
            <a:xfrm>
              <a:off x="4927795" y="4554827"/>
              <a:ext cx="182881" cy="389454"/>
            </a:xfrm>
            <a:prstGeom prst="ellipse">
              <a:avLst/>
            </a:prstGeom>
            <a:solidFill>
              <a:srgbClr val="FFC000"/>
            </a:solidFill>
            <a:ln w="12700" cap="rnd" cmpd="sng">
              <a:solidFill>
                <a:srgbClr val="9A1702"/>
              </a:solidFill>
              <a:prstDash val="solid"/>
              <a:round/>
              <a:headEnd/>
              <a:tailEnd/>
            </a:ln>
            <a:effectLst/>
          </p:spPr>
          <p:txBody>
            <a:bodyPr lIns="0" tIns="0" rIns="0" bIns="0">
              <a:spAutoFit/>
            </a:bodyPr>
            <a:lstStyle/>
            <a:p>
              <a:pPr defTabSz="844448">
                <a:defRPr/>
              </a:pPr>
              <a:endParaRPr lang="en-US" sz="1662" kern="0">
                <a:solidFill>
                  <a:sysClr val="windowText" lastClr="000000"/>
                </a:solidFill>
              </a:endParaRPr>
            </a:p>
          </p:txBody>
        </p:sp>
        <p:sp>
          <p:nvSpPr>
            <p:cNvPr id="21" name="Rectangle 4"/>
            <p:cNvSpPr>
              <a:spLocks noChangeArrowheads="1"/>
            </p:cNvSpPr>
            <p:nvPr/>
          </p:nvSpPr>
          <p:spPr bwMode="auto">
            <a:xfrm>
              <a:off x="3279046" y="5169508"/>
              <a:ext cx="3756795" cy="1014168"/>
            </a:xfrm>
            <a:prstGeom prst="rect">
              <a:avLst/>
            </a:prstGeom>
            <a:noFill/>
            <a:ln w="9525">
              <a:noFill/>
              <a:miter lim="800000"/>
              <a:headEnd/>
              <a:tailEnd/>
            </a:ln>
            <a:effectLst/>
          </p:spPr>
          <p:txBody>
            <a:bodyPr wrap="square" lIns="84447" tIns="84447" rIns="84447" bIns="84447">
              <a:spAutoFit/>
            </a:bodyPr>
            <a:lstStyle/>
            <a:p>
              <a:pPr marL="107023" indent="5864" algn="just">
                <a:buClr>
                  <a:srgbClr val="9A1702"/>
                </a:buClr>
                <a:buSzPct val="130000"/>
              </a:pPr>
              <a:r>
                <a:rPr lang="it-IT" sz="1478" dirty="0"/>
                <a:t>Fornire, </a:t>
              </a:r>
              <a:r>
                <a:rPr lang="it-IT" sz="1478" b="1" dirty="0"/>
                <a:t>se richiesto, un parere in merito alla valutazione d'impatto </a:t>
              </a:r>
              <a:r>
                <a:rPr lang="it-IT" sz="1478" dirty="0"/>
                <a:t>e dei concetti di privacy </a:t>
              </a:r>
              <a:r>
                <a:rPr lang="it-IT" sz="1478" dirty="0" err="1"/>
                <a:t>by</a:t>
              </a:r>
              <a:r>
                <a:rPr lang="it-IT" sz="1478" dirty="0"/>
                <a:t> design, sicurezza del dato</a:t>
              </a:r>
            </a:p>
          </p:txBody>
        </p:sp>
      </p:grpSp>
      <p:grpSp>
        <p:nvGrpSpPr>
          <p:cNvPr id="22" name="Group 77"/>
          <p:cNvGrpSpPr/>
          <p:nvPr/>
        </p:nvGrpSpPr>
        <p:grpSpPr>
          <a:xfrm>
            <a:off x="5698214" y="1797613"/>
            <a:ext cx="2897800" cy="932653"/>
            <a:chOff x="6048597" y="1495867"/>
            <a:chExt cx="3137774" cy="1009888"/>
          </a:xfrm>
        </p:grpSpPr>
        <p:sp>
          <p:nvSpPr>
            <p:cNvPr id="23" name="Line Callout 2 63"/>
            <p:cNvSpPr/>
            <p:nvPr/>
          </p:nvSpPr>
          <p:spPr>
            <a:xfrm>
              <a:off x="6489845" y="1524290"/>
              <a:ext cx="2696526" cy="887470"/>
            </a:xfrm>
            <a:prstGeom prst="borderCallout2">
              <a:avLst>
                <a:gd name="adj1" fmla="val 45735"/>
                <a:gd name="adj2" fmla="val -429"/>
                <a:gd name="adj3" fmla="val 45735"/>
                <a:gd name="adj4" fmla="val -8997"/>
                <a:gd name="adj5" fmla="val 74475"/>
                <a:gd name="adj6" fmla="val -13564"/>
              </a:avLst>
            </a:prstGeom>
            <a:solidFill>
              <a:schemeClr val="bg1"/>
            </a:solidFill>
            <a:ln w="3175">
              <a:solidFill>
                <a:srgbClr val="9A1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24" name="Freeform 21"/>
            <p:cNvSpPr>
              <a:spLocks/>
            </p:cNvSpPr>
            <p:nvPr/>
          </p:nvSpPr>
          <p:spPr bwMode="auto">
            <a:xfrm>
              <a:off x="6048597" y="2116301"/>
              <a:ext cx="182881" cy="389454"/>
            </a:xfrm>
            <a:prstGeom prst="ellipse">
              <a:avLst/>
            </a:prstGeom>
            <a:solidFill>
              <a:srgbClr val="FFC000"/>
            </a:solidFill>
            <a:ln w="12700" cap="rnd" cmpd="sng">
              <a:solidFill>
                <a:srgbClr val="9A1702"/>
              </a:solidFill>
              <a:prstDash val="solid"/>
              <a:round/>
              <a:headEnd/>
              <a:tailEnd/>
            </a:ln>
            <a:effectLst/>
          </p:spPr>
          <p:txBody>
            <a:bodyPr lIns="0" tIns="0" rIns="0" bIns="0">
              <a:spAutoFit/>
            </a:bodyPr>
            <a:lstStyle/>
            <a:p>
              <a:pPr defTabSz="844448">
                <a:defRPr/>
              </a:pPr>
              <a:endParaRPr lang="en-US" sz="1662" kern="0">
                <a:solidFill>
                  <a:sysClr val="windowText" lastClr="000000"/>
                </a:solidFill>
              </a:endParaRPr>
            </a:p>
          </p:txBody>
        </p:sp>
        <p:sp>
          <p:nvSpPr>
            <p:cNvPr id="25" name="Rectangle 4"/>
            <p:cNvSpPr>
              <a:spLocks noChangeArrowheads="1"/>
            </p:cNvSpPr>
            <p:nvPr/>
          </p:nvSpPr>
          <p:spPr bwMode="auto">
            <a:xfrm>
              <a:off x="6252005" y="1495867"/>
              <a:ext cx="2934366" cy="923472"/>
            </a:xfrm>
            <a:prstGeom prst="rect">
              <a:avLst/>
            </a:prstGeom>
            <a:noFill/>
            <a:ln w="9525">
              <a:noFill/>
              <a:miter lim="800000"/>
              <a:headEnd/>
              <a:tailEnd/>
            </a:ln>
            <a:effectLst/>
          </p:spPr>
          <p:txBody>
            <a:bodyPr wrap="square" lIns="84447" tIns="84447" rIns="84447" bIns="84447">
              <a:spAutoFit/>
            </a:bodyPr>
            <a:lstStyle/>
            <a:p>
              <a:pPr marL="107023" indent="5864" algn="r">
                <a:buClr>
                  <a:srgbClr val="9A1702"/>
                </a:buClr>
                <a:buSzPct val="130000"/>
              </a:pPr>
              <a:r>
                <a:rPr lang="it-IT" sz="1478" dirty="0"/>
                <a:t>Fornire </a:t>
              </a:r>
              <a:r>
                <a:rPr lang="it-IT" sz="1478" b="1" dirty="0"/>
                <a:t>informazioni ai rappresentanti degli interessati </a:t>
              </a:r>
              <a:r>
                <a:rPr lang="it-IT" sz="1478" dirty="0"/>
                <a:t>(sindacati)</a:t>
              </a:r>
            </a:p>
          </p:txBody>
        </p:sp>
      </p:grpSp>
      <p:grpSp>
        <p:nvGrpSpPr>
          <p:cNvPr id="26" name="Group 76"/>
          <p:cNvGrpSpPr/>
          <p:nvPr/>
        </p:nvGrpSpPr>
        <p:grpSpPr>
          <a:xfrm>
            <a:off x="6082400" y="3164912"/>
            <a:ext cx="2490298" cy="852846"/>
            <a:chOff x="6489845" y="2753484"/>
            <a:chExt cx="2874943" cy="923472"/>
          </a:xfrm>
        </p:grpSpPr>
        <p:sp>
          <p:nvSpPr>
            <p:cNvPr id="27" name="Freeform 20"/>
            <p:cNvSpPr>
              <a:spLocks/>
            </p:cNvSpPr>
            <p:nvPr/>
          </p:nvSpPr>
          <p:spPr bwMode="auto">
            <a:xfrm>
              <a:off x="6489845" y="3022532"/>
              <a:ext cx="182881" cy="389454"/>
            </a:xfrm>
            <a:prstGeom prst="ellipse">
              <a:avLst/>
            </a:prstGeom>
            <a:solidFill>
              <a:srgbClr val="FFC000"/>
            </a:solidFill>
            <a:ln w="12700" cap="rnd" cmpd="sng">
              <a:solidFill>
                <a:srgbClr val="9A1702"/>
              </a:solidFill>
              <a:prstDash val="solid"/>
              <a:round/>
              <a:headEnd/>
              <a:tailEnd/>
            </a:ln>
            <a:effectLst/>
          </p:spPr>
          <p:txBody>
            <a:bodyPr lIns="0" tIns="0" rIns="0" bIns="0">
              <a:spAutoFit/>
            </a:bodyPr>
            <a:lstStyle/>
            <a:p>
              <a:pPr defTabSz="844448">
                <a:defRPr/>
              </a:pPr>
              <a:endParaRPr lang="en-US" sz="1662" kern="0">
                <a:solidFill>
                  <a:sysClr val="windowText" lastClr="000000"/>
                </a:solidFill>
              </a:endParaRPr>
            </a:p>
          </p:txBody>
        </p:sp>
        <p:sp>
          <p:nvSpPr>
            <p:cNvPr id="28" name="Rectangle 4"/>
            <p:cNvSpPr>
              <a:spLocks noChangeArrowheads="1"/>
            </p:cNvSpPr>
            <p:nvPr/>
          </p:nvSpPr>
          <p:spPr bwMode="auto">
            <a:xfrm>
              <a:off x="6672726" y="2753484"/>
              <a:ext cx="2692062" cy="923472"/>
            </a:xfrm>
            <a:prstGeom prst="rect">
              <a:avLst/>
            </a:prstGeom>
            <a:noFill/>
            <a:ln w="9525">
              <a:noFill/>
              <a:miter lim="800000"/>
              <a:headEnd/>
              <a:tailEnd/>
            </a:ln>
            <a:effectLst/>
          </p:spPr>
          <p:txBody>
            <a:bodyPr wrap="square" lIns="84447" tIns="84447" rIns="84447" bIns="84447">
              <a:spAutoFit/>
            </a:bodyPr>
            <a:lstStyle/>
            <a:p>
              <a:pPr marL="107023" indent="5864" algn="r">
                <a:buClr>
                  <a:srgbClr val="9A1702"/>
                </a:buClr>
                <a:buSzPct val="130000"/>
              </a:pPr>
              <a:r>
                <a:rPr lang="it-IT" sz="1478" dirty="0"/>
                <a:t>Fungere da </a:t>
              </a:r>
              <a:r>
                <a:rPr lang="it-IT" sz="1478" b="1" dirty="0"/>
                <a:t>punto di contatto per l'autorità di controllo</a:t>
              </a:r>
              <a:endParaRPr lang="en-US" altLang="zh-CN" sz="1478" b="1" dirty="0">
                <a:ea typeface="宋体" pitchFamily="2" charset="-122"/>
              </a:endParaRPr>
            </a:p>
          </p:txBody>
        </p:sp>
      </p:grpSp>
      <p:grpSp>
        <p:nvGrpSpPr>
          <p:cNvPr id="29" name="Group 75"/>
          <p:cNvGrpSpPr/>
          <p:nvPr/>
        </p:nvGrpSpPr>
        <p:grpSpPr>
          <a:xfrm>
            <a:off x="5698214" y="4098957"/>
            <a:ext cx="3024679" cy="1295412"/>
            <a:chOff x="6073843" y="3764880"/>
            <a:chExt cx="3275160" cy="1169741"/>
          </a:xfrm>
        </p:grpSpPr>
        <p:sp>
          <p:nvSpPr>
            <p:cNvPr id="30" name="Line Callout 2 66"/>
            <p:cNvSpPr/>
            <p:nvPr/>
          </p:nvSpPr>
          <p:spPr>
            <a:xfrm>
              <a:off x="6559771" y="3841740"/>
              <a:ext cx="2789231" cy="1070350"/>
            </a:xfrm>
            <a:prstGeom prst="borderCallout2">
              <a:avLst>
                <a:gd name="adj1" fmla="val 47938"/>
                <a:gd name="adj2" fmla="val -531"/>
                <a:gd name="adj3" fmla="val 45735"/>
                <a:gd name="adj4" fmla="val -8997"/>
                <a:gd name="adj5" fmla="val 43964"/>
                <a:gd name="adj6" fmla="val -13564"/>
              </a:avLst>
            </a:prstGeom>
            <a:solidFill>
              <a:schemeClr val="bg1"/>
            </a:solidFill>
            <a:ln w="3175">
              <a:solidFill>
                <a:srgbClr val="9A1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31" name="Freeform 19"/>
            <p:cNvSpPr>
              <a:spLocks/>
            </p:cNvSpPr>
            <p:nvPr/>
          </p:nvSpPr>
          <p:spPr bwMode="auto">
            <a:xfrm>
              <a:off x="6073843" y="4197512"/>
              <a:ext cx="182881" cy="389454"/>
            </a:xfrm>
            <a:prstGeom prst="ellipse">
              <a:avLst/>
            </a:prstGeom>
            <a:solidFill>
              <a:srgbClr val="FFC000"/>
            </a:solidFill>
            <a:ln w="12700" cap="rnd" cmpd="sng">
              <a:solidFill>
                <a:srgbClr val="9A1702"/>
              </a:solidFill>
              <a:prstDash val="solid"/>
              <a:round/>
              <a:headEnd/>
              <a:tailEnd/>
            </a:ln>
            <a:effectLst/>
          </p:spPr>
          <p:txBody>
            <a:bodyPr lIns="0" tIns="0" rIns="0" bIns="0">
              <a:spAutoFit/>
            </a:bodyPr>
            <a:lstStyle/>
            <a:p>
              <a:pPr defTabSz="844448">
                <a:defRPr/>
              </a:pPr>
              <a:endParaRPr lang="en-US" sz="1662" kern="0">
                <a:solidFill>
                  <a:sysClr val="windowText" lastClr="000000"/>
                </a:solidFill>
              </a:endParaRPr>
            </a:p>
          </p:txBody>
        </p:sp>
        <p:sp>
          <p:nvSpPr>
            <p:cNvPr id="32" name="Rectangle 4"/>
            <p:cNvSpPr>
              <a:spLocks noChangeArrowheads="1"/>
            </p:cNvSpPr>
            <p:nvPr/>
          </p:nvSpPr>
          <p:spPr bwMode="auto">
            <a:xfrm>
              <a:off x="6414637" y="3764880"/>
              <a:ext cx="2934366" cy="1169741"/>
            </a:xfrm>
            <a:prstGeom prst="rect">
              <a:avLst/>
            </a:prstGeom>
            <a:noFill/>
            <a:ln w="9525">
              <a:noFill/>
              <a:miter lim="800000"/>
              <a:headEnd/>
              <a:tailEnd/>
            </a:ln>
            <a:effectLst/>
          </p:spPr>
          <p:txBody>
            <a:bodyPr wrap="square" lIns="84447" tIns="84447" rIns="84447" bIns="84447">
              <a:spAutoFit/>
            </a:bodyPr>
            <a:lstStyle/>
            <a:p>
              <a:pPr marL="107023" indent="5864" algn="r">
                <a:buClr>
                  <a:srgbClr val="9A1702"/>
                </a:buClr>
                <a:buSzPct val="130000"/>
              </a:pPr>
              <a:r>
                <a:rPr lang="it-IT" sz="1478" dirty="0"/>
                <a:t>Controllare che sia dato seguito alle </a:t>
              </a:r>
              <a:r>
                <a:rPr lang="it-IT" sz="1478" b="1" dirty="0"/>
                <a:t>richieste dell'autorità di controllo </a:t>
              </a:r>
              <a:r>
                <a:rPr lang="it-IT" sz="1478" dirty="0"/>
                <a:t>(es. autorizzazione e consultazione preventiva)</a:t>
              </a:r>
            </a:p>
          </p:txBody>
        </p:sp>
      </p:grpSp>
      <p:sp>
        <p:nvSpPr>
          <p:cNvPr id="33" name="Rectangle 4"/>
          <p:cNvSpPr>
            <a:spLocks noChangeArrowheads="1"/>
          </p:cNvSpPr>
          <p:nvPr/>
        </p:nvSpPr>
        <p:spPr bwMode="auto">
          <a:xfrm>
            <a:off x="3278618" y="2954143"/>
            <a:ext cx="2709949" cy="1364220"/>
          </a:xfrm>
          <a:prstGeom prst="rect">
            <a:avLst/>
          </a:prstGeom>
          <a:noFill/>
          <a:ln w="9525">
            <a:noFill/>
            <a:miter lim="800000"/>
            <a:headEnd/>
            <a:tailEnd/>
          </a:ln>
          <a:effectLst/>
        </p:spPr>
        <p:txBody>
          <a:bodyPr wrap="square" lIns="0" tIns="0" rIns="0" bIns="0">
            <a:spAutoFit/>
          </a:bodyPr>
          <a:lstStyle/>
          <a:p>
            <a:pPr marL="107023" indent="5864" algn="ctr">
              <a:buClr>
                <a:srgbClr val="9A1702"/>
              </a:buClr>
              <a:buSzPct val="130000"/>
            </a:pPr>
            <a:r>
              <a:rPr lang="it-IT" sz="2955" b="1" cap="all" dirty="0">
                <a:ln w="9000" cmpd="sng">
                  <a:solidFill>
                    <a:srgbClr val="9A1702"/>
                  </a:solidFill>
                  <a:prstDash val="solid"/>
                </a:ln>
                <a:solidFill>
                  <a:srgbClr val="CD2F12"/>
                </a:solidFill>
                <a:effectLst>
                  <a:reflection blurRad="12700" stA="28000" endPos="45000" dist="1000" dir="5400000" sy="-100000" algn="bl" rotWithShape="0"/>
                </a:effectLst>
              </a:rPr>
              <a:t>Data </a:t>
            </a:r>
            <a:r>
              <a:rPr lang="it-IT" sz="2955" b="1" cap="all" dirty="0" err="1">
                <a:ln w="9000" cmpd="sng">
                  <a:solidFill>
                    <a:srgbClr val="9A1702"/>
                  </a:solidFill>
                  <a:prstDash val="solid"/>
                </a:ln>
                <a:solidFill>
                  <a:srgbClr val="CD2F12"/>
                </a:solidFill>
                <a:effectLst>
                  <a:reflection blurRad="12700" stA="28000" endPos="45000" dist="1000" dir="5400000" sy="-100000" algn="bl" rotWithShape="0"/>
                </a:effectLst>
              </a:rPr>
              <a:t>Protection</a:t>
            </a:r>
            <a:r>
              <a:rPr lang="it-IT" sz="2955" b="1" cap="all" dirty="0">
                <a:ln w="9000" cmpd="sng">
                  <a:solidFill>
                    <a:srgbClr val="9A1702"/>
                  </a:solidFill>
                  <a:prstDash val="solid"/>
                </a:ln>
                <a:solidFill>
                  <a:srgbClr val="CD2F12"/>
                </a:solidFill>
                <a:effectLst>
                  <a:reflection blurRad="12700" stA="28000" endPos="45000" dist="1000" dir="5400000" sy="-100000" algn="bl" rotWithShape="0"/>
                </a:effectLst>
              </a:rPr>
              <a:t> </a:t>
            </a:r>
            <a:r>
              <a:rPr lang="it-IT" sz="2955" b="1" cap="all" dirty="0" err="1">
                <a:ln w="9000" cmpd="sng">
                  <a:solidFill>
                    <a:srgbClr val="9A1702"/>
                  </a:solidFill>
                  <a:prstDash val="solid"/>
                </a:ln>
                <a:solidFill>
                  <a:srgbClr val="CD2F12"/>
                </a:solidFill>
                <a:effectLst>
                  <a:reflection blurRad="12700" stA="28000" endPos="45000" dist="1000" dir="5400000" sy="-100000" algn="bl" rotWithShape="0"/>
                </a:effectLst>
              </a:rPr>
              <a:t>Officer</a:t>
            </a:r>
            <a:endParaRPr lang="en-US" altLang="zh-CN" sz="2955" b="1" cap="all" dirty="0">
              <a:ln w="9000" cmpd="sng">
                <a:solidFill>
                  <a:srgbClr val="9A1702"/>
                </a:solidFill>
                <a:prstDash val="solid"/>
              </a:ln>
              <a:solidFill>
                <a:srgbClr val="CD2F12"/>
              </a:solidFill>
              <a:effectLst>
                <a:reflection blurRad="12700" stA="28000" endPos="45000" dist="1000" dir="5400000" sy="-100000" algn="bl" rotWithShape="0"/>
              </a:effectLst>
              <a:ea typeface="宋体" pitchFamily="2" charset="-122"/>
            </a:endParaRPr>
          </a:p>
        </p:txBody>
      </p:sp>
    </p:spTree>
    <p:extLst>
      <p:ext uri="{BB962C8B-B14F-4D97-AF65-F5344CB8AC3E}">
        <p14:creationId xmlns:p14="http://schemas.microsoft.com/office/powerpoint/2010/main" val="16466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across)">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heckerboard(across)">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heckerboard(across)">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t-IT" dirty="0"/>
              <a:t>Programma Modulo 1</a:t>
            </a:r>
          </a:p>
        </p:txBody>
      </p:sp>
      <p:sp>
        <p:nvSpPr>
          <p:cNvPr id="4" name="Segnaposto testo 7">
            <a:extLst>
              <a:ext uri="{FF2B5EF4-FFF2-40B4-BE49-F238E27FC236}">
                <a16:creationId xmlns:a16="http://schemas.microsoft.com/office/drawing/2014/main" id="{86406B64-E222-4C48-A715-91F7B8FC78C4}"/>
              </a:ext>
            </a:extLst>
          </p:cNvPr>
          <p:cNvSpPr>
            <a:spLocks noGrp="1"/>
          </p:cNvSpPr>
          <p:nvPr>
            <p:ph type="body" idx="4294967295"/>
          </p:nvPr>
        </p:nvSpPr>
        <p:spPr>
          <a:xfrm>
            <a:off x="276225" y="1889666"/>
            <a:ext cx="7886700" cy="4201851"/>
          </a:xfrm>
          <a:prstGeom prst="rect">
            <a:avLst/>
          </a:prstGeom>
        </p:spPr>
        <p:txBody>
          <a:bodyPr/>
          <a:lstStyle/>
          <a:p>
            <a:pPr marL="342900" indent="-342900">
              <a:lnSpc>
                <a:spcPct val="150000"/>
              </a:lnSpc>
              <a:buFont typeface="Arial" panose="020B0604020202020204" pitchFamily="34" charset="0"/>
              <a:buChar char="•"/>
            </a:pPr>
            <a:r>
              <a:rPr lang="it-IT" sz="2400" dirty="0">
                <a:solidFill>
                  <a:srgbClr val="13294B"/>
                </a:solidFill>
              </a:rPr>
              <a:t>Norme vigenti, contesto, ambito, definizioni, oggetto della disciplina</a:t>
            </a:r>
          </a:p>
          <a:p>
            <a:pPr marL="342900" indent="-342900">
              <a:lnSpc>
                <a:spcPct val="150000"/>
              </a:lnSpc>
              <a:buFont typeface="Arial" panose="020B0604020202020204" pitchFamily="34" charset="0"/>
              <a:buChar char="•"/>
            </a:pPr>
            <a:r>
              <a:rPr lang="it-IT" sz="2400" dirty="0">
                <a:solidFill>
                  <a:srgbClr val="13294B"/>
                </a:solidFill>
              </a:rPr>
              <a:t>Soggetti impattati (interessati e organizzazione interna)</a:t>
            </a:r>
          </a:p>
          <a:p>
            <a:pPr marL="342900" indent="-342900">
              <a:lnSpc>
                <a:spcPct val="150000"/>
              </a:lnSpc>
              <a:buFont typeface="Arial" panose="020B0604020202020204" pitchFamily="34" charset="0"/>
              <a:buChar char="•"/>
            </a:pPr>
            <a:r>
              <a:rPr lang="it-IT" sz="2400" dirty="0">
                <a:solidFill>
                  <a:srgbClr val="13294B"/>
                </a:solidFill>
              </a:rPr>
              <a:t>Principi della privacy, diritti degli interessati</a:t>
            </a:r>
          </a:p>
          <a:p>
            <a:pPr marL="342900" indent="-342900">
              <a:lnSpc>
                <a:spcPct val="150000"/>
              </a:lnSpc>
              <a:buFont typeface="Arial" panose="020B0604020202020204" pitchFamily="34" charset="0"/>
              <a:buChar char="•"/>
            </a:pPr>
            <a:r>
              <a:rPr lang="it-IT" sz="2400" dirty="0">
                <a:solidFill>
                  <a:srgbClr val="13294B"/>
                </a:solidFill>
              </a:rPr>
              <a:t>Obblighi del Titolare e Responsabile</a:t>
            </a:r>
          </a:p>
          <a:p>
            <a:pPr marL="342900" indent="-342900">
              <a:lnSpc>
                <a:spcPct val="150000"/>
              </a:lnSpc>
              <a:buFont typeface="Arial" panose="020B0604020202020204" pitchFamily="34" charset="0"/>
              <a:buChar char="•"/>
            </a:pPr>
            <a:endParaRPr lang="it-IT" sz="2400" dirty="0">
              <a:solidFill>
                <a:srgbClr val="13294B"/>
              </a:solidFill>
            </a:endParaRPr>
          </a:p>
          <a:p>
            <a:pPr>
              <a:lnSpc>
                <a:spcPct val="150000"/>
              </a:lnSpc>
            </a:pPr>
            <a:endParaRPr lang="it-IT" sz="2400" dirty="0">
              <a:solidFill>
                <a:srgbClr val="13294B"/>
              </a:solidFill>
            </a:endParaRPr>
          </a:p>
        </p:txBody>
      </p:sp>
    </p:spTree>
    <p:extLst>
      <p:ext uri="{BB962C8B-B14F-4D97-AF65-F5344CB8AC3E}">
        <p14:creationId xmlns:p14="http://schemas.microsoft.com/office/powerpoint/2010/main" val="19094727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Il </a:t>
            </a:r>
            <a:r>
              <a:rPr lang="it-IT" i="1" dirty="0"/>
              <a:t>Data </a:t>
            </a:r>
            <a:r>
              <a:rPr lang="it-IT" i="1" dirty="0" err="1"/>
              <a:t>Protection</a:t>
            </a:r>
            <a:r>
              <a:rPr lang="it-IT" i="1" dirty="0"/>
              <a:t> </a:t>
            </a:r>
            <a:r>
              <a:rPr lang="it-IT" i="1" dirty="0" err="1"/>
              <a:t>Officer</a:t>
            </a:r>
            <a:r>
              <a:rPr lang="it-IT" i="1" dirty="0"/>
              <a:t> </a:t>
            </a:r>
            <a:r>
              <a:rPr lang="it-IT" dirty="0"/>
              <a:t>(DPO)</a:t>
            </a:r>
          </a:p>
        </p:txBody>
      </p:sp>
      <p:sp>
        <p:nvSpPr>
          <p:cNvPr id="4" name="Segnaposto contenuto 2">
            <a:extLst>
              <a:ext uri="{FF2B5EF4-FFF2-40B4-BE49-F238E27FC236}">
                <a16:creationId xmlns:a16="http://schemas.microsoft.com/office/drawing/2014/main" id="{0697DB35-85C7-4AF7-9673-0C42E4BE8716}"/>
              </a:ext>
            </a:extLst>
          </p:cNvPr>
          <p:cNvSpPr>
            <a:spLocks noGrp="1"/>
          </p:cNvSpPr>
          <p:nvPr>
            <p:ph idx="4294967295"/>
          </p:nvPr>
        </p:nvSpPr>
        <p:spPr>
          <a:xfrm>
            <a:off x="276225" y="1632313"/>
            <a:ext cx="8683970" cy="5139869"/>
          </a:xfrm>
          <a:prstGeom prst="rect">
            <a:avLst/>
          </a:prstGeom>
        </p:spPr>
        <p:txBody>
          <a:bodyPr>
            <a:spAutoFit/>
          </a:bodyPr>
          <a:lstStyle/>
          <a:p>
            <a:pPr marL="0" indent="0">
              <a:buNone/>
            </a:pPr>
            <a:r>
              <a:rPr lang="it-IT" sz="2400" dirty="0">
                <a:solidFill>
                  <a:srgbClr val="13294B"/>
                </a:solidFill>
              </a:rPr>
              <a:t>Il responsabile della protezione dei dati personali </a:t>
            </a:r>
            <a:r>
              <a:rPr lang="it-IT" sz="1600" dirty="0">
                <a:solidFill>
                  <a:srgbClr val="13294B"/>
                </a:solidFill>
              </a:rPr>
              <a:t>(RPD, </a:t>
            </a:r>
            <a:r>
              <a:rPr lang="it-IT" sz="1400" dirty="0">
                <a:solidFill>
                  <a:srgbClr val="13294B"/>
                </a:solidFill>
              </a:rPr>
              <a:t>all’italiana</a:t>
            </a:r>
            <a:r>
              <a:rPr lang="it-IT" sz="1600" dirty="0">
                <a:solidFill>
                  <a:srgbClr val="13294B"/>
                </a:solidFill>
              </a:rPr>
              <a:t> – </a:t>
            </a:r>
            <a:r>
              <a:rPr lang="it-IT" sz="1600" i="1" dirty="0">
                <a:solidFill>
                  <a:srgbClr val="13294B"/>
                </a:solidFill>
              </a:rPr>
              <a:t>Data Protection Officer</a:t>
            </a:r>
            <a:r>
              <a:rPr lang="it-IT" sz="1600" dirty="0">
                <a:solidFill>
                  <a:srgbClr val="13294B"/>
                </a:solidFill>
              </a:rPr>
              <a:t> o  DPO </a:t>
            </a:r>
            <a:r>
              <a:rPr lang="it-IT" sz="1400" dirty="0">
                <a:solidFill>
                  <a:srgbClr val="13294B"/>
                </a:solidFill>
              </a:rPr>
              <a:t>nell’uso comune anglofilo</a:t>
            </a:r>
            <a:r>
              <a:rPr lang="it-IT" sz="1600" dirty="0">
                <a:solidFill>
                  <a:srgbClr val="13294B"/>
                </a:solidFill>
              </a:rPr>
              <a:t>) </a:t>
            </a:r>
            <a:r>
              <a:rPr lang="it-IT" sz="2400" dirty="0">
                <a:solidFill>
                  <a:srgbClr val="13294B"/>
                </a:solidFill>
              </a:rPr>
              <a:t>è una</a:t>
            </a:r>
          </a:p>
          <a:p>
            <a:pPr marL="0" indent="0">
              <a:buNone/>
            </a:pPr>
            <a:endParaRPr lang="it-IT" sz="2400" dirty="0">
              <a:solidFill>
                <a:srgbClr val="13294B"/>
              </a:solidFill>
            </a:endParaRPr>
          </a:p>
          <a:p>
            <a:pPr marL="0" indent="0" algn="ctr">
              <a:buNone/>
            </a:pPr>
            <a:r>
              <a:rPr lang="it-IT" sz="2400" b="1" dirty="0">
                <a:solidFill>
                  <a:srgbClr val="13294B"/>
                </a:solidFill>
              </a:rPr>
              <a:t>figura chiave</a:t>
            </a:r>
            <a:r>
              <a:rPr lang="it-IT" sz="2400" dirty="0">
                <a:solidFill>
                  <a:srgbClr val="13294B"/>
                </a:solidFill>
              </a:rPr>
              <a:t> con un ruolo strategico,</a:t>
            </a:r>
          </a:p>
          <a:p>
            <a:pPr marL="0" indent="0" algn="ctr">
              <a:buNone/>
            </a:pPr>
            <a:endParaRPr lang="it-IT" sz="2400" dirty="0">
              <a:solidFill>
                <a:srgbClr val="13294B"/>
              </a:solidFill>
            </a:endParaRPr>
          </a:p>
          <a:p>
            <a:pPr marL="0" indent="0" algn="ctr">
              <a:buNone/>
            </a:pPr>
            <a:r>
              <a:rPr lang="it-IT" sz="2400" dirty="0">
                <a:solidFill>
                  <a:srgbClr val="13294B"/>
                </a:solidFill>
              </a:rPr>
              <a:t>dettagliatamente disciplinata dal RGPD, con </a:t>
            </a:r>
            <a:r>
              <a:rPr lang="it-IT" sz="2400" i="1" dirty="0">
                <a:solidFill>
                  <a:srgbClr val="13294B"/>
                </a:solidFill>
                <a:uFill>
                  <a:solidFill>
                    <a:srgbClr val="C00000"/>
                  </a:solidFill>
                </a:uFill>
              </a:rPr>
              <a:t>obblighi</a:t>
            </a:r>
            <a:r>
              <a:rPr lang="it-IT" sz="2400" i="1" dirty="0">
                <a:solidFill>
                  <a:srgbClr val="13294B"/>
                </a:solidFill>
              </a:rPr>
              <a:t> stringenti </a:t>
            </a:r>
            <a:r>
              <a:rPr lang="it-IT" sz="2400" dirty="0">
                <a:solidFill>
                  <a:srgbClr val="13294B"/>
                </a:solidFill>
              </a:rPr>
              <a:t>per </a:t>
            </a:r>
            <a:r>
              <a:rPr lang="it-IT" sz="2400" cap="small" dirty="0">
                <a:solidFill>
                  <a:srgbClr val="13294B"/>
                </a:solidFill>
              </a:rPr>
              <a:t>tdtr</a:t>
            </a:r>
            <a:r>
              <a:rPr lang="it-IT" sz="2400" dirty="0">
                <a:solidFill>
                  <a:srgbClr val="13294B"/>
                </a:solidFill>
              </a:rPr>
              <a:t> e </a:t>
            </a:r>
            <a:r>
              <a:rPr lang="it-IT" sz="2400" cap="small" dirty="0">
                <a:solidFill>
                  <a:srgbClr val="13294B"/>
                </a:solidFill>
              </a:rPr>
              <a:t>rdtr</a:t>
            </a:r>
            <a:r>
              <a:rPr lang="it-IT" sz="2400" dirty="0">
                <a:solidFill>
                  <a:srgbClr val="13294B"/>
                </a:solidFill>
              </a:rPr>
              <a:t> e l’attribuzione di </a:t>
            </a:r>
            <a:r>
              <a:rPr lang="it-IT" sz="2400" i="1" dirty="0">
                <a:solidFill>
                  <a:srgbClr val="13294B"/>
                </a:solidFill>
                <a:uFill>
                  <a:solidFill>
                    <a:srgbClr val="C00000"/>
                  </a:solidFill>
                </a:uFill>
              </a:rPr>
              <a:t>precise competenze</a:t>
            </a:r>
            <a:r>
              <a:rPr lang="it-IT" sz="2400" i="1" dirty="0">
                <a:solidFill>
                  <a:srgbClr val="13294B"/>
                </a:solidFill>
              </a:rPr>
              <a:t> e </a:t>
            </a:r>
            <a:r>
              <a:rPr lang="it-IT" sz="2400" i="1" dirty="0">
                <a:solidFill>
                  <a:srgbClr val="13294B"/>
                </a:solidFill>
                <a:uFill>
                  <a:solidFill>
                    <a:srgbClr val="C00000"/>
                  </a:solidFill>
                </a:uFill>
              </a:rPr>
              <a:t>funzioni</a:t>
            </a:r>
            <a:r>
              <a:rPr lang="it-IT" sz="2400" dirty="0">
                <a:solidFill>
                  <a:srgbClr val="13294B"/>
                </a:solidFill>
              </a:rPr>
              <a:t>,</a:t>
            </a:r>
          </a:p>
          <a:p>
            <a:pPr marL="0" indent="0" algn="ctr">
              <a:buNone/>
            </a:pPr>
            <a:endParaRPr lang="it-IT" sz="2400" dirty="0">
              <a:solidFill>
                <a:srgbClr val="13294B"/>
              </a:solidFill>
            </a:endParaRPr>
          </a:p>
          <a:p>
            <a:r>
              <a:rPr lang="it-IT" sz="2000" dirty="0">
                <a:solidFill>
                  <a:srgbClr val="13294B"/>
                </a:solidFill>
              </a:rPr>
              <a:t>orientate a </a:t>
            </a:r>
            <a:r>
              <a:rPr lang="it-IT" sz="2000" b="1" dirty="0">
                <a:solidFill>
                  <a:srgbClr val="13294B"/>
                </a:solidFill>
              </a:rPr>
              <a:t>garantire che i diritti e le libertà degli interessati non siano pregiudicati </a:t>
            </a:r>
            <a:r>
              <a:rPr lang="it-IT" sz="2000" dirty="0">
                <a:solidFill>
                  <a:srgbClr val="13294B"/>
                </a:solidFill>
              </a:rPr>
              <a:t>dalle operazioni di trattamento.</a:t>
            </a:r>
          </a:p>
          <a:p>
            <a:r>
              <a:rPr lang="it-IT" sz="2000" dirty="0">
                <a:solidFill>
                  <a:srgbClr val="13294B"/>
                </a:solidFill>
              </a:rPr>
              <a:t>Il DPO, con tali caratteristiche, rappresenta un elemento decisivo ai fini della </a:t>
            </a:r>
            <a:r>
              <a:rPr lang="it-IT" sz="2000" b="1" dirty="0">
                <a:solidFill>
                  <a:srgbClr val="13294B"/>
                </a:solidFill>
              </a:rPr>
              <a:t>responsabilizzazione</a:t>
            </a:r>
            <a:r>
              <a:rPr lang="it-IT" sz="2000" dirty="0">
                <a:solidFill>
                  <a:srgbClr val="13294B"/>
                </a:solidFill>
              </a:rPr>
              <a:t> (</a:t>
            </a:r>
            <a:r>
              <a:rPr lang="it-IT" sz="2000" i="1" dirty="0">
                <a:solidFill>
                  <a:srgbClr val="13294B"/>
                </a:solidFill>
              </a:rPr>
              <a:t>accountability</a:t>
            </a:r>
            <a:r>
              <a:rPr lang="it-IT" sz="2000" dirty="0">
                <a:solidFill>
                  <a:srgbClr val="13294B"/>
                </a:solidFill>
              </a:rPr>
              <a:t>) dei soggetti del trattamento.</a:t>
            </a:r>
          </a:p>
        </p:txBody>
      </p:sp>
    </p:spTree>
    <p:extLst>
      <p:ext uri="{BB962C8B-B14F-4D97-AF65-F5344CB8AC3E}">
        <p14:creationId xmlns:p14="http://schemas.microsoft.com/office/powerpoint/2010/main" val="20872585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Il </a:t>
            </a:r>
            <a:r>
              <a:rPr lang="it-IT" i="1" dirty="0"/>
              <a:t>Data </a:t>
            </a:r>
            <a:r>
              <a:rPr lang="it-IT" i="1" dirty="0" err="1"/>
              <a:t>Protection</a:t>
            </a:r>
            <a:r>
              <a:rPr lang="it-IT" i="1" dirty="0"/>
              <a:t> </a:t>
            </a:r>
            <a:r>
              <a:rPr lang="it-IT" i="1" dirty="0" err="1"/>
              <a:t>Officer</a:t>
            </a:r>
            <a:r>
              <a:rPr lang="it-IT" i="1" dirty="0"/>
              <a:t> </a:t>
            </a:r>
            <a:r>
              <a:rPr lang="it-IT" dirty="0"/>
              <a:t>(DPO)/2</a:t>
            </a:r>
          </a:p>
        </p:txBody>
      </p:sp>
      <p:sp>
        <p:nvSpPr>
          <p:cNvPr id="4" name="Text Placeholder 3"/>
          <p:cNvSpPr>
            <a:spLocks noGrp="1"/>
          </p:cNvSpPr>
          <p:nvPr>
            <p:ph idx="4294967295"/>
          </p:nvPr>
        </p:nvSpPr>
        <p:spPr>
          <a:xfrm>
            <a:off x="276225" y="1797205"/>
            <a:ext cx="8683970" cy="4487382"/>
          </a:xfrm>
          <a:prstGeom prst="rect">
            <a:avLst/>
          </a:prstGeom>
        </p:spPr>
        <p:txBody>
          <a:bodyPr>
            <a:spAutoFit/>
          </a:bodyPr>
          <a:lstStyle/>
          <a:p>
            <a:pPr marL="0" indent="0">
              <a:lnSpc>
                <a:spcPct val="150000"/>
              </a:lnSpc>
              <a:buNone/>
            </a:pPr>
            <a:r>
              <a:rPr lang="it-IT" sz="2400" dirty="0">
                <a:solidFill>
                  <a:srgbClr val="13294B"/>
                </a:solidFill>
                <a:uFill>
                  <a:solidFill>
                    <a:srgbClr val="C00000"/>
                  </a:solidFill>
                </a:uFill>
              </a:rPr>
              <a:t>In base al RGPD, alcuni titolari e responsabili del trattamento </a:t>
            </a:r>
            <a:r>
              <a:rPr lang="it-IT" sz="2400" b="1" dirty="0">
                <a:solidFill>
                  <a:srgbClr val="13294B"/>
                </a:solidFill>
                <a:uFill>
                  <a:solidFill>
                    <a:srgbClr val="C00000"/>
                  </a:solidFill>
                </a:uFill>
              </a:rPr>
              <a:t>sono tenuti a nominare </a:t>
            </a:r>
            <a:r>
              <a:rPr lang="it-IT" sz="2400" dirty="0">
                <a:solidFill>
                  <a:srgbClr val="13294B"/>
                </a:solidFill>
                <a:uFill>
                  <a:solidFill>
                    <a:srgbClr val="C00000"/>
                  </a:solidFill>
                </a:uFill>
              </a:rPr>
              <a:t>un DPO in via obbligatoria:</a:t>
            </a:r>
          </a:p>
          <a:p>
            <a:pPr>
              <a:lnSpc>
                <a:spcPct val="150000"/>
              </a:lnSpc>
            </a:pPr>
            <a:r>
              <a:rPr lang="it-IT" sz="2400" dirty="0">
                <a:solidFill>
                  <a:srgbClr val="3EB1C8"/>
                </a:solidFill>
                <a:uFill>
                  <a:solidFill>
                    <a:srgbClr val="C00000"/>
                  </a:solidFill>
                </a:uFill>
              </a:rPr>
              <a:t>tutte </a:t>
            </a:r>
            <a:r>
              <a:rPr lang="it-IT" sz="2400" dirty="0">
                <a:solidFill>
                  <a:srgbClr val="13294B"/>
                </a:solidFill>
                <a:uFill>
                  <a:solidFill>
                    <a:srgbClr val="C00000"/>
                  </a:solidFill>
                </a:uFill>
              </a:rPr>
              <a:t>le autorità pubbliche e tutti i soggetti pubblici, </a:t>
            </a:r>
            <a:r>
              <a:rPr lang="it-IT" sz="2400" baseline="30000" dirty="0">
                <a:solidFill>
                  <a:srgbClr val="13294B"/>
                </a:solidFill>
                <a:uFill>
                  <a:solidFill>
                    <a:srgbClr val="C00000"/>
                  </a:solidFill>
                </a:uFill>
              </a:rPr>
              <a:t>(</a:t>
            </a:r>
            <a:r>
              <a:rPr lang="it-IT" sz="2400" baseline="30000" dirty="0">
                <a:solidFill>
                  <a:srgbClr val="13294B"/>
                </a:solidFill>
              </a:rPr>
              <a:t>indipendentemente dai dati oggetto di trattamento)</a:t>
            </a:r>
          </a:p>
          <a:p>
            <a:pPr>
              <a:lnSpc>
                <a:spcPct val="150000"/>
              </a:lnSpc>
            </a:pPr>
            <a:r>
              <a:rPr lang="it-IT" sz="2400" dirty="0">
                <a:solidFill>
                  <a:srgbClr val="13294B"/>
                </a:solidFill>
                <a:uFill>
                  <a:solidFill>
                    <a:srgbClr val="C00000"/>
                  </a:solidFill>
                </a:uFill>
              </a:rPr>
              <a:t>e </a:t>
            </a:r>
            <a:r>
              <a:rPr lang="it-IT" sz="2400" dirty="0">
                <a:solidFill>
                  <a:srgbClr val="3EB1C8"/>
                </a:solidFill>
                <a:uFill>
                  <a:solidFill>
                    <a:srgbClr val="C00000"/>
                  </a:solidFill>
                </a:uFill>
              </a:rPr>
              <a:t>altri soggetti </a:t>
            </a:r>
            <a:r>
              <a:rPr lang="it-IT" sz="2400" dirty="0">
                <a:solidFill>
                  <a:srgbClr val="13294B"/>
                </a:solidFill>
                <a:uFill>
                  <a:solidFill>
                    <a:srgbClr val="C00000"/>
                  </a:solidFill>
                </a:uFill>
              </a:rPr>
              <a:t>la cui attività principale sia un monitoraggio regolare e su larga scala delle persone fisiche ovvero trattino su larga scala categorie particolari di dati personali (dati sensibili).</a:t>
            </a:r>
          </a:p>
        </p:txBody>
      </p:sp>
    </p:spTree>
    <p:extLst>
      <p:ext uri="{BB962C8B-B14F-4D97-AF65-F5344CB8AC3E}">
        <p14:creationId xmlns:p14="http://schemas.microsoft.com/office/powerpoint/2010/main" val="6820248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Il </a:t>
            </a:r>
            <a:r>
              <a:rPr lang="it-IT" i="1" dirty="0"/>
              <a:t>Data </a:t>
            </a:r>
            <a:r>
              <a:rPr lang="it-IT" i="1" dirty="0" err="1"/>
              <a:t>Protection</a:t>
            </a:r>
            <a:r>
              <a:rPr lang="it-IT" i="1" dirty="0"/>
              <a:t> </a:t>
            </a:r>
            <a:r>
              <a:rPr lang="it-IT" i="1" dirty="0" err="1"/>
              <a:t>Officer</a:t>
            </a:r>
            <a:r>
              <a:rPr lang="it-IT" i="1" dirty="0"/>
              <a:t> </a:t>
            </a:r>
            <a:r>
              <a:rPr lang="it-IT" dirty="0"/>
              <a:t>(DPO): precedenti</a:t>
            </a:r>
          </a:p>
        </p:txBody>
      </p:sp>
      <p:sp>
        <p:nvSpPr>
          <p:cNvPr id="4" name="Segnaposto contenuto 2">
            <a:extLst>
              <a:ext uri="{FF2B5EF4-FFF2-40B4-BE49-F238E27FC236}">
                <a16:creationId xmlns:a16="http://schemas.microsoft.com/office/drawing/2014/main" id="{0697DB35-85C7-4AF7-9673-0C42E4BE8716}"/>
              </a:ext>
            </a:extLst>
          </p:cNvPr>
          <p:cNvSpPr>
            <a:spLocks noGrp="1"/>
          </p:cNvSpPr>
          <p:nvPr>
            <p:ph idx="4294967295"/>
          </p:nvPr>
        </p:nvSpPr>
        <p:spPr>
          <a:xfrm>
            <a:off x="276225" y="1752235"/>
            <a:ext cx="8683970" cy="4548938"/>
          </a:xfrm>
          <a:prstGeom prst="rect">
            <a:avLst/>
          </a:prstGeom>
        </p:spPr>
        <p:txBody>
          <a:bodyPr>
            <a:spAutoFit/>
          </a:bodyPr>
          <a:lstStyle/>
          <a:p>
            <a:r>
              <a:rPr lang="it-IT" sz="2400" dirty="0">
                <a:solidFill>
                  <a:srgbClr val="13294B"/>
                </a:solidFill>
              </a:rPr>
              <a:t>Il responsabile della protezione dei dati personali </a:t>
            </a:r>
            <a:r>
              <a:rPr lang="it-IT" sz="2400" u="sng" dirty="0">
                <a:solidFill>
                  <a:srgbClr val="13294B"/>
                </a:solidFill>
                <a:uFill>
                  <a:solidFill>
                    <a:srgbClr val="C00000"/>
                  </a:solidFill>
                </a:uFill>
              </a:rPr>
              <a:t>non è una </a:t>
            </a:r>
            <a:r>
              <a:rPr lang="it-IT" sz="2400" dirty="0">
                <a:solidFill>
                  <a:srgbClr val="3EB1C8"/>
                </a:solidFill>
                <a:uFill>
                  <a:solidFill>
                    <a:srgbClr val="C00000"/>
                  </a:solidFill>
                </a:uFill>
              </a:rPr>
              <a:t>novità assoluta</a:t>
            </a:r>
            <a:r>
              <a:rPr lang="it-IT" sz="2400" dirty="0">
                <a:solidFill>
                  <a:srgbClr val="3EB1C8"/>
                </a:solidFill>
              </a:rPr>
              <a:t> </a:t>
            </a:r>
            <a:r>
              <a:rPr lang="it-IT" sz="2400" dirty="0">
                <a:solidFill>
                  <a:srgbClr val="13294B"/>
                </a:solidFill>
              </a:rPr>
              <a:t>nel panorama normativo europeo:</a:t>
            </a:r>
          </a:p>
          <a:p>
            <a:r>
              <a:rPr lang="it-IT" sz="2400" dirty="0">
                <a:solidFill>
                  <a:srgbClr val="13294B"/>
                </a:solidFill>
              </a:rPr>
              <a:t>già la direttiva 95/46/CE nominava gli «incaricati della protezione dei dati», che il </a:t>
            </a:r>
            <a:r>
              <a:rPr lang="it-IT" sz="2400" cap="small" dirty="0">
                <a:solidFill>
                  <a:srgbClr val="13294B"/>
                </a:solidFill>
              </a:rPr>
              <a:t>tdtr</a:t>
            </a:r>
            <a:r>
              <a:rPr lang="it-IT" sz="2400" dirty="0">
                <a:solidFill>
                  <a:srgbClr val="13294B"/>
                </a:solidFill>
              </a:rPr>
              <a:t> aveva la </a:t>
            </a:r>
            <a:r>
              <a:rPr lang="it-IT" sz="2400" u="sng" dirty="0">
                <a:solidFill>
                  <a:srgbClr val="13294B"/>
                </a:solidFill>
              </a:rPr>
              <a:t>facoltà</a:t>
            </a:r>
            <a:r>
              <a:rPr lang="it-IT" sz="2400" dirty="0">
                <a:solidFill>
                  <a:srgbClr val="13294B"/>
                </a:solidFill>
              </a:rPr>
              <a:t> di nominare al fine di accertare «</a:t>
            </a:r>
            <a:r>
              <a:rPr lang="it-IT" sz="2400" i="1" dirty="0">
                <a:solidFill>
                  <a:srgbClr val="13294B"/>
                </a:solidFill>
              </a:rPr>
              <a:t>che i trattamenti effettuati non sono tali da ledere i diritti e le libertà delle persone interessate</a:t>
            </a:r>
            <a:r>
              <a:rPr lang="it-IT" sz="2400" dirty="0">
                <a:solidFill>
                  <a:srgbClr val="13294B"/>
                </a:solidFill>
              </a:rPr>
              <a:t>»:</a:t>
            </a:r>
          </a:p>
          <a:p>
            <a:pPr lvl="1"/>
            <a:r>
              <a:rPr lang="it-IT" sz="2000" dirty="0">
                <a:solidFill>
                  <a:srgbClr val="13294B"/>
                </a:solidFill>
              </a:rPr>
              <a:t>la direttiva però non precisava alcuna disciplina in proposito, lasciando al diritto nazionale </a:t>
            </a:r>
            <a:r>
              <a:rPr lang="it-IT" sz="2000" baseline="30000" dirty="0">
                <a:solidFill>
                  <a:srgbClr val="13294B"/>
                </a:solidFill>
              </a:rPr>
              <a:t>(in Germania, per es.)</a:t>
            </a:r>
            <a:r>
              <a:rPr lang="it-IT" sz="2000" dirty="0">
                <a:solidFill>
                  <a:srgbClr val="13294B"/>
                </a:solidFill>
              </a:rPr>
              <a:t> il compito di stabilire un eventuale obbligo di nomina di tale figura e le relative competenze.</a:t>
            </a:r>
          </a:p>
          <a:p>
            <a:r>
              <a:rPr lang="it-IT" sz="2400" dirty="0">
                <a:solidFill>
                  <a:srgbClr val="13294B"/>
                </a:solidFill>
              </a:rPr>
              <a:t>Una funzione analoga è stata adottata anche in alcune raccomandazioni del </a:t>
            </a:r>
            <a:r>
              <a:rPr lang="it-IT" sz="2400" dirty="0" err="1">
                <a:solidFill>
                  <a:srgbClr val="13294B"/>
                </a:solidFill>
              </a:rPr>
              <a:t>CdE</a:t>
            </a:r>
            <a:r>
              <a:rPr lang="it-IT" sz="2400" dirty="0">
                <a:solidFill>
                  <a:srgbClr val="13294B"/>
                </a:solidFill>
              </a:rPr>
              <a:t>, come quella del 2010 sulla profilazione.</a:t>
            </a:r>
          </a:p>
        </p:txBody>
      </p:sp>
    </p:spTree>
    <p:extLst>
      <p:ext uri="{BB962C8B-B14F-4D97-AF65-F5344CB8AC3E}">
        <p14:creationId xmlns:p14="http://schemas.microsoft.com/office/powerpoint/2010/main" val="12273939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DPO – Caratteristiche Essenziali</a:t>
            </a:r>
          </a:p>
        </p:txBody>
      </p:sp>
      <p:sp>
        <p:nvSpPr>
          <p:cNvPr id="4" name="Segnaposto contenuto 2">
            <a:extLst>
              <a:ext uri="{FF2B5EF4-FFF2-40B4-BE49-F238E27FC236}">
                <a16:creationId xmlns:a16="http://schemas.microsoft.com/office/drawing/2014/main" id="{9454E7F6-1E20-4FE8-86A1-1B3342B106F5}"/>
              </a:ext>
            </a:extLst>
          </p:cNvPr>
          <p:cNvSpPr>
            <a:spLocks noGrp="1"/>
          </p:cNvSpPr>
          <p:nvPr>
            <p:ph idx="4294967295"/>
          </p:nvPr>
        </p:nvSpPr>
        <p:spPr>
          <a:xfrm>
            <a:off x="276225" y="1441132"/>
            <a:ext cx="8683970" cy="5416868"/>
          </a:xfrm>
          <a:prstGeom prst="rect">
            <a:avLst/>
          </a:prstGeom>
        </p:spPr>
        <p:txBody>
          <a:bodyPr>
            <a:spAutoFit/>
          </a:bodyPr>
          <a:lstStyle/>
          <a:p>
            <a:pPr>
              <a:lnSpc>
                <a:spcPct val="150000"/>
              </a:lnSpc>
            </a:pPr>
            <a:r>
              <a:rPr lang="it-IT" sz="2000" dirty="0">
                <a:solidFill>
                  <a:srgbClr val="13294B"/>
                </a:solidFill>
              </a:rPr>
              <a:t>Può assumere questa funzione soltanto una persona che abbia una </a:t>
            </a:r>
            <a:r>
              <a:rPr lang="it-IT" sz="2000" b="1" dirty="0">
                <a:solidFill>
                  <a:srgbClr val="13294B"/>
                </a:solidFill>
              </a:rPr>
              <a:t>conoscenza</a:t>
            </a:r>
            <a:r>
              <a:rPr lang="it-IT" sz="2000" dirty="0">
                <a:solidFill>
                  <a:srgbClr val="13294B"/>
                </a:solidFill>
              </a:rPr>
              <a:t> </a:t>
            </a:r>
            <a:r>
              <a:rPr lang="it-IT" sz="2000" b="1" dirty="0">
                <a:solidFill>
                  <a:srgbClr val="13294B"/>
                </a:solidFill>
              </a:rPr>
              <a:t>specialistica</a:t>
            </a:r>
            <a:r>
              <a:rPr lang="it-IT" sz="2000" dirty="0">
                <a:solidFill>
                  <a:srgbClr val="13294B"/>
                </a:solidFill>
              </a:rPr>
              <a:t> della </a:t>
            </a:r>
            <a:r>
              <a:rPr lang="it-IT" sz="2000" u="sng" dirty="0">
                <a:solidFill>
                  <a:srgbClr val="13294B"/>
                </a:solidFill>
                <a:uFill>
                  <a:solidFill>
                    <a:schemeClr val="tx1"/>
                  </a:solidFill>
                </a:uFill>
              </a:rPr>
              <a:t>normativa</a:t>
            </a:r>
            <a:r>
              <a:rPr lang="it-IT" sz="2000" dirty="0">
                <a:solidFill>
                  <a:srgbClr val="13294B"/>
                </a:solidFill>
              </a:rPr>
              <a:t> e delle </a:t>
            </a:r>
            <a:r>
              <a:rPr lang="it-IT" sz="2000" u="sng" dirty="0">
                <a:solidFill>
                  <a:srgbClr val="13294B"/>
                </a:solidFill>
                <a:uFill>
                  <a:solidFill>
                    <a:schemeClr val="tx1"/>
                  </a:solidFill>
                </a:uFill>
              </a:rPr>
              <a:t>pratiche</a:t>
            </a:r>
            <a:r>
              <a:rPr lang="it-IT" sz="2000" dirty="0">
                <a:solidFill>
                  <a:srgbClr val="13294B"/>
                </a:solidFill>
              </a:rPr>
              <a:t> in materia di protezione dei dati.</a:t>
            </a:r>
          </a:p>
          <a:p>
            <a:pPr>
              <a:lnSpc>
                <a:spcPct val="150000"/>
              </a:lnSpc>
            </a:pPr>
            <a:r>
              <a:rPr lang="it-IT" sz="2000" dirty="0">
                <a:solidFill>
                  <a:srgbClr val="13294B"/>
                </a:solidFill>
              </a:rPr>
              <a:t>In sintesi, il DPO è investito del </a:t>
            </a:r>
            <a:r>
              <a:rPr lang="it-IT" sz="2000" b="1" dirty="0">
                <a:solidFill>
                  <a:srgbClr val="13294B"/>
                </a:solidFill>
              </a:rPr>
              <a:t>controllo del rispetto a livello interno del regolamento</a:t>
            </a:r>
            <a:r>
              <a:rPr lang="it-IT" sz="2000" dirty="0">
                <a:solidFill>
                  <a:srgbClr val="13294B"/>
                </a:solidFill>
              </a:rPr>
              <a:t>, per garantire che i diritti e le libertà degli interessati non siano pregiudicati dal trattamento.</a:t>
            </a:r>
          </a:p>
          <a:p>
            <a:pPr>
              <a:lnSpc>
                <a:spcPct val="150000"/>
              </a:lnSpc>
            </a:pPr>
            <a:r>
              <a:rPr lang="it-IT" sz="2000" dirty="0">
                <a:solidFill>
                  <a:srgbClr val="13294B"/>
                </a:solidFill>
              </a:rPr>
              <a:t>Deve godere di </a:t>
            </a:r>
            <a:r>
              <a:rPr lang="it-IT" sz="2000" b="1" i="1" dirty="0">
                <a:solidFill>
                  <a:srgbClr val="13294B"/>
                </a:solidFill>
              </a:rPr>
              <a:t>assoluta indipendenza </a:t>
            </a:r>
            <a:r>
              <a:rPr lang="it-IT" sz="2000" dirty="0">
                <a:solidFill>
                  <a:srgbClr val="13294B"/>
                </a:solidFill>
              </a:rPr>
              <a:t>rispetto al soggetto che lo designa e gli deve essere </a:t>
            </a:r>
            <a:r>
              <a:rPr lang="it-IT" sz="2000" b="1" i="1" dirty="0">
                <a:solidFill>
                  <a:srgbClr val="13294B"/>
                </a:solidFill>
              </a:rPr>
              <a:t>garantita la disponibilità delle risorse umane, strumentali e finanziarie</a:t>
            </a:r>
            <a:r>
              <a:rPr lang="it-IT" sz="2000" dirty="0">
                <a:solidFill>
                  <a:srgbClr val="13294B"/>
                </a:solidFill>
              </a:rPr>
              <a:t> necessarie per i suoi compiti:</a:t>
            </a:r>
          </a:p>
          <a:p>
            <a:pPr lvl="1">
              <a:lnSpc>
                <a:spcPct val="150000"/>
              </a:lnSpc>
            </a:pPr>
            <a:r>
              <a:rPr lang="it-IT" sz="2000" dirty="0">
                <a:solidFill>
                  <a:srgbClr val="13294B"/>
                </a:solidFill>
              </a:rPr>
              <a:t>non può ricevere istruzioni dal </a:t>
            </a:r>
            <a:r>
              <a:rPr lang="it-IT" sz="2000" cap="small" dirty="0">
                <a:solidFill>
                  <a:srgbClr val="13294B"/>
                </a:solidFill>
              </a:rPr>
              <a:t>tdtr</a:t>
            </a:r>
            <a:r>
              <a:rPr lang="it-IT" sz="2000" dirty="0">
                <a:solidFill>
                  <a:srgbClr val="13294B"/>
                </a:solidFill>
              </a:rPr>
              <a:t> o dal </a:t>
            </a:r>
            <a:r>
              <a:rPr lang="it-IT" sz="2000" cap="small" dirty="0">
                <a:solidFill>
                  <a:srgbClr val="13294B"/>
                </a:solidFill>
              </a:rPr>
              <a:t>rdtr</a:t>
            </a:r>
            <a:r>
              <a:rPr lang="it-IT" sz="2000" dirty="0">
                <a:solidFill>
                  <a:srgbClr val="13294B"/>
                </a:solidFill>
              </a:rPr>
              <a:t>;</a:t>
            </a:r>
          </a:p>
          <a:p>
            <a:pPr lvl="1">
              <a:lnSpc>
                <a:spcPct val="150000"/>
              </a:lnSpc>
            </a:pPr>
            <a:r>
              <a:rPr lang="it-IT" sz="2000" dirty="0">
                <a:solidFill>
                  <a:srgbClr val="13294B"/>
                </a:solidFill>
              </a:rPr>
              <a:t>è tenuto al segreto e alla riservatezza in merito alle proprie attività.</a:t>
            </a:r>
          </a:p>
        </p:txBody>
      </p:sp>
    </p:spTree>
    <p:extLst>
      <p:ext uri="{BB962C8B-B14F-4D97-AF65-F5344CB8AC3E}">
        <p14:creationId xmlns:p14="http://schemas.microsoft.com/office/powerpoint/2010/main" val="15152967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DPO – Qualità Professionali</a:t>
            </a:r>
          </a:p>
        </p:txBody>
      </p:sp>
      <p:sp>
        <p:nvSpPr>
          <p:cNvPr id="4" name="Text Placeholder 3"/>
          <p:cNvSpPr>
            <a:spLocks noGrp="1"/>
          </p:cNvSpPr>
          <p:nvPr>
            <p:ph idx="4294967295"/>
          </p:nvPr>
        </p:nvSpPr>
        <p:spPr>
          <a:xfrm>
            <a:off x="209863" y="1437441"/>
            <a:ext cx="8683970" cy="5355312"/>
          </a:xfrm>
          <a:prstGeom prst="rect">
            <a:avLst/>
          </a:prstGeom>
        </p:spPr>
        <p:txBody>
          <a:bodyPr>
            <a:spAutoFit/>
          </a:bodyPr>
          <a:lstStyle/>
          <a:p>
            <a:pPr marL="0" indent="0">
              <a:lnSpc>
                <a:spcPct val="150000"/>
              </a:lnSpc>
              <a:buNone/>
            </a:pPr>
            <a:r>
              <a:rPr lang="it-IT" sz="2000" dirty="0">
                <a:solidFill>
                  <a:srgbClr val="13294B"/>
                </a:solidFill>
                <a:uFill>
                  <a:solidFill>
                    <a:srgbClr val="C00000"/>
                  </a:solidFill>
                </a:uFill>
              </a:rPr>
              <a:t>Il DPO è </a:t>
            </a:r>
            <a:r>
              <a:rPr lang="it-IT" sz="2000" dirty="0">
                <a:solidFill>
                  <a:srgbClr val="3EB1C8"/>
                </a:solidFill>
                <a:uFill>
                  <a:solidFill>
                    <a:srgbClr val="C00000"/>
                  </a:solidFill>
                </a:uFill>
              </a:rPr>
              <a:t>designato in funzione delle qualità professionali</a:t>
            </a:r>
            <a:r>
              <a:rPr lang="it-IT" sz="2000" dirty="0">
                <a:solidFill>
                  <a:srgbClr val="13294B"/>
                </a:solidFill>
                <a:uFill>
                  <a:solidFill>
                    <a:srgbClr val="C00000"/>
                  </a:solidFill>
                </a:uFill>
              </a:rPr>
              <a:t>, in particolare della </a:t>
            </a:r>
            <a:r>
              <a:rPr lang="it-IT" sz="2000" dirty="0">
                <a:solidFill>
                  <a:srgbClr val="13294B"/>
                </a:solidFill>
                <a:effectLst>
                  <a:outerShdw blurRad="38100" dist="38100" dir="2700000" algn="tl">
                    <a:srgbClr val="000000">
                      <a:alpha val="43137"/>
                    </a:srgbClr>
                  </a:outerShdw>
                </a:effectLst>
                <a:uFill>
                  <a:solidFill>
                    <a:srgbClr val="C00000"/>
                  </a:solidFill>
                </a:uFill>
              </a:rPr>
              <a:t>conoscenza specialistica </a:t>
            </a:r>
            <a:r>
              <a:rPr lang="it-IT" sz="2000" dirty="0">
                <a:solidFill>
                  <a:srgbClr val="13294B"/>
                </a:solidFill>
                <a:uFill>
                  <a:solidFill>
                    <a:srgbClr val="C00000"/>
                  </a:solidFill>
                </a:uFill>
              </a:rPr>
              <a:t>della </a:t>
            </a:r>
            <a:r>
              <a:rPr lang="it-IT" sz="2000" dirty="0">
                <a:solidFill>
                  <a:srgbClr val="3EB1C8"/>
                </a:solidFill>
                <a:uFill>
                  <a:solidFill>
                    <a:srgbClr val="C00000"/>
                  </a:solidFill>
                </a:uFill>
              </a:rPr>
              <a:t>normativa</a:t>
            </a:r>
            <a:r>
              <a:rPr lang="it-IT" sz="2000" dirty="0">
                <a:solidFill>
                  <a:srgbClr val="13294B"/>
                </a:solidFill>
                <a:uFill>
                  <a:solidFill>
                    <a:srgbClr val="C00000"/>
                  </a:solidFill>
                </a:uFill>
              </a:rPr>
              <a:t> e delle </a:t>
            </a:r>
            <a:r>
              <a:rPr lang="it-IT" sz="2000" dirty="0">
                <a:solidFill>
                  <a:srgbClr val="3EB1C8"/>
                </a:solidFill>
                <a:uFill>
                  <a:solidFill>
                    <a:srgbClr val="C00000"/>
                  </a:solidFill>
                </a:uFill>
              </a:rPr>
              <a:t>prassi</a:t>
            </a:r>
            <a:r>
              <a:rPr lang="it-IT" sz="2000" dirty="0">
                <a:solidFill>
                  <a:srgbClr val="13294B"/>
                </a:solidFill>
                <a:uFill>
                  <a:solidFill>
                    <a:srgbClr val="C00000"/>
                  </a:solidFill>
                </a:uFill>
              </a:rPr>
              <a:t> in materia di protezione dei dati, e della</a:t>
            </a:r>
            <a:r>
              <a:rPr lang="it-IT" sz="2000" dirty="0">
                <a:solidFill>
                  <a:srgbClr val="3EB1C8"/>
                </a:solidFill>
                <a:uFill>
                  <a:solidFill>
                    <a:srgbClr val="C00000"/>
                  </a:solidFill>
                </a:uFill>
              </a:rPr>
              <a:t> capacità </a:t>
            </a:r>
            <a:r>
              <a:rPr lang="it-IT" sz="2000" dirty="0">
                <a:solidFill>
                  <a:srgbClr val="13294B"/>
                </a:solidFill>
                <a:uFill>
                  <a:solidFill>
                    <a:srgbClr val="C00000"/>
                  </a:solidFill>
                </a:uFill>
              </a:rPr>
              <a:t>di assolvere i compiti di cui all’</a:t>
            </a:r>
            <a:r>
              <a:rPr lang="it-IT" sz="2000" dirty="0">
                <a:solidFill>
                  <a:srgbClr val="13294B"/>
                </a:solidFill>
                <a:hlinkClick r:id="" action="ppaction://noaction"/>
              </a:rPr>
              <a:t>articolo 39</a:t>
            </a:r>
            <a:r>
              <a:rPr lang="it-IT" sz="2000" dirty="0">
                <a:solidFill>
                  <a:srgbClr val="13294B"/>
                </a:solidFill>
                <a:uFill>
                  <a:solidFill>
                    <a:srgbClr val="C00000"/>
                  </a:solidFill>
                </a:uFill>
              </a:rPr>
              <a:t>. Nel considerando 97 si prevede che</a:t>
            </a:r>
          </a:p>
          <a:p>
            <a:pPr marL="0" indent="0" algn="ctr">
              <a:lnSpc>
                <a:spcPct val="150000"/>
              </a:lnSpc>
              <a:buNone/>
            </a:pPr>
            <a:r>
              <a:rPr lang="it-IT" sz="2000" b="1" dirty="0">
                <a:solidFill>
                  <a:srgbClr val="3EB1C8"/>
                </a:solidFill>
                <a:uFill>
                  <a:solidFill>
                    <a:srgbClr val="C00000"/>
                  </a:solidFill>
                </a:uFill>
              </a:rPr>
              <a:t>il livello necessario di conoscenza specialistica</a:t>
            </a:r>
          </a:p>
          <a:p>
            <a:pPr marL="0" indent="0">
              <a:lnSpc>
                <a:spcPct val="150000"/>
              </a:lnSpc>
              <a:buNone/>
            </a:pPr>
            <a:r>
              <a:rPr lang="it-IT" sz="2000" dirty="0">
                <a:solidFill>
                  <a:srgbClr val="13294B"/>
                </a:solidFill>
                <a:uFill>
                  <a:solidFill>
                    <a:srgbClr val="C00000"/>
                  </a:solidFill>
                </a:uFill>
              </a:rPr>
              <a:t>dovrebbe essere determinato in base ai trattamenti di dati effettuati e alla protezione richiesta per i dati personali oggetto di trattamento.</a:t>
            </a:r>
          </a:p>
          <a:p>
            <a:pPr marL="0" indent="0" algn="just">
              <a:lnSpc>
                <a:spcPct val="150000"/>
              </a:lnSpc>
              <a:buNone/>
            </a:pPr>
            <a:r>
              <a:rPr lang="it-IT" sz="2000" dirty="0">
                <a:solidFill>
                  <a:srgbClr val="13294B"/>
                </a:solidFill>
                <a:uFill>
                  <a:solidFill>
                    <a:srgbClr val="C00000"/>
                  </a:solidFill>
                </a:uFill>
              </a:rPr>
              <a:t>Tra le qualità del </a:t>
            </a:r>
            <a:r>
              <a:rPr lang="it-IT" sz="2000" b="1" dirty="0">
                <a:solidFill>
                  <a:srgbClr val="13294B"/>
                </a:solidFill>
                <a:uFill>
                  <a:solidFill>
                    <a:srgbClr val="C00000"/>
                  </a:solidFill>
                </a:uFill>
              </a:rPr>
              <a:t>RPD</a:t>
            </a:r>
            <a:r>
              <a:rPr lang="it-IT" sz="2000" dirty="0">
                <a:solidFill>
                  <a:srgbClr val="13294B"/>
                </a:solidFill>
                <a:uFill>
                  <a:solidFill>
                    <a:srgbClr val="C00000"/>
                  </a:solidFill>
                </a:uFill>
              </a:rPr>
              <a:t>: l’integrità ed elevati standard deontologici; il RPD dovrebbe perseguire in via primaria l’osservanza del RGPD. Il RPD svolge un ruolo chiave nel promuovere la cultura della protezione dei dati all’interno dell’azienda o dell’organismo.</a:t>
            </a:r>
          </a:p>
        </p:txBody>
      </p:sp>
    </p:spTree>
    <p:extLst>
      <p:ext uri="{BB962C8B-B14F-4D97-AF65-F5344CB8AC3E}">
        <p14:creationId xmlns:p14="http://schemas.microsoft.com/office/powerpoint/2010/main" val="5341779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DPO nella «</a:t>
            </a:r>
            <a:r>
              <a:rPr lang="it-IT" dirty="0">
                <a:solidFill>
                  <a:srgbClr val="C00000"/>
                </a:solidFill>
              </a:rPr>
              <a:t>Scuola pubblica</a:t>
            </a:r>
            <a:r>
              <a:rPr lang="it-IT" dirty="0"/>
              <a:t>»</a:t>
            </a:r>
          </a:p>
        </p:txBody>
      </p:sp>
      <p:sp>
        <p:nvSpPr>
          <p:cNvPr id="4" name="Text Placeholder 3"/>
          <p:cNvSpPr>
            <a:spLocks noGrp="1"/>
          </p:cNvSpPr>
          <p:nvPr>
            <p:ph idx="4294967295"/>
          </p:nvPr>
        </p:nvSpPr>
        <p:spPr>
          <a:xfrm>
            <a:off x="209863" y="1437441"/>
            <a:ext cx="8683970" cy="4529702"/>
          </a:xfrm>
          <a:prstGeom prst="rect">
            <a:avLst/>
          </a:prstGeom>
        </p:spPr>
        <p:txBody>
          <a:bodyPr>
            <a:spAutoFit/>
          </a:bodyPr>
          <a:lstStyle/>
          <a:p>
            <a:pPr marL="0" indent="0">
              <a:lnSpc>
                <a:spcPct val="150000"/>
              </a:lnSpc>
              <a:buNone/>
            </a:pPr>
            <a:r>
              <a:rPr lang="it-IT" sz="2400" dirty="0">
                <a:solidFill>
                  <a:srgbClr val="13294B"/>
                </a:solidFill>
                <a:uFill>
                  <a:solidFill>
                    <a:srgbClr val="C00000"/>
                  </a:solidFill>
                </a:uFill>
              </a:rPr>
              <a:t>Gli enti ed organismi pubblici di ogni sorta avranno </a:t>
            </a:r>
            <a:r>
              <a:rPr lang="it-IT" sz="2400" dirty="0">
                <a:solidFill>
                  <a:srgbClr val="C00000"/>
                </a:solidFill>
                <a:uFill>
                  <a:solidFill>
                    <a:srgbClr val="C00000"/>
                  </a:solidFill>
                </a:uFill>
              </a:rPr>
              <a:t>l’obbligo</a:t>
            </a:r>
            <a:r>
              <a:rPr lang="it-IT" sz="2400" dirty="0">
                <a:solidFill>
                  <a:srgbClr val="13294B"/>
                </a:solidFill>
                <a:uFill>
                  <a:solidFill>
                    <a:srgbClr val="C00000"/>
                  </a:solidFill>
                </a:uFill>
              </a:rPr>
              <a:t>, dal 25 maggio 2018, </a:t>
            </a:r>
            <a:r>
              <a:rPr lang="it-IT" sz="2400" dirty="0">
                <a:solidFill>
                  <a:srgbClr val="C00000"/>
                </a:solidFill>
                <a:uFill>
                  <a:solidFill>
                    <a:srgbClr val="C00000"/>
                  </a:solidFill>
                </a:uFill>
              </a:rPr>
              <a:t>di designare un responsabile del trattamento dei dati personali</a:t>
            </a:r>
            <a:r>
              <a:rPr lang="it-IT" sz="2400" dirty="0">
                <a:solidFill>
                  <a:srgbClr val="13294B"/>
                </a:solidFill>
                <a:uFill>
                  <a:solidFill>
                    <a:srgbClr val="C00000"/>
                  </a:solidFill>
                </a:uFill>
              </a:rPr>
              <a:t>, che – va ricordato – potrà anche essere un proprio dipendente.</a:t>
            </a:r>
          </a:p>
          <a:p>
            <a:pPr>
              <a:lnSpc>
                <a:spcPct val="150000"/>
              </a:lnSpc>
            </a:pPr>
            <a:r>
              <a:rPr lang="it-IT" sz="2400" dirty="0">
                <a:solidFill>
                  <a:srgbClr val="13294B"/>
                </a:solidFill>
                <a:uFill>
                  <a:solidFill>
                    <a:srgbClr val="C00000"/>
                  </a:solidFill>
                </a:uFill>
              </a:rPr>
              <a:t>Non appare, pertanto, seriamente contestabile che gli istituti scolastici statali hanno l’obbligo di procedere alla designazione di un responsabile della protezione dei dati personali.</a:t>
            </a:r>
          </a:p>
        </p:txBody>
      </p:sp>
    </p:spTree>
    <p:extLst>
      <p:ext uri="{BB962C8B-B14F-4D97-AF65-F5344CB8AC3E}">
        <p14:creationId xmlns:p14="http://schemas.microsoft.com/office/powerpoint/2010/main" val="7527671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DPO nella «</a:t>
            </a:r>
            <a:r>
              <a:rPr lang="it-IT" dirty="0">
                <a:solidFill>
                  <a:srgbClr val="C00000"/>
                </a:solidFill>
              </a:rPr>
              <a:t>Scuola pubblica</a:t>
            </a:r>
            <a:r>
              <a:rPr lang="it-IT" dirty="0"/>
              <a:t>»</a:t>
            </a:r>
            <a:r>
              <a:rPr lang="it-IT" b="0" dirty="0"/>
              <a:t> /2</a:t>
            </a:r>
          </a:p>
        </p:txBody>
      </p:sp>
      <p:sp>
        <p:nvSpPr>
          <p:cNvPr id="4" name="Text Placeholder 3"/>
          <p:cNvSpPr>
            <a:spLocks noGrp="1"/>
          </p:cNvSpPr>
          <p:nvPr>
            <p:ph idx="4294967295"/>
          </p:nvPr>
        </p:nvSpPr>
        <p:spPr>
          <a:xfrm>
            <a:off x="209863" y="1437441"/>
            <a:ext cx="8683970" cy="4455835"/>
          </a:xfrm>
          <a:prstGeom prst="rect">
            <a:avLst/>
          </a:prstGeom>
        </p:spPr>
        <p:txBody>
          <a:bodyPr>
            <a:spAutoFit/>
          </a:bodyPr>
          <a:lstStyle/>
          <a:p>
            <a:pPr>
              <a:lnSpc>
                <a:spcPct val="150000"/>
              </a:lnSpc>
            </a:pPr>
            <a:r>
              <a:rPr lang="it-IT" sz="2400" dirty="0">
                <a:solidFill>
                  <a:srgbClr val="13294B"/>
                </a:solidFill>
                <a:uFill>
                  <a:solidFill>
                    <a:srgbClr val="C00000"/>
                  </a:solidFill>
                </a:uFill>
              </a:rPr>
              <a:t>Il responsabile della protezione dei dati personali nella “scuola” dovrà naturalmente garantire tutte le qualità previste dalle norme sopra citate e, in particolare, dovrà avere una </a:t>
            </a:r>
            <a:r>
              <a:rPr lang="it-IT" sz="2400" dirty="0">
                <a:solidFill>
                  <a:srgbClr val="3EB1C8"/>
                </a:solidFill>
                <a:uFill>
                  <a:solidFill>
                    <a:srgbClr val="C00000"/>
                  </a:solidFill>
                </a:uFill>
              </a:rPr>
              <a:t>riconosciuta competenza specialistica</a:t>
            </a:r>
            <a:r>
              <a:rPr lang="it-IT" sz="2400" dirty="0">
                <a:solidFill>
                  <a:srgbClr val="13294B"/>
                </a:solidFill>
                <a:uFill>
                  <a:solidFill>
                    <a:srgbClr val="C00000"/>
                  </a:solidFill>
                </a:uFill>
              </a:rPr>
              <a:t>, oltreché nella materia della disciplina della protezione dei dati personali, </a:t>
            </a:r>
            <a:r>
              <a:rPr lang="it-IT" sz="2400" i="1" dirty="0">
                <a:solidFill>
                  <a:srgbClr val="13294B"/>
                </a:solidFill>
                <a:uFill>
                  <a:solidFill>
                    <a:srgbClr val="C00000"/>
                  </a:solidFill>
                </a:uFill>
              </a:rPr>
              <a:t>anche nel campo specifico della legislazione scolastica</a:t>
            </a:r>
            <a:r>
              <a:rPr lang="it-IT" sz="2400" dirty="0">
                <a:solidFill>
                  <a:srgbClr val="13294B"/>
                </a:solidFill>
                <a:uFill>
                  <a:solidFill>
                    <a:srgbClr val="C00000"/>
                  </a:solidFill>
                </a:uFill>
              </a:rPr>
              <a:t> con riferimento ai particolari processi di trattamento ad essa conformi.</a:t>
            </a:r>
          </a:p>
        </p:txBody>
      </p:sp>
    </p:spTree>
    <p:extLst>
      <p:ext uri="{BB962C8B-B14F-4D97-AF65-F5344CB8AC3E}">
        <p14:creationId xmlns:p14="http://schemas.microsoft.com/office/powerpoint/2010/main" val="42615488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DPO nella «</a:t>
            </a:r>
            <a:r>
              <a:rPr lang="it-IT" dirty="0">
                <a:solidFill>
                  <a:srgbClr val="C00000"/>
                </a:solidFill>
              </a:rPr>
              <a:t>Scuola pubblica</a:t>
            </a:r>
            <a:r>
              <a:rPr lang="it-IT" dirty="0"/>
              <a:t>»</a:t>
            </a:r>
            <a:r>
              <a:rPr lang="it-IT" b="0" dirty="0"/>
              <a:t> /3</a:t>
            </a:r>
          </a:p>
        </p:txBody>
      </p:sp>
      <p:sp>
        <p:nvSpPr>
          <p:cNvPr id="4" name="Text Placeholder 3"/>
          <p:cNvSpPr>
            <a:spLocks noGrp="1"/>
          </p:cNvSpPr>
          <p:nvPr>
            <p:ph idx="4294967295"/>
          </p:nvPr>
        </p:nvSpPr>
        <p:spPr>
          <a:xfrm>
            <a:off x="209863" y="1437441"/>
            <a:ext cx="8683970" cy="4995214"/>
          </a:xfrm>
          <a:prstGeom prst="rect">
            <a:avLst/>
          </a:prstGeom>
        </p:spPr>
        <p:txBody>
          <a:bodyPr>
            <a:spAutoFit/>
          </a:bodyPr>
          <a:lstStyle/>
          <a:p>
            <a:pPr marL="594360" marR="594360">
              <a:spcAft>
                <a:spcPts val="600"/>
              </a:spcAft>
            </a:pPr>
            <a:r>
              <a:rPr lang="it-IT" sz="2800" u="sng" dirty="0">
                <a:solidFill>
                  <a:srgbClr val="13294B"/>
                </a:solidFill>
                <a:uFill>
                  <a:solidFill>
                    <a:srgbClr val="C00000"/>
                  </a:solidFill>
                </a:uFill>
                <a:ea typeface="Times New Roman" panose="02020603050405020304" pitchFamily="18" charset="0"/>
                <a:cs typeface="Times New Roman" panose="02020603050405020304" pitchFamily="18" charset="0"/>
              </a:rPr>
              <a:t>Un unico responsabile della protezione dei dati può essere designato per più autorità pubbliche o organismi pubblici</a:t>
            </a:r>
            <a:r>
              <a:rPr lang="it-IT" sz="2800" dirty="0">
                <a:solidFill>
                  <a:srgbClr val="13294B"/>
                </a:solidFill>
                <a:ea typeface="Times New Roman" panose="02020603050405020304" pitchFamily="18" charset="0"/>
                <a:cs typeface="Times New Roman" panose="02020603050405020304" pitchFamily="18" charset="0"/>
              </a:rPr>
              <a:t>, tenuto conto della loro struttura organizzativa e dimensione </a:t>
            </a:r>
            <a:r>
              <a:rPr lang="it-IT" sz="2800" baseline="30000" dirty="0">
                <a:solidFill>
                  <a:srgbClr val="13294B"/>
                </a:solidFill>
                <a:ea typeface="Times New Roman" panose="02020603050405020304" pitchFamily="18" charset="0"/>
                <a:cs typeface="Times New Roman" panose="02020603050405020304" pitchFamily="18" charset="0"/>
              </a:rPr>
              <a:t>(Art. 37, par. 3)</a:t>
            </a:r>
            <a:r>
              <a:rPr lang="it-IT" sz="2800" dirty="0">
                <a:solidFill>
                  <a:srgbClr val="13294B"/>
                </a:solidFill>
                <a:ea typeface="Times New Roman" panose="02020603050405020304" pitchFamily="18" charset="0"/>
                <a:cs typeface="Times New Roman" panose="02020603050405020304" pitchFamily="18" charset="0"/>
              </a:rPr>
              <a:t>.</a:t>
            </a:r>
          </a:p>
          <a:p>
            <a:pPr marL="594360" marR="594360">
              <a:spcAft>
                <a:spcPts val="600"/>
              </a:spcAft>
            </a:pPr>
            <a:r>
              <a:rPr lang="it-IT" sz="2800" dirty="0">
                <a:solidFill>
                  <a:srgbClr val="13294B"/>
                </a:solidFill>
                <a:cs typeface="Times New Roman" panose="02020603050405020304" pitchFamily="18" charset="0"/>
              </a:rPr>
              <a:t>da notare che </a:t>
            </a:r>
            <a:r>
              <a:rPr lang="it-IT" sz="2800" dirty="0">
                <a:solidFill>
                  <a:srgbClr val="C00000"/>
                </a:solidFill>
                <a:cs typeface="Times New Roman" panose="02020603050405020304" pitchFamily="18" charset="0"/>
              </a:rPr>
              <a:t>non può ritenersi ammissibile il “cumulo” delle funzioni </a:t>
            </a:r>
            <a:r>
              <a:rPr lang="it-IT" sz="2800" dirty="0">
                <a:solidFill>
                  <a:srgbClr val="13294B"/>
                </a:solidFill>
                <a:cs typeface="Times New Roman" panose="02020603050405020304" pitchFamily="18" charset="0"/>
              </a:rPr>
              <a:t>di responsabile del trattamento e di responsabile della protezione dei dati personali nella stessa persona, per evidenti ragioni di incompatibilità sostanziale e formale.</a:t>
            </a:r>
          </a:p>
        </p:txBody>
      </p:sp>
    </p:spTree>
    <p:extLst>
      <p:ext uri="{BB962C8B-B14F-4D97-AF65-F5344CB8AC3E}">
        <p14:creationId xmlns:p14="http://schemas.microsoft.com/office/powerpoint/2010/main" val="36494642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DPO nella «</a:t>
            </a:r>
            <a:r>
              <a:rPr lang="it-IT" dirty="0">
                <a:solidFill>
                  <a:srgbClr val="C00000"/>
                </a:solidFill>
              </a:rPr>
              <a:t>Scuola paritaria</a:t>
            </a:r>
            <a:r>
              <a:rPr lang="it-IT" dirty="0"/>
              <a:t>»</a:t>
            </a:r>
            <a:endParaRPr lang="it-IT" b="0" dirty="0"/>
          </a:p>
        </p:txBody>
      </p:sp>
      <p:sp>
        <p:nvSpPr>
          <p:cNvPr id="4" name="Text Placeholder 3"/>
          <p:cNvSpPr>
            <a:spLocks noGrp="1"/>
          </p:cNvSpPr>
          <p:nvPr>
            <p:ph idx="4294967295"/>
          </p:nvPr>
        </p:nvSpPr>
        <p:spPr>
          <a:xfrm>
            <a:off x="209863" y="1437441"/>
            <a:ext cx="8683970" cy="3108543"/>
          </a:xfrm>
          <a:prstGeom prst="rect">
            <a:avLst/>
          </a:prstGeom>
        </p:spPr>
        <p:txBody>
          <a:bodyPr>
            <a:spAutoFit/>
          </a:bodyPr>
          <a:lstStyle/>
          <a:p>
            <a:pPr marL="594360" marR="594360">
              <a:spcAft>
                <a:spcPts val="600"/>
              </a:spcAft>
            </a:pPr>
            <a:r>
              <a:rPr lang="it-IT" sz="2800" dirty="0">
                <a:ea typeface="Times New Roman" panose="02020603050405020304" pitchFamily="18" charset="0"/>
                <a:cs typeface="Times New Roman" panose="02020603050405020304" pitchFamily="18" charset="0"/>
              </a:rPr>
              <a:t>Sia il WP29 sia il Garante hanno affermato che, </a:t>
            </a:r>
            <a:r>
              <a:rPr lang="it-IT" sz="2800" u="sng" dirty="0">
                <a:uFill>
                  <a:solidFill>
                    <a:srgbClr val="C00000"/>
                  </a:solidFill>
                </a:uFill>
                <a:ea typeface="Times New Roman" panose="02020603050405020304" pitchFamily="18" charset="0"/>
                <a:cs typeface="Times New Roman" panose="02020603050405020304" pitchFamily="18" charset="0"/>
              </a:rPr>
              <a:t>laddove un soggetto privato eserciti una funziona pubblica</a:t>
            </a:r>
            <a:r>
              <a:rPr lang="it-IT" sz="2800" dirty="0">
                <a:ea typeface="Times New Roman" panose="02020603050405020304" pitchFamily="18" charset="0"/>
                <a:cs typeface="Times New Roman" panose="02020603050405020304" pitchFamily="18" charset="0"/>
              </a:rPr>
              <a:t>, </a:t>
            </a:r>
            <a:r>
              <a:rPr lang="it-IT" sz="2800" cap="small" dirty="0">
                <a:solidFill>
                  <a:srgbClr val="C00000"/>
                </a:solidFill>
                <a:ea typeface="Times New Roman" panose="02020603050405020304" pitchFamily="18" charset="0"/>
                <a:cs typeface="Times New Roman" panose="02020603050405020304" pitchFamily="18" charset="0"/>
              </a:rPr>
              <a:t>se pure non può ritenersi obbligatorio</a:t>
            </a:r>
            <a:r>
              <a:rPr lang="it-IT" sz="2800" dirty="0">
                <a:solidFill>
                  <a:srgbClr val="C00000"/>
                </a:solidFill>
                <a:ea typeface="Times New Roman" panose="02020603050405020304" pitchFamily="18" charset="0"/>
                <a:cs typeface="Times New Roman" panose="02020603050405020304" pitchFamily="18" charset="0"/>
              </a:rPr>
              <a:t>, </a:t>
            </a:r>
            <a:r>
              <a:rPr lang="it-IT" sz="2800" dirty="0">
                <a:solidFill>
                  <a:srgbClr val="13294B"/>
                </a:solidFill>
                <a:ea typeface="Times New Roman" panose="02020603050405020304" pitchFamily="18" charset="0"/>
                <a:cs typeface="Times New Roman" panose="02020603050405020304" pitchFamily="18" charset="0"/>
              </a:rPr>
              <a:t>è altresì fortemente </a:t>
            </a:r>
            <a:r>
              <a:rPr lang="it-IT" sz="2800" cap="small" dirty="0">
                <a:solidFill>
                  <a:srgbClr val="3EB1C8"/>
                </a:solidFill>
                <a:ea typeface="Times New Roman" panose="02020603050405020304" pitchFamily="18" charset="0"/>
                <a:cs typeface="Times New Roman" panose="02020603050405020304" pitchFamily="18" charset="0"/>
              </a:rPr>
              <a:t>raccomandato</a:t>
            </a:r>
            <a:r>
              <a:rPr lang="it-IT" sz="2800" dirty="0">
                <a:solidFill>
                  <a:srgbClr val="13294B"/>
                </a:solidFill>
                <a:ea typeface="Times New Roman" panose="02020603050405020304" pitchFamily="18" charset="0"/>
                <a:cs typeface="Times New Roman" panose="02020603050405020304" pitchFamily="18" charset="0"/>
              </a:rPr>
              <a:t> procedere </a:t>
            </a:r>
            <a:r>
              <a:rPr lang="it-IT" sz="2800" i="1" dirty="0">
                <a:solidFill>
                  <a:srgbClr val="13294B"/>
                </a:solidFill>
                <a:ea typeface="Times New Roman" panose="02020603050405020304" pitchFamily="18" charset="0"/>
                <a:cs typeface="Times New Roman" panose="02020603050405020304" pitchFamily="18" charset="0"/>
              </a:rPr>
              <a:t>su base volontaria </a:t>
            </a:r>
            <a:r>
              <a:rPr lang="it-IT" sz="2800" dirty="0">
                <a:solidFill>
                  <a:srgbClr val="13294B"/>
                </a:solidFill>
                <a:ea typeface="Times New Roman" panose="02020603050405020304" pitchFamily="18" charset="0"/>
                <a:cs typeface="Times New Roman" panose="02020603050405020304" pitchFamily="18" charset="0"/>
              </a:rPr>
              <a:t>alla designazione di un responsabile della protezione dei dati personali</a:t>
            </a:r>
            <a:r>
              <a:rPr lang="it-IT" sz="2800" dirty="0">
                <a:ea typeface="Times New Roman" panose="02020603050405020304" pitchFamily="18" charset="0"/>
                <a:cs typeface="Times New Roman" panose="02020603050405020304" pitchFamily="18" charset="0"/>
              </a:rPr>
              <a:t>.</a:t>
            </a:r>
            <a:endParaRPr lang="it-IT" sz="2800" dirty="0">
              <a:solidFill>
                <a:srgbClr val="13294B"/>
              </a:solidFill>
              <a:cs typeface="Times New Roman" panose="02020603050405020304" pitchFamily="18" charset="0"/>
            </a:endParaRPr>
          </a:p>
        </p:txBody>
      </p:sp>
    </p:spTree>
    <p:extLst>
      <p:ext uri="{BB962C8B-B14F-4D97-AF65-F5344CB8AC3E}">
        <p14:creationId xmlns:p14="http://schemas.microsoft.com/office/powerpoint/2010/main" val="2397627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Le Autorità di Controllo</a:t>
            </a:r>
          </a:p>
        </p:txBody>
      </p:sp>
      <p:sp>
        <p:nvSpPr>
          <p:cNvPr id="4" name="Segnaposto contenuto 2">
            <a:extLst>
              <a:ext uri="{FF2B5EF4-FFF2-40B4-BE49-F238E27FC236}">
                <a16:creationId xmlns:a16="http://schemas.microsoft.com/office/drawing/2014/main" id="{F09D6307-ABB1-43EC-A709-9340793412DA}"/>
              </a:ext>
            </a:extLst>
          </p:cNvPr>
          <p:cNvSpPr>
            <a:spLocks noGrp="1"/>
          </p:cNvSpPr>
          <p:nvPr>
            <p:ph idx="4294967295"/>
          </p:nvPr>
        </p:nvSpPr>
        <p:spPr>
          <a:xfrm>
            <a:off x="276225" y="1812195"/>
            <a:ext cx="8683970" cy="4313425"/>
          </a:xfrm>
          <a:prstGeom prst="rect">
            <a:avLst/>
          </a:prstGeom>
        </p:spPr>
        <p:txBody>
          <a:bodyPr>
            <a:spAutoFit/>
          </a:bodyPr>
          <a:lstStyle/>
          <a:p>
            <a:pPr>
              <a:lnSpc>
                <a:spcPct val="150000"/>
              </a:lnSpc>
            </a:pPr>
            <a:r>
              <a:rPr lang="it-IT" sz="2000" dirty="0">
                <a:solidFill>
                  <a:srgbClr val="13294B"/>
                </a:solidFill>
              </a:rPr>
              <a:t>Un elemento essenziale della </a:t>
            </a:r>
            <a:r>
              <a:rPr lang="it-IT" sz="2000" i="1" dirty="0">
                <a:solidFill>
                  <a:srgbClr val="13294B"/>
                </a:solidFill>
                <a:uFill>
                  <a:solidFill>
                    <a:srgbClr val="C00000"/>
                  </a:solidFill>
                </a:uFill>
              </a:rPr>
              <a:t>protezione delle persone fisiche con riguardo al trattamento dei loro dati personali</a:t>
            </a:r>
            <a:r>
              <a:rPr lang="it-IT" sz="2000" dirty="0">
                <a:solidFill>
                  <a:srgbClr val="13294B"/>
                </a:solidFill>
              </a:rPr>
              <a:t> è l’istituzione di </a:t>
            </a:r>
            <a:r>
              <a:rPr lang="it-IT" sz="2000" dirty="0">
                <a:solidFill>
                  <a:srgbClr val="13294B"/>
                </a:solidFill>
                <a:effectLst>
                  <a:outerShdw blurRad="38100" dist="38100" dir="2700000" algn="tl">
                    <a:srgbClr val="000000">
                      <a:alpha val="43137"/>
                    </a:srgbClr>
                  </a:outerShdw>
                </a:effectLst>
              </a:rPr>
              <a:t>autorità di controllo</a:t>
            </a:r>
            <a:r>
              <a:rPr lang="it-IT" sz="2000" dirty="0">
                <a:solidFill>
                  <a:srgbClr val="13294B"/>
                </a:solidFill>
              </a:rPr>
              <a:t> a cui è conferito il potere di eseguire i loro compiti ed esercitare i loro poteri in totale indipendenza in ciascuno Stato membro. </a:t>
            </a:r>
          </a:p>
          <a:p>
            <a:pPr lvl="0">
              <a:lnSpc>
                <a:spcPct val="150000"/>
              </a:lnSpc>
            </a:pPr>
            <a:r>
              <a:rPr lang="it-IT" sz="2000" dirty="0">
                <a:solidFill>
                  <a:srgbClr val="13294B"/>
                </a:solidFill>
              </a:rPr>
              <a:t>L’istituzione delle AC </a:t>
            </a:r>
            <a:r>
              <a:rPr lang="it-IT" sz="2000" dirty="0">
                <a:solidFill>
                  <a:srgbClr val="13294B"/>
                </a:solidFill>
                <a:effectLst>
                  <a:outerShdw blurRad="38100" dist="38100" dir="2700000" algn="tl">
                    <a:srgbClr val="000000">
                      <a:alpha val="43137"/>
                    </a:srgbClr>
                  </a:outerShdw>
                </a:effectLst>
              </a:rPr>
              <a:t>spetta al diritto nazionale</a:t>
            </a:r>
            <a:r>
              <a:rPr lang="it-IT" sz="2000" dirty="0">
                <a:solidFill>
                  <a:srgbClr val="13294B"/>
                </a:solidFill>
              </a:rPr>
              <a:t>, </a:t>
            </a:r>
            <a:r>
              <a:rPr lang="it-IT" sz="2000" i="1" dirty="0">
                <a:solidFill>
                  <a:srgbClr val="13294B"/>
                </a:solidFill>
                <a:uFill>
                  <a:solidFill>
                    <a:srgbClr val="C00000"/>
                  </a:solidFill>
                </a:uFill>
              </a:rPr>
              <a:t>con i caratteri, le competenze e i poteri stabiliti in modo vincolante dal regolamento</a:t>
            </a:r>
            <a:r>
              <a:rPr lang="it-IT" sz="2000" dirty="0">
                <a:solidFill>
                  <a:srgbClr val="13294B"/>
                </a:solidFill>
              </a:rPr>
              <a:t>.</a:t>
            </a:r>
          </a:p>
          <a:p>
            <a:pPr lvl="0">
              <a:lnSpc>
                <a:spcPct val="150000"/>
              </a:lnSpc>
            </a:pPr>
            <a:r>
              <a:rPr lang="it-IT" sz="2000" dirty="0">
                <a:solidFill>
                  <a:srgbClr val="13294B"/>
                </a:solidFill>
              </a:rPr>
              <a:t>Gli Stati membri hanno la facoltà di poter istituire più di una autorità di controllo, al fine di rispecchiare la loro struttura costituzionale, organizzativa e amministrativa.</a:t>
            </a:r>
          </a:p>
        </p:txBody>
      </p:sp>
    </p:spTree>
    <p:extLst>
      <p:ext uri="{BB962C8B-B14F-4D97-AF65-F5344CB8AC3E}">
        <p14:creationId xmlns:p14="http://schemas.microsoft.com/office/powerpoint/2010/main" val="1617508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ceyGs66aokCCZ8YgkUmcB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yUr2O7e0jUqV5_h9qNpA9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Sz3Rmx8PiEKCXhZPlO2cR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c364M65hT0WlOWV2Rp75a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y_W6O90VsE6zB290jiI0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493uZ.X9TkqEEHKteYzf7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H0n9Q.vEiClmQlYHZH7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YBCmrVkjb02NerWIrg8L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Ov28FNDLO02SorOc8m2ns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DJYROZ8X80iV2yqu1BK1Z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RM1wDfLrEkeAPESGHnEY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mi.qywWrrUiGAg5yqik8u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oPQPaDfT0UmG55Sctc4U2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braPp33qWkuWzYayTEXmf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UqGU9hsXhkahdjh.PcfN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qVpgU9YNz0Oi08uPG0mO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IG2N.wkStE65.ZWgJF76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rdHXXNPMrkyaxUT4xMUOb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elfw4ABbRkuRamS3WZZ1Mw"/>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1668</TotalTime>
  <Words>30642</Words>
  <Application>Microsoft Office PowerPoint</Application>
  <PresentationFormat>Presentazione su schermo (4:3)</PresentationFormat>
  <Paragraphs>1653</Paragraphs>
  <Slides>148</Slides>
  <Notes>105</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148</vt:i4>
      </vt:variant>
    </vt:vector>
  </HeadingPairs>
  <TitlesOfParts>
    <vt:vector size="163" baseType="lpstr">
      <vt:lpstr>Gulim</vt:lpstr>
      <vt:lpstr>宋体</vt:lpstr>
      <vt:lpstr>Arial</vt:lpstr>
      <vt:lpstr>Arial Nova Cond</vt:lpstr>
      <vt:lpstr>Arial Nova Light</vt:lpstr>
      <vt:lpstr>Arial Unicode MS</vt:lpstr>
      <vt:lpstr>Calibri</vt:lpstr>
      <vt:lpstr>Calibri Light</vt:lpstr>
      <vt:lpstr>Garamond</vt:lpstr>
      <vt:lpstr>Lucida Sans Unicode</vt:lpstr>
      <vt:lpstr>Segoe UI Symbol</vt:lpstr>
      <vt:lpstr>Times New Roman</vt:lpstr>
      <vt:lpstr>Trebuchet MS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RINA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GALLEANO</dc:creator>
  <cp:lastModifiedBy>Marzio Vaglio</cp:lastModifiedBy>
  <cp:revision>91</cp:revision>
  <cp:lastPrinted>2018-03-23T16:02:53Z</cp:lastPrinted>
  <dcterms:created xsi:type="dcterms:W3CDTF">2017-11-23T10:08:20Z</dcterms:created>
  <dcterms:modified xsi:type="dcterms:W3CDTF">2018-04-30T16:30:17Z</dcterms:modified>
</cp:coreProperties>
</file>